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14"/>
  </p:notesMasterIdLst>
  <p:sldIdLst>
    <p:sldId id="256" r:id="rId2"/>
    <p:sldId id="257" r:id="rId3"/>
    <p:sldId id="259" r:id="rId4"/>
    <p:sldId id="260" r:id="rId5"/>
    <p:sldId id="261" r:id="rId6"/>
    <p:sldId id="263" r:id="rId7"/>
    <p:sldId id="268" r:id="rId8"/>
    <p:sldId id="262" r:id="rId9"/>
    <p:sldId id="269" r:id="rId10"/>
    <p:sldId id="267" r:id="rId11"/>
    <p:sldId id="270"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6" autoAdjust="0"/>
    <p:restoredTop sz="94632" autoAdjust="0"/>
  </p:normalViewPr>
  <p:slideViewPr>
    <p:cSldViewPr snapToGrid="0">
      <p:cViewPr>
        <p:scale>
          <a:sx n="77" d="100"/>
          <a:sy n="77" d="100"/>
        </p:scale>
        <p:origin x="-642" y="-1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70481A-DA08-4A36-8D18-F83EBDDBF6C1}" type="datetimeFigureOut">
              <a:rPr lang="en-US" smtClean="0"/>
              <a:t>11/9/2021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38F073-CBF3-490C-B6E8-35006CEC769B}" type="slidenum">
              <a:rPr lang="en-US" smtClean="0"/>
              <a:t>‹#›</a:t>
            </a:fld>
            <a:endParaRPr lang="en-US"/>
          </a:p>
        </p:txBody>
      </p:sp>
    </p:spTree>
    <p:extLst>
      <p:ext uri="{BB962C8B-B14F-4D97-AF65-F5344CB8AC3E}">
        <p14:creationId xmlns:p14="http://schemas.microsoft.com/office/powerpoint/2010/main" val="3164936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38F073-CBF3-490C-B6E8-35006CEC769B}" type="slidenum">
              <a:rPr lang="en-US" smtClean="0"/>
              <a:t>6</a:t>
            </a:fld>
            <a:endParaRPr lang="en-US"/>
          </a:p>
        </p:txBody>
      </p:sp>
    </p:spTree>
    <p:extLst>
      <p:ext uri="{BB962C8B-B14F-4D97-AF65-F5344CB8AC3E}">
        <p14:creationId xmlns:p14="http://schemas.microsoft.com/office/powerpoint/2010/main" val="1102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41608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E50D9-FF4A-4489-A227-579E3E19E2C8}"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085219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E50D9-FF4A-4489-A227-579E3E19E2C8}"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B2-67FB-4D44-8D92-3C408FB139C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2752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9E50D9-FF4A-4489-A227-579E3E19E2C8}"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1246434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9E50D9-FF4A-4489-A227-579E3E19E2C8}"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3214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59E50D9-FF4A-4489-A227-579E3E19E2C8}"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493593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093014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7218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9E50D9-FF4A-4489-A227-579E3E19E2C8}"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381905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9E50D9-FF4A-4489-A227-579E3E19E2C8}" type="datetimeFigureOut">
              <a:rPr lang="en-IN" smtClean="0"/>
              <a:t>09-11-2021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819820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9E50D9-FF4A-4489-A227-579E3E19E2C8}"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83701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9E50D9-FF4A-4489-A227-579E3E19E2C8}" type="datetimeFigureOut">
              <a:rPr lang="en-IN" smtClean="0"/>
              <a:t>09-11-2021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74337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9E50D9-FF4A-4489-A227-579E3E19E2C8}" type="datetimeFigureOut">
              <a:rPr lang="en-IN" smtClean="0"/>
              <a:t>09-11-2021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829637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E50D9-FF4A-4489-A227-579E3E19E2C8}" type="datetimeFigureOut">
              <a:rPr lang="en-IN" smtClean="0"/>
              <a:t>09-11-2021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516274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E50D9-FF4A-4489-A227-579E3E19E2C8}"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2547038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9E50D9-FF4A-4489-A227-579E3E19E2C8}" type="datetimeFigureOut">
              <a:rPr lang="en-IN" smtClean="0"/>
              <a:t>09-11-2021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095BB2-67FB-4D44-8D92-3C408FB139C8}" type="slidenum">
              <a:rPr lang="en-IN" smtClean="0"/>
              <a:t>‹#›</a:t>
            </a:fld>
            <a:endParaRPr lang="en-IN"/>
          </a:p>
        </p:txBody>
      </p:sp>
    </p:spTree>
    <p:extLst>
      <p:ext uri="{BB962C8B-B14F-4D97-AF65-F5344CB8AC3E}">
        <p14:creationId xmlns:p14="http://schemas.microsoft.com/office/powerpoint/2010/main" val="109091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59E50D9-FF4A-4489-A227-579E3E19E2C8}" type="datetimeFigureOut">
              <a:rPr lang="en-IN" smtClean="0"/>
              <a:t>09-11-2021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095BB2-67FB-4D44-8D92-3C408FB139C8}" type="slidenum">
              <a:rPr lang="en-IN" smtClean="0"/>
              <a:t>‹#›</a:t>
            </a:fld>
            <a:endParaRPr lang="en-IN"/>
          </a:p>
        </p:txBody>
      </p:sp>
    </p:spTree>
    <p:extLst>
      <p:ext uri="{BB962C8B-B14F-4D97-AF65-F5344CB8AC3E}">
        <p14:creationId xmlns:p14="http://schemas.microsoft.com/office/powerpoint/2010/main" val="2348717154"/>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4DA8CC7-427F-4AB5-9B49-50E3AD450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240"/>
            <a:ext cx="12192000" cy="6858000"/>
          </a:xfrm>
          <a:prstGeom prst="rect">
            <a:avLst/>
          </a:prstGeom>
        </p:spPr>
      </p:pic>
      <p:sp>
        <p:nvSpPr>
          <p:cNvPr id="4" name="Rectangle 3">
            <a:extLst>
              <a:ext uri="{FF2B5EF4-FFF2-40B4-BE49-F238E27FC236}">
                <a16:creationId xmlns:a16="http://schemas.microsoft.com/office/drawing/2014/main" xmlns="" id="{7B0A9DFA-CF78-425D-97B2-8436D6857339}"/>
              </a:ext>
            </a:extLst>
          </p:cNvPr>
          <p:cNvSpPr/>
          <p:nvPr/>
        </p:nvSpPr>
        <p:spPr>
          <a:xfrm>
            <a:off x="231890" y="5004486"/>
            <a:ext cx="10876834" cy="1477328"/>
          </a:xfrm>
          <a:prstGeom prst="rect">
            <a:avLst/>
          </a:prstGeom>
          <a:noFill/>
        </p:spPr>
        <p:txBody>
          <a:bodyPr wrap="square" lIns="91440" tIns="45720" rIns="91440" bIns="45720">
            <a:spAutoFit/>
          </a:bodyPr>
          <a:lstStyle/>
          <a:p>
            <a:pPr algn="ctr"/>
            <a:r>
              <a:rPr lang="en-US" sz="3600" dirty="0" smtClean="0">
                <a:ln w="0"/>
                <a:solidFill>
                  <a:schemeClr val="bg1"/>
                </a:solidFill>
                <a:effectLst>
                  <a:reflection blurRad="6350" stA="53000" endA="300" endPos="35500" dir="5400000" sy="-90000" algn="bl" rotWithShape="0"/>
                </a:effectLst>
              </a:rPr>
              <a:t>FAKE NEWS ANALYSIS IN SOCIAL MEDIA USING </a:t>
            </a:r>
          </a:p>
          <a:p>
            <a:pPr algn="ctr"/>
            <a:r>
              <a:rPr lang="en-US" sz="3600" dirty="0" smtClean="0">
                <a:ln w="0"/>
                <a:solidFill>
                  <a:schemeClr val="bg1"/>
                </a:solidFill>
                <a:effectLst>
                  <a:reflection blurRad="6350" stA="53000" endA="300" endPos="35500" dir="5400000" sy="-90000" algn="bl" rotWithShape="0"/>
                </a:effectLst>
              </a:rPr>
              <a:t>IBM WATSON</a:t>
            </a:r>
            <a:r>
              <a:rPr lang="en-US" sz="540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950479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9E1F2B4-4173-4926-962E-20D1D25D3CE7}"/>
              </a:ext>
            </a:extLst>
          </p:cNvPr>
          <p:cNvSpPr>
            <a:spLocks noGrp="1"/>
          </p:cNvSpPr>
          <p:nvPr>
            <p:ph type="title"/>
          </p:nvPr>
        </p:nvSpPr>
        <p:spPr/>
        <p:txBody>
          <a:bodyPr/>
          <a:lstStyle/>
          <a:p>
            <a:r>
              <a:rPr lang="en-US" b="1" u="sng" dirty="0" smtClean="0"/>
              <a:t>NLP Classifier and TF-IDF</a:t>
            </a:r>
            <a:endParaRPr lang="en-IN" b="1" u="sng" dirty="0"/>
          </a:p>
        </p:txBody>
      </p:sp>
      <p:sp>
        <p:nvSpPr>
          <p:cNvPr id="6" name="Content Placeholder 5">
            <a:extLst>
              <a:ext uri="{FF2B5EF4-FFF2-40B4-BE49-F238E27FC236}">
                <a16:creationId xmlns:a16="http://schemas.microsoft.com/office/drawing/2014/main" xmlns="" id="{5A4F6879-90BA-4EC2-8C60-360204513F06}"/>
              </a:ext>
            </a:extLst>
          </p:cNvPr>
          <p:cNvSpPr>
            <a:spLocks noGrp="1"/>
          </p:cNvSpPr>
          <p:nvPr>
            <p:ph idx="1"/>
          </p:nvPr>
        </p:nvSpPr>
        <p:spPr>
          <a:xfrm>
            <a:off x="1285103" y="1433384"/>
            <a:ext cx="10219509" cy="4609070"/>
          </a:xfrm>
        </p:spPr>
        <p:txBody>
          <a:bodyPr>
            <a:normAutofit/>
          </a:bodyPr>
          <a:lstStyle/>
          <a:p>
            <a:r>
              <a:rPr lang="en-IN" sz="2000" dirty="0" smtClean="0">
                <a:latin typeface="Times New Roman" panose="02020603050405020304" pitchFamily="18" charset="0"/>
                <a:cs typeface="Times New Roman" panose="02020603050405020304" pitchFamily="18" charset="0"/>
              </a:rPr>
              <a:t>A</a:t>
            </a:r>
            <a:r>
              <a:rPr lang="en-US" sz="2000" dirty="0" err="1">
                <a:latin typeface="Times New Roman" panose="02020603050405020304" pitchFamily="18" charset="0"/>
                <a:cs typeface="Times New Roman" panose="02020603050405020304" pitchFamily="18" charset="0"/>
              </a:rPr>
              <a:t>ttempts</a:t>
            </a:r>
            <a:r>
              <a:rPr lang="en-US" sz="2000" dirty="0">
                <a:latin typeface="Times New Roman" panose="02020603050405020304" pitchFamily="18" charset="0"/>
                <a:cs typeface="Times New Roman" panose="02020603050405020304" pitchFamily="18" charset="0"/>
              </a:rPr>
              <a:t> to use artificial intelligence technology specifically machine learning </a:t>
            </a:r>
            <a:r>
              <a:rPr lang="en-US" sz="2000" dirty="0" err="1">
                <a:latin typeface="Times New Roman" panose="02020603050405020304" pitchFamily="18" charset="0"/>
                <a:cs typeface="Times New Roman" panose="02020603050405020304" pitchFamily="18" charset="0"/>
              </a:rPr>
              <a:t>techique</a:t>
            </a:r>
            <a:r>
              <a:rPr lang="en-US" sz="2000" dirty="0">
                <a:latin typeface="Times New Roman" panose="02020603050405020304" pitchFamily="18" charset="0"/>
                <a:cs typeface="Times New Roman" panose="02020603050405020304" pitchFamily="18" charset="0"/>
              </a:rPr>
              <a:t> natural language processing ,to automatic detect fake news and stop it from spreading fake news which we have recently been </a:t>
            </a:r>
            <a:r>
              <a:rPr lang="en-US" sz="2000" dirty="0" smtClean="0">
                <a:latin typeface="Times New Roman" panose="02020603050405020304" pitchFamily="18" charset="0"/>
                <a:cs typeface="Times New Roman" panose="02020603050405020304" pitchFamily="18" charset="0"/>
              </a:rPr>
              <a:t>discussed</a:t>
            </a:r>
          </a:p>
          <a:p>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be possible to teach a computer how to detect and understand the difference between real news and fake news using natural language processing(NLP</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TF-IDF </a:t>
            </a:r>
            <a:r>
              <a:rPr lang="en-US" sz="2000" dirty="0">
                <a:latin typeface="Times New Roman" panose="02020603050405020304" pitchFamily="18" charset="0"/>
                <a:cs typeface="Times New Roman" panose="02020603050405020304" pitchFamily="18" charset="0"/>
              </a:rPr>
              <a:t>denotes to term frequency and inverse document </a:t>
            </a:r>
            <a:r>
              <a:rPr lang="en-US" sz="2000" dirty="0" smtClean="0">
                <a:latin typeface="Times New Roman" panose="02020603050405020304" pitchFamily="18" charset="0"/>
                <a:cs typeface="Times New Roman" panose="02020603050405020304" pitchFamily="18" charset="0"/>
              </a:rPr>
              <a:t>frequency</a:t>
            </a:r>
          </a:p>
          <a:p>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data mining and data recovery</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TFIDF weight is commonly </a:t>
            </a:r>
            <a:r>
              <a:rPr lang="en-US" sz="2000" dirty="0" smtClean="0">
                <a:latin typeface="Times New Roman" panose="02020603050405020304" pitchFamily="18" charset="0"/>
                <a:cs typeface="Times New Roman" panose="02020603050405020304" pitchFamily="18" charset="0"/>
              </a:rPr>
              <a:t>used</a:t>
            </a:r>
          </a:p>
          <a:p>
            <a:r>
              <a:rPr lang="en-US" sz="2000" dirty="0">
                <a:latin typeface="Times New Roman" panose="02020603050405020304" pitchFamily="18" charset="0"/>
                <a:cs typeface="Times New Roman" panose="02020603050405020304" pitchFamily="18" charset="0"/>
              </a:rPr>
              <a:t>TFIDF may be used to separate stop-words in a </a:t>
            </a:r>
            <a:r>
              <a:rPr lang="en-US" sz="2000" dirty="0" err="1">
                <a:latin typeface="Times New Roman" panose="02020603050405020304" pitchFamily="18" charset="0"/>
                <a:cs typeface="Times New Roman" panose="02020603050405020304" pitchFamily="18" charset="0"/>
              </a:rPr>
              <a:t>varity</a:t>
            </a:r>
            <a:r>
              <a:rPr lang="en-US" sz="2000" dirty="0">
                <a:latin typeface="Times New Roman" panose="02020603050405020304" pitchFamily="18" charset="0"/>
                <a:cs typeface="Times New Roman" panose="02020603050405020304" pitchFamily="18" charset="0"/>
              </a:rPr>
              <a:t> of subject and such as text summarization and classification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010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Conclusion</a:t>
            </a:r>
            <a:endParaRPr lang="en-US" dirty="0">
              <a:latin typeface="Century" pitchFamily="18" charset="0"/>
            </a:endParaRPr>
          </a:p>
        </p:txBody>
      </p:sp>
      <p:sp>
        <p:nvSpPr>
          <p:cNvPr id="3" name="Content Placeholder 2"/>
          <p:cNvSpPr>
            <a:spLocks noGrp="1"/>
          </p:cNvSpPr>
          <p:nvPr>
            <p:ph idx="1"/>
          </p:nvPr>
        </p:nvSpPr>
        <p:spPr>
          <a:xfrm>
            <a:off x="1835450" y="1416909"/>
            <a:ext cx="8915400" cy="3777622"/>
          </a:xfrm>
        </p:spPr>
        <p:txBody>
          <a:bodyPr>
            <a:normAutofit fontScale="92500" lnSpcReduction="10000"/>
          </a:bodyPr>
          <a:lstStyle/>
          <a:p>
            <a:pPr marL="0" indent="0">
              <a:buNone/>
            </a:pPr>
            <a:endParaRPr lang="en-US" dirty="0"/>
          </a:p>
          <a:p>
            <a:r>
              <a:rPr lang="en-US" dirty="0"/>
              <a:t>The task of classifying news manually requires in-depth knowledge of the domain and expertise to identify anomalies in the text. In this research, we discussed the problem of classifying fake news articles using machine learning models and ensemble techniques. The data we used in our work is collected from the World Wide Web and contains news articles from various domains to cover most of the news rather than specifically classifying political news. The primary aim of the research is to identify patterns in text that differentiate fake articles from true news. We extracted different textual features from the articles using an LIWC tool and used the feature set as an input to the models. The learning models were trained and parameter-tuned to obtain optimal accuracy. Some models have achieved comparatively higher accuracy than others. We used multiple performance metrics to compare the results for each algorithm. The ensemble learners have shown an overall better score on all performance metrics as compared to the individual learners.</a:t>
            </a:r>
          </a:p>
          <a:p>
            <a:endParaRPr lang="en-US" dirty="0"/>
          </a:p>
        </p:txBody>
      </p:sp>
    </p:spTree>
    <p:extLst>
      <p:ext uri="{BB962C8B-B14F-4D97-AF65-F5344CB8AC3E}">
        <p14:creationId xmlns:p14="http://schemas.microsoft.com/office/powerpoint/2010/main" val="1769734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Result</a:t>
            </a:r>
            <a:endParaRPr lang="en-US" dirty="0">
              <a:latin typeface="Century" pitchFamily="18" charset="0"/>
            </a:endParaRPr>
          </a:p>
        </p:txBody>
      </p:sp>
      <p:pic>
        <p:nvPicPr>
          <p:cNvPr id="4" name="Content Placeholder 3" descr="UI-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8097" y="1861752"/>
            <a:ext cx="8930271" cy="3778250"/>
          </a:xfrm>
          <a:prstGeom prst="rect">
            <a:avLst/>
          </a:prstGeom>
          <a:noFill/>
          <a:ln>
            <a:noFill/>
          </a:ln>
        </p:spPr>
      </p:pic>
    </p:spTree>
    <p:extLst>
      <p:ext uri="{BB962C8B-B14F-4D97-AF65-F5344CB8AC3E}">
        <p14:creationId xmlns:p14="http://schemas.microsoft.com/office/powerpoint/2010/main" val="1646319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xmlns="" id="{4A0CB471-F024-4EB5-B0A2-7606CF93F6B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2636" r="12636"/>
          <a:stretch>
            <a:fillRect/>
          </a:stretch>
        </p:blipFill>
        <p:spPr>
          <a:xfrm>
            <a:off x="1" y="0"/>
            <a:ext cx="12192000" cy="6858001"/>
          </a:xfrm>
        </p:spPr>
      </p:pic>
      <p:sp>
        <p:nvSpPr>
          <p:cNvPr id="4" name="Text Placeholder 3">
            <a:extLst>
              <a:ext uri="{FF2B5EF4-FFF2-40B4-BE49-F238E27FC236}">
                <a16:creationId xmlns:a16="http://schemas.microsoft.com/office/drawing/2014/main" xmlns="" id="{1ACD5EC9-835C-4A6B-8C67-D2878D8C0041}"/>
              </a:ext>
            </a:extLst>
          </p:cNvPr>
          <p:cNvSpPr>
            <a:spLocks noGrp="1"/>
          </p:cNvSpPr>
          <p:nvPr>
            <p:ph type="body" sz="half" idx="2"/>
          </p:nvPr>
        </p:nvSpPr>
        <p:spPr>
          <a:xfrm>
            <a:off x="180031" y="2682433"/>
            <a:ext cx="3932237" cy="2743201"/>
          </a:xfrm>
          <a:blipFill>
            <a:blip r:embed="rId3"/>
            <a:tile tx="0" ty="0" sx="100000" sy="100000" flip="none" algn="tl"/>
          </a:blipFill>
        </p:spPr>
        <p:txBody>
          <a:bodyPr/>
          <a:lstStyle/>
          <a:p>
            <a:r>
              <a:rPr lang="en-US" dirty="0"/>
              <a:t>               </a:t>
            </a:r>
            <a:r>
              <a:rPr lang="en-US" sz="2000" b="1" dirty="0">
                <a:latin typeface="Times New Roman" panose="02020603050405020304" pitchFamily="18" charset="0"/>
                <a:cs typeface="Times New Roman" panose="02020603050405020304" pitchFamily="18" charset="0"/>
              </a:rPr>
              <a:t>TEAM MEMBERS </a:t>
            </a:r>
          </a:p>
          <a:p>
            <a:pPr marL="342900" indent="-342900" algn="l">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J.Sahith</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reddy</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18UK1A05D8)</a:t>
            </a:r>
            <a:endParaRPr lang="en-US" sz="18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800" b="1" dirty="0" err="1" smtClean="0">
                <a:latin typeface="Times New Roman" panose="02020603050405020304" pitchFamily="18" charset="0"/>
                <a:cs typeface="Times New Roman" panose="02020603050405020304" pitchFamily="18" charset="0"/>
              </a:rPr>
              <a:t>K.Vishwasri</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18UK1A05E3) </a:t>
            </a:r>
            <a:endParaRPr lang="en-US" sz="18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C.Vyshnavi</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18UK1A05C8)</a:t>
            </a:r>
            <a:endParaRPr lang="en-US" sz="18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800" b="1" dirty="0" err="1" smtClean="0">
                <a:latin typeface="Times New Roman" panose="02020603050405020304" pitchFamily="18" charset="0"/>
                <a:cs typeface="Times New Roman" panose="02020603050405020304" pitchFamily="18" charset="0"/>
              </a:rPr>
              <a:t>K.Anil</a:t>
            </a:r>
            <a:r>
              <a:rPr lang="en-US" sz="1800" b="1" dirty="0" smtClean="0">
                <a:latin typeface="Times New Roman" panose="02020603050405020304" pitchFamily="18" charset="0"/>
                <a:cs typeface="Times New Roman" panose="02020603050405020304" pitchFamily="18" charset="0"/>
              </a:rPr>
              <a:t> Kumar</a:t>
            </a:r>
            <a:r>
              <a:rPr lang="en-US" sz="1800" b="1" dirty="0" smtClean="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t>
            </a:r>
            <a:r>
              <a:rPr lang="en-US" sz="1800" b="1" dirty="0" smtClean="0">
                <a:latin typeface="Times New Roman" panose="02020603050405020304" pitchFamily="18" charset="0"/>
                <a:cs typeface="Times New Roman" panose="02020603050405020304" pitchFamily="18" charset="0"/>
              </a:rPr>
              <a:t>18UK1A0580)</a:t>
            </a:r>
            <a:endParaRPr lang="en-IN" sz="1800" b="1" dirty="0"/>
          </a:p>
        </p:txBody>
      </p:sp>
      <p:sp>
        <p:nvSpPr>
          <p:cNvPr id="7" name="Rectangle: Rounded Corners 6">
            <a:extLst>
              <a:ext uri="{FF2B5EF4-FFF2-40B4-BE49-F238E27FC236}">
                <a16:creationId xmlns:a16="http://schemas.microsoft.com/office/drawing/2014/main" xmlns="" id="{278C0CE7-8E2E-4EA5-9B58-B1E7770D90FA}"/>
              </a:ext>
            </a:extLst>
          </p:cNvPr>
          <p:cNvSpPr/>
          <p:nvPr/>
        </p:nvSpPr>
        <p:spPr>
          <a:xfrm>
            <a:off x="8495818" y="-821803"/>
            <a:ext cx="45719" cy="457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1610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CAC3EE1D-3255-4153-AEA8-E19FECF53AE5}"/>
              </a:ext>
            </a:extLst>
          </p:cNvPr>
          <p:cNvSpPr>
            <a:spLocks noGrp="1"/>
          </p:cNvSpPr>
          <p:nvPr>
            <p:ph type="title"/>
          </p:nvPr>
        </p:nvSpPr>
        <p:spPr/>
        <p:txBody>
          <a:bodyPr>
            <a:normAutofit/>
          </a:bodyPr>
          <a:lstStyle/>
          <a:p>
            <a:r>
              <a:rPr lang="en-US" sz="3600" b="1" u="sng" dirty="0"/>
              <a:t>CONTENTS</a:t>
            </a:r>
            <a:endParaRPr lang="en-IN" sz="3600" b="1" u="sng" dirty="0"/>
          </a:p>
        </p:txBody>
      </p:sp>
      <p:sp>
        <p:nvSpPr>
          <p:cNvPr id="10" name="Content Placeholder 9">
            <a:extLst>
              <a:ext uri="{FF2B5EF4-FFF2-40B4-BE49-F238E27FC236}">
                <a16:creationId xmlns:a16="http://schemas.microsoft.com/office/drawing/2014/main" xmlns="" id="{A539B378-E31E-4048-9CE7-8B58BC3F41CA}"/>
              </a:ext>
            </a:extLst>
          </p:cNvPr>
          <p:cNvSpPr>
            <a:spLocks noGrp="1"/>
          </p:cNvSpPr>
          <p:nvPr>
            <p:ph idx="1"/>
          </p:nvPr>
        </p:nvSpPr>
        <p:spPr/>
        <p:txBody>
          <a:bodyPr>
            <a:normAutofit lnSpcReduction="10000"/>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Problem Definitions</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Motivation</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Design of the project</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Hardware and Software designing</a:t>
            </a: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NLP classifier Model</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Conclusion  </a:t>
            </a:r>
            <a:endParaRPr lang="en-US" sz="20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Result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67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8727ECD-BDFD-4242-AC1A-9A7667595A8D}"/>
              </a:ext>
            </a:extLst>
          </p:cNvPr>
          <p:cNvSpPr>
            <a:spLocks noGrp="1"/>
          </p:cNvSpPr>
          <p:nvPr>
            <p:ph type="title"/>
          </p:nvPr>
        </p:nvSpPr>
        <p:spPr/>
        <p:txBody>
          <a:bodyPr>
            <a:normAutofit/>
          </a:bodyPr>
          <a:lstStyle/>
          <a:p>
            <a:r>
              <a:rPr lang="en-US" b="1" u="sng" dirty="0">
                <a:cs typeface="Times New Roman" panose="02020603050405020304" pitchFamily="18" charset="0"/>
              </a:rPr>
              <a:t>ABSTRACT</a:t>
            </a:r>
            <a:endParaRPr lang="en-IN" b="1" u="sng" dirty="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E5C8CBEB-7E85-4B0E-B043-6A146512FA2A}"/>
              </a:ext>
            </a:extLst>
          </p:cNvPr>
          <p:cNvSpPr>
            <a:spLocks noGrp="1"/>
          </p:cNvSpPr>
          <p:nvPr>
            <p:ph idx="1"/>
          </p:nvPr>
        </p:nvSpPr>
        <p:spPr>
          <a:xfrm>
            <a:off x="1747777" y="1574157"/>
            <a:ext cx="9756835" cy="5092861"/>
          </a:xfrm>
        </p:spPr>
        <p:txBody>
          <a:bodyPr>
            <a:noAutofit/>
          </a:bodyPr>
          <a:lstStyle/>
          <a:p>
            <a:r>
              <a:rPr lang="en-US" sz="1600" dirty="0"/>
              <a:t>Social media for news consumption is a double-edged sword. On the one hand, its low cost, easy access, and rapid dissemination of information lead people to seek out and consume news from social media. On the other hand, it enables the wide spread of "fake news", i.e., low quality news with intentionally false information. The extensive spread of fake news has the potential for extremely negative impacts on individuals and society. Therefore, fake news detection on social media has recently become an emerging research that is attracting tremendous attention. Fake news detection on social media presents unique characteristics and challenges that make existing detection algorithms from traditional news media ineffective or not applicable. First, fake news is intentionally written to mislead readers to believe false information, which makes it difficult and nontrivial to detect based on news content; therefore, we need to include auxiliary information, such as user social engagements on social media, to help make a determination. Second, exploiting this auxiliary information is challenging in and of itself as users' social engagements with fake news produce data that is big, incomplete, unstructured, and noisy. Because the issue of fake news detection on social media is both challenging and relevant, we conducted this survey to further facilitate research on the problem. In this survey, we present a comprehensive review of detecting fake news on social media, including fake news characterizations on psychology and social theories, existing algorithms from a data mining perspective, evaluation metrics and representative datasets. We also discuss related research areas, open problems, and future research directions for fake news detection on social media</a:t>
            </a:r>
          </a:p>
          <a:p>
            <a:r>
              <a:rPr lang="en-US" sz="1600" b="1" dirty="0"/>
              <a:t> </a:t>
            </a:r>
            <a:endParaRPr lang="en-US" sz="1600" dirty="0"/>
          </a:p>
          <a:p>
            <a:pPr marL="0" indent="0" algn="just">
              <a:buNone/>
            </a:pP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6C5E8BBE-D026-49A8-831C-78839AA848B6}"/>
              </a:ext>
            </a:extLst>
          </p:cNvPr>
          <p:cNvSpPr txBox="1"/>
          <p:nvPr/>
        </p:nvSpPr>
        <p:spPr>
          <a:xfrm>
            <a:off x="3047036" y="3247227"/>
            <a:ext cx="609407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232808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1A4278-E5B1-4664-ABA7-8DB4D3737989}"/>
              </a:ext>
            </a:extLst>
          </p:cNvPr>
          <p:cNvSpPr>
            <a:spLocks noGrp="1"/>
          </p:cNvSpPr>
          <p:nvPr>
            <p:ph type="title"/>
          </p:nvPr>
        </p:nvSpPr>
        <p:spPr>
          <a:xfrm>
            <a:off x="2592925" y="624110"/>
            <a:ext cx="8911687" cy="984771"/>
          </a:xfrm>
        </p:spPr>
        <p:txBody>
          <a:bodyPr>
            <a:normAutofit/>
          </a:bodyPr>
          <a:lstStyle/>
          <a:p>
            <a:r>
              <a:rPr lang="en-US" sz="2800" b="1" u="sng" dirty="0"/>
              <a:t>INTRODUCTION </a:t>
            </a:r>
            <a:endParaRPr lang="en-IN" sz="2800" b="1" u="sng" dirty="0"/>
          </a:p>
        </p:txBody>
      </p:sp>
      <p:sp>
        <p:nvSpPr>
          <p:cNvPr id="3" name="Content Placeholder 2">
            <a:extLst>
              <a:ext uri="{FF2B5EF4-FFF2-40B4-BE49-F238E27FC236}">
                <a16:creationId xmlns:a16="http://schemas.microsoft.com/office/drawing/2014/main" xmlns="" id="{712247B3-72B5-4AAD-B675-7776E34E5C0D}"/>
              </a:ext>
            </a:extLst>
          </p:cNvPr>
          <p:cNvSpPr>
            <a:spLocks noGrp="1"/>
          </p:cNvSpPr>
          <p:nvPr>
            <p:ph idx="1"/>
          </p:nvPr>
        </p:nvSpPr>
        <p:spPr>
          <a:xfrm>
            <a:off x="2589212" y="1886673"/>
            <a:ext cx="8915400" cy="4347217"/>
          </a:xfrm>
        </p:spPr>
        <p:txBody>
          <a:bodyPr>
            <a:normAutofit fontScale="85000" lnSpcReduction="10000"/>
          </a:bodyPr>
          <a:lstStyle/>
          <a:p>
            <a:r>
              <a:rPr lang="en-US" dirty="0"/>
              <a:t>Nowadays, fake news has become  a  common trend. Even trusted media houses are known to spread fake news and are losing their credibility. So, how can we trust any news to be real or fake? There should be a system which can </a:t>
            </a:r>
            <a:r>
              <a:rPr lang="en-US" dirty="0" err="1"/>
              <a:t>analyse</a:t>
            </a:r>
            <a:r>
              <a:rPr lang="en-US" dirty="0"/>
              <a:t> whether a given news post is fake or not . so the main of this project is to build an application that can </a:t>
            </a:r>
            <a:r>
              <a:rPr lang="en-US" dirty="0" err="1"/>
              <a:t>analyse</a:t>
            </a:r>
            <a:r>
              <a:rPr lang="en-US" dirty="0"/>
              <a:t> fake news In this project, we have built a classifier model that can identify news as real or fake. For this purpose, we have used data from </a:t>
            </a:r>
            <a:r>
              <a:rPr lang="en-US" dirty="0" err="1"/>
              <a:t>Kaggle</a:t>
            </a:r>
            <a:r>
              <a:rPr lang="en-US" dirty="0"/>
              <a:t>, but you can use any data to build this model following the same </a:t>
            </a:r>
            <a:r>
              <a:rPr lang="en-US" dirty="0" err="1"/>
              <a:t>methods.With</a:t>
            </a:r>
            <a:r>
              <a:rPr lang="en-US" dirty="0"/>
              <a:t> the help of this project you can create an NLP classifier to detect whether the news is real or fake</a:t>
            </a:r>
            <a:r>
              <a:rPr lang="en-US" b="1" dirty="0"/>
              <a:t>. </a:t>
            </a:r>
            <a:r>
              <a:rPr lang="en-US" dirty="0"/>
              <a:t>There is a paradigm shift in how people consume news today. They mostly look for a summarized version of news over the social media platforms to quickly gather more information . This change is due to easy access to news readily available over social media platforms like Twitter and Facebook. The study's findings concluded that social media, mostly micro blogging platforms, were the most significant contributor to spread false information.</a:t>
            </a:r>
            <a:endParaRPr lang="en-US" b="1" dirty="0"/>
          </a:p>
          <a:p>
            <a:r>
              <a:rPr lang="en-US" dirty="0"/>
              <a:t>The extensive spread of fake news has the potential for extremely negative impacts on individuals and society. Therefore, fake news detection on social media has recently become an emerging research that is attracting tremendous attention. Fake news detection on social media presents unique characteristics and challenges that make existing detection algorithms from traditional news media.</a:t>
            </a:r>
          </a:p>
          <a:p>
            <a:pPr marL="0" indent="0">
              <a:buNone/>
            </a:pPr>
            <a:endParaRPr lang="en-IN" dirty="0"/>
          </a:p>
        </p:txBody>
      </p:sp>
    </p:spTree>
    <p:extLst>
      <p:ext uri="{BB962C8B-B14F-4D97-AF65-F5344CB8AC3E}">
        <p14:creationId xmlns:p14="http://schemas.microsoft.com/office/powerpoint/2010/main" val="235879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CEA2F2-FCCC-4ABE-B5D9-FB2C2BD8B13F}"/>
              </a:ext>
            </a:extLst>
          </p:cNvPr>
          <p:cNvSpPr>
            <a:spLocks noGrp="1"/>
          </p:cNvSpPr>
          <p:nvPr>
            <p:ph type="title"/>
          </p:nvPr>
        </p:nvSpPr>
        <p:spPr/>
        <p:txBody>
          <a:bodyPr/>
          <a:lstStyle/>
          <a:p>
            <a:r>
              <a:rPr lang="en-US" b="1" u="sng" dirty="0" smtClean="0"/>
              <a:t>Problem Definitions </a:t>
            </a:r>
            <a:endParaRPr lang="en-IN" b="1" u="sng" dirty="0"/>
          </a:p>
        </p:txBody>
      </p:sp>
      <p:sp>
        <p:nvSpPr>
          <p:cNvPr id="3" name="Content Placeholder 2">
            <a:extLst>
              <a:ext uri="{FF2B5EF4-FFF2-40B4-BE49-F238E27FC236}">
                <a16:creationId xmlns:a16="http://schemas.microsoft.com/office/drawing/2014/main" xmlns="" id="{1A557DB6-2F6D-4205-A6C7-0CC108527A5B}"/>
              </a:ext>
            </a:extLst>
          </p:cNvPr>
          <p:cNvSpPr>
            <a:spLocks noGrp="1"/>
          </p:cNvSpPr>
          <p:nvPr>
            <p:ph idx="1"/>
          </p:nvPr>
        </p:nvSpPr>
        <p:spPr/>
        <p:txBody>
          <a:bodyPr>
            <a:normAutofit fontScale="85000" lnSpcReduction="20000"/>
          </a:bodyPr>
          <a:lstStyle/>
          <a:p>
            <a:r>
              <a:rPr lang="en-US" sz="2000" dirty="0"/>
              <a:t>Fake news has existed for a very long time, nearly the same amount of time as news began to circulate widely after the printing press was invented in 1439. However, there is no agreed deﬁnition of the term “fake news”. Therefore, we ﬁrst discuss and compare some widely used deﬁnitions of fake news in the existing literature, and provide our deﬁnition of fake news that will be used for the remainder of this survey .A narrow deﬁnition of fake news is news articles that are intentionally and veriﬁably false and could mislead readers [2].There are two key features of this deﬁnition: authenticity and intent. First, fake news includes false information that can be veriﬁed as such. Second, fake news is created with dishonest intention to mislead consumers. This deﬁnition has been widely adopted in recent studies .</a:t>
            </a:r>
          </a:p>
          <a:p>
            <a:r>
              <a:rPr lang="en-US" sz="2000" dirty="0"/>
              <a:t>Broader deﬁnitions of fake news focus on the either authenticity or intent of the news content. Some papers regard satire news as fake news since the contents are false even though satire is often entertainment-oriented and reveals its own deceptiveness to the consumers . Other literature directly treats deceptive news as fake news, which includes serious fabrications, hoaxes, and satires.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61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entury" pitchFamily="18" charset="0"/>
              </a:rPr>
              <a:t>Motivation</a:t>
            </a:r>
            <a:endParaRPr lang="en-US" b="1" dirty="0">
              <a:latin typeface="Century" pitchFamily="18" charset="0"/>
            </a:endParaRPr>
          </a:p>
        </p:txBody>
      </p:sp>
      <p:sp>
        <p:nvSpPr>
          <p:cNvPr id="3" name="Content Placeholder 2"/>
          <p:cNvSpPr>
            <a:spLocks noGrp="1"/>
          </p:cNvSpPr>
          <p:nvPr>
            <p:ph idx="1"/>
          </p:nvPr>
        </p:nvSpPr>
        <p:spPr/>
        <p:txBody>
          <a:bodyPr/>
          <a:lstStyle/>
          <a:p>
            <a:r>
              <a:rPr lang="en-US" dirty="0"/>
              <a:t>The project aims to predict fake news analysis in social media using IBM Watson.</a:t>
            </a:r>
          </a:p>
          <a:p>
            <a:r>
              <a:rPr lang="en-US" dirty="0"/>
              <a:t>In this project we predict whether the news is real or fake. we present the </a:t>
            </a:r>
          </a:p>
          <a:p>
            <a:r>
              <a:rPr lang="en-US" dirty="0"/>
              <a:t>details of mathematical formulation of fake news detection on social </a:t>
            </a:r>
          </a:p>
          <a:p>
            <a:r>
              <a:rPr lang="en-US" dirty="0"/>
              <a:t>media.</a:t>
            </a:r>
          </a:p>
          <a:p>
            <a:endParaRPr lang="en-US" dirty="0"/>
          </a:p>
        </p:txBody>
      </p:sp>
    </p:spTree>
    <p:extLst>
      <p:ext uri="{BB962C8B-B14F-4D97-AF65-F5344CB8AC3E}">
        <p14:creationId xmlns:p14="http://schemas.microsoft.com/office/powerpoint/2010/main" val="296468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02D26F-E280-4812-B116-0CB0EDBA0660}"/>
              </a:ext>
            </a:extLst>
          </p:cNvPr>
          <p:cNvSpPr>
            <a:spLocks noGrp="1"/>
          </p:cNvSpPr>
          <p:nvPr>
            <p:ph type="title"/>
          </p:nvPr>
        </p:nvSpPr>
        <p:spPr/>
        <p:txBody>
          <a:bodyPr>
            <a:normAutofit/>
          </a:bodyPr>
          <a:lstStyle/>
          <a:p>
            <a:r>
              <a:rPr lang="en-US" sz="3200" b="1" u="sng" dirty="0" smtClean="0"/>
              <a:t>Design of the project</a:t>
            </a:r>
            <a:endParaRPr lang="en-IN" sz="3200" b="1" u="sng" dirty="0"/>
          </a:p>
        </p:txBody>
      </p:sp>
      <p:pic>
        <p:nvPicPr>
          <p:cNvPr id="6" name="Content Placeholder 5" descr="https://lh5.googleusercontent.com/rnHUUPS2Q-RQMf7AkKnCaQ96pLN1MMNB68o2Fj0C30bttv8JD5JjcRKwwmUJcKW-QwYpEpkDYxhj1tRmQBLgDJ29vHLJuJJ-gU9M7Y1X2ptCYC-2hK2LRIa1UAzDo9Oh7I3S3cI"/>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634" y="2170670"/>
            <a:ext cx="6925370" cy="3778250"/>
          </a:xfrm>
          <a:prstGeom prst="rect">
            <a:avLst/>
          </a:prstGeom>
          <a:noFill/>
          <a:ln>
            <a:noFill/>
          </a:ln>
        </p:spPr>
      </p:pic>
    </p:spTree>
    <p:extLst>
      <p:ext uri="{BB962C8B-B14F-4D97-AF65-F5344CB8AC3E}">
        <p14:creationId xmlns:p14="http://schemas.microsoft.com/office/powerpoint/2010/main" val="1390398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entury" pitchFamily="18" charset="0"/>
              </a:rPr>
              <a:t>Hardware and software designing</a:t>
            </a:r>
            <a:endParaRPr lang="en-US" dirty="0">
              <a:latin typeface="Century" pitchFamily="18" charset="0"/>
            </a:endParaRPr>
          </a:p>
        </p:txBody>
      </p:sp>
      <p:sp>
        <p:nvSpPr>
          <p:cNvPr id="3" name="Content Placeholder 2"/>
          <p:cNvSpPr>
            <a:spLocks noGrp="1"/>
          </p:cNvSpPr>
          <p:nvPr>
            <p:ph idx="1"/>
          </p:nvPr>
        </p:nvSpPr>
        <p:spPr/>
        <p:txBody>
          <a:bodyPr/>
          <a:lstStyle/>
          <a:p>
            <a:r>
              <a:rPr lang="en-US" dirty="0" smtClean="0"/>
              <a:t>This project involves the following software tools</a:t>
            </a:r>
          </a:p>
          <a:p>
            <a:r>
              <a:rPr lang="en-US" dirty="0" err="1" smtClean="0"/>
              <a:t>Vs</a:t>
            </a:r>
            <a:r>
              <a:rPr lang="en-US" dirty="0" smtClean="0"/>
              <a:t> code</a:t>
            </a:r>
          </a:p>
          <a:p>
            <a:r>
              <a:rPr lang="en-US" dirty="0" smtClean="0"/>
              <a:t>Anaconda</a:t>
            </a:r>
          </a:p>
          <a:p>
            <a:r>
              <a:rPr lang="en-US" dirty="0" err="1" smtClean="0"/>
              <a:t>Jupyter</a:t>
            </a:r>
            <a:r>
              <a:rPr lang="en-US" dirty="0" smtClean="0"/>
              <a:t> Ide</a:t>
            </a:r>
          </a:p>
          <a:p>
            <a:r>
              <a:rPr lang="en-US" dirty="0" smtClean="0"/>
              <a:t>NLP Classifier(Natural language processing)</a:t>
            </a:r>
          </a:p>
          <a:p>
            <a:r>
              <a:rPr lang="en-US" dirty="0" smtClean="0"/>
              <a:t>IBM Watson</a:t>
            </a:r>
          </a:p>
          <a:p>
            <a:endParaRPr lang="en-US" dirty="0"/>
          </a:p>
        </p:txBody>
      </p:sp>
    </p:spTree>
    <p:extLst>
      <p:ext uri="{BB962C8B-B14F-4D97-AF65-F5344CB8AC3E}">
        <p14:creationId xmlns:p14="http://schemas.microsoft.com/office/powerpoint/2010/main" val="36510433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445</TotalTime>
  <Words>1203</Words>
  <Application>Microsoft Office PowerPoint</Application>
  <PresentationFormat>Custom</PresentationFormat>
  <Paragraphs>51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Wisp</vt:lpstr>
      <vt:lpstr>PowerPoint Presentation</vt:lpstr>
      <vt:lpstr>PowerPoint Presentation</vt:lpstr>
      <vt:lpstr>CONTENTS</vt:lpstr>
      <vt:lpstr>ABSTRACT</vt:lpstr>
      <vt:lpstr>INTRODUCTION </vt:lpstr>
      <vt:lpstr>Problem Definitions </vt:lpstr>
      <vt:lpstr>Motivation</vt:lpstr>
      <vt:lpstr>Design of the project</vt:lpstr>
      <vt:lpstr>Hardware and software designing</vt:lpstr>
      <vt:lpstr>NLP Classifier and TF-IDF</vt:lpstr>
      <vt:lpstr>Conclusion</vt:lpstr>
      <vt:lpstr>Result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Vishnupriya</dc:creator>
  <cp:lastModifiedBy>HP</cp:lastModifiedBy>
  <cp:revision>13</cp:revision>
  <dcterms:created xsi:type="dcterms:W3CDTF">2021-11-02T13:51:32Z</dcterms:created>
  <dcterms:modified xsi:type="dcterms:W3CDTF">2021-11-09T17:02:44Z</dcterms:modified>
</cp:coreProperties>
</file>