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4" r:id="rId1"/>
  </p:sldMasterIdLst>
  <p:notesMasterIdLst>
    <p:notesMasterId r:id="rId17"/>
  </p:notesMasterIdLst>
  <p:handoutMasterIdLst>
    <p:handoutMasterId r:id="rId18"/>
  </p:handoutMasterIdLst>
  <p:sldIdLst>
    <p:sldId id="257" r:id="rId2"/>
    <p:sldId id="258" r:id="rId3"/>
    <p:sldId id="262" r:id="rId4"/>
    <p:sldId id="259" r:id="rId5"/>
    <p:sldId id="265" r:id="rId6"/>
    <p:sldId id="260" r:id="rId7"/>
    <p:sldId id="261"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570" y="-90"/>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11/11/2021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4</a:t>
            </a:fld>
            <a:endParaRPr lang="en-US"/>
          </a:p>
        </p:txBody>
      </p:sp>
    </p:spTree>
    <p:extLst>
      <p:ext uri="{BB962C8B-B14F-4D97-AF65-F5344CB8AC3E}">
        <p14:creationId xmlns:p14="http://schemas.microsoft.com/office/powerpoint/2010/main" val="233539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7B1E0-F476-4322-AA53-0018286DBC2F}" type="datetime1">
              <a:rPr lang="en-US" smtClean="0"/>
              <a:t>11/11/2021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5022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11/11/2021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Tree>
    <p:extLst>
      <p:ext uri="{BB962C8B-B14F-4D97-AF65-F5344CB8AC3E}">
        <p14:creationId xmlns:p14="http://schemas.microsoft.com/office/powerpoint/2010/main" val="23031495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11/11/2021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187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11/11/2021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Tree>
    <p:extLst>
      <p:ext uri="{BB962C8B-B14F-4D97-AF65-F5344CB8AC3E}">
        <p14:creationId xmlns:p14="http://schemas.microsoft.com/office/powerpoint/2010/main" val="7837161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11/11/2021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91370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11/11/2021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Tree>
    <p:extLst>
      <p:ext uri="{BB962C8B-B14F-4D97-AF65-F5344CB8AC3E}">
        <p14:creationId xmlns:p14="http://schemas.microsoft.com/office/powerpoint/2010/main" val="12372843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E9944-B6E8-44FA-B3BC-28C8F3B97A63}" type="datetime1">
              <a:rPr lang="en-US" smtClean="0"/>
              <a:t>11/11/2021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63157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6BA2A-22AB-40C3-A6FE-08AE8F5EAD50}" type="datetime1">
              <a:rPr lang="en-US" smtClean="0"/>
              <a:t>11/11/2021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441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99E97-DADD-4C08-B07A-21ABC2EC9C0C}" type="datetime1">
              <a:rPr lang="en-US" smtClean="0"/>
              <a:t>11/11/2021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96901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11/11/2021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18434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62E9D0-9F88-4809-9326-E87DB6BC4685}" type="datetime1">
              <a:rPr lang="en-US" smtClean="0"/>
              <a:t>11/11/2021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71992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BD937-36D5-440B-91A0-6786F6EDBFCD}" type="datetime1">
              <a:rPr lang="en-US" smtClean="0"/>
              <a:t>11/11/2021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886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AD020A-2292-4331-AC54-713AADF8BC0C}" type="datetime1">
              <a:rPr lang="en-US" smtClean="0"/>
              <a:t>11/11/2021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99471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11/11/2021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76790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11/11/2021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8048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11/11/2021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6598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CC73E2-E386-4A38-B838-238D9BA645F8}" type="datetime1">
              <a:rPr lang="en-US" smtClean="0"/>
              <a:pPr/>
              <a:t>11/11/2021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3976554427"/>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542925"/>
            <a:ext cx="8334375" cy="2886075"/>
          </a:xfrm>
        </p:spPr>
        <p:txBody>
          <a:bodyPr>
            <a:normAutofit/>
          </a:bodyPr>
          <a:lstStyle/>
          <a:p>
            <a:pPr algn="ctr"/>
            <a:r>
              <a:rPr lang="en-US" i="1" dirty="0">
                <a:latin typeface="Cooper Black" panose="0208090404030B020404" pitchFamily="18" charset="0"/>
              </a:rPr>
              <a:t>MUSIC GENRE CLASSIFICATION </a:t>
            </a:r>
            <a:r>
              <a:rPr lang="en-US" sz="5400" i="1" dirty="0">
                <a:latin typeface="Cooper Black" panose="0208090404030B020404" pitchFamily="18" charset="0"/>
              </a:rPr>
              <a:t/>
            </a:r>
            <a:br>
              <a:rPr lang="en-US" sz="5400" i="1" dirty="0">
                <a:latin typeface="Cooper Black" panose="0208090404030B020404" pitchFamily="18" charset="0"/>
              </a:rPr>
            </a:br>
            <a:r>
              <a:rPr lang="en-US" sz="5400" i="1" dirty="0">
                <a:latin typeface="Cooper Black" panose="0208090404030B020404" pitchFamily="18" charset="0"/>
              </a:rPr>
              <a:t> </a:t>
            </a:r>
          </a:p>
        </p:txBody>
      </p:sp>
      <p:sp>
        <p:nvSpPr>
          <p:cNvPr id="3" name="Subtitle 2"/>
          <p:cNvSpPr>
            <a:spLocks noGrp="1"/>
          </p:cNvSpPr>
          <p:nvPr>
            <p:ph type="subTitle" idx="1"/>
          </p:nvPr>
        </p:nvSpPr>
        <p:spPr>
          <a:xfrm>
            <a:off x="342901" y="2752725"/>
            <a:ext cx="9820274" cy="3476625"/>
          </a:xfrm>
        </p:spPr>
        <p:txBody>
          <a:bodyPr>
            <a:normAutofit/>
          </a:bodyPr>
          <a:lstStyle/>
          <a:p>
            <a:pPr algn="ctr"/>
            <a:r>
              <a:rPr lang="en-US" dirty="0">
                <a:solidFill>
                  <a:schemeClr val="tx1">
                    <a:lumMod val="75000"/>
                    <a:lumOff val="25000"/>
                  </a:schemeClr>
                </a:solidFill>
                <a:latin typeface="Baskerville Old Face" panose="02020602080505020303" pitchFamily="18" charset="0"/>
              </a:rPr>
              <a:t>TEAM MEMBERS:</a:t>
            </a:r>
          </a:p>
          <a:p>
            <a:pPr algn="ctr"/>
            <a:r>
              <a:rPr lang="en-US" dirty="0" err="1">
                <a:solidFill>
                  <a:schemeClr val="tx1">
                    <a:lumMod val="75000"/>
                    <a:lumOff val="25000"/>
                  </a:schemeClr>
                </a:solidFill>
                <a:latin typeface="Baskerville Old Face" panose="02020602080505020303" pitchFamily="18" charset="0"/>
              </a:rPr>
              <a:t>Swathi</a:t>
            </a:r>
            <a:r>
              <a:rPr lang="en-US" dirty="0">
                <a:solidFill>
                  <a:schemeClr val="tx1">
                    <a:lumMod val="75000"/>
                    <a:lumOff val="25000"/>
                  </a:schemeClr>
                </a:solidFill>
                <a:latin typeface="Baskerville Old Face" panose="02020602080505020303" pitchFamily="18" charset="0"/>
              </a:rPr>
              <a:t> C </a:t>
            </a:r>
            <a:r>
              <a:rPr lang="en-US" dirty="0" smtClean="0">
                <a:solidFill>
                  <a:schemeClr val="tx1">
                    <a:lumMod val="75000"/>
                    <a:lumOff val="25000"/>
                  </a:schemeClr>
                </a:solidFill>
                <a:latin typeface="Baskerville Old Face" panose="02020602080505020303" pitchFamily="18" charset="0"/>
              </a:rPr>
              <a:t>S         4BD18CS111 </a:t>
            </a:r>
          </a:p>
          <a:p>
            <a:pPr algn="ctr"/>
            <a:r>
              <a:rPr lang="en-US" dirty="0" err="1" smtClean="0">
                <a:solidFill>
                  <a:schemeClr val="tx1">
                    <a:lumMod val="75000"/>
                    <a:lumOff val="25000"/>
                  </a:schemeClr>
                </a:solidFill>
                <a:latin typeface="Baskerville Old Face" panose="02020602080505020303" pitchFamily="18" charset="0"/>
              </a:rPr>
              <a:t>Swathi</a:t>
            </a:r>
            <a:r>
              <a:rPr lang="en-US" dirty="0" smtClean="0">
                <a:solidFill>
                  <a:schemeClr val="tx1">
                    <a:lumMod val="75000"/>
                    <a:lumOff val="25000"/>
                  </a:schemeClr>
                </a:solidFill>
                <a:latin typeface="Baskerville Old Face" panose="02020602080505020303" pitchFamily="18" charset="0"/>
              </a:rPr>
              <a:t> </a:t>
            </a:r>
            <a:r>
              <a:rPr lang="en-US" dirty="0">
                <a:solidFill>
                  <a:schemeClr val="tx1">
                    <a:lumMod val="75000"/>
                    <a:lumOff val="25000"/>
                  </a:schemeClr>
                </a:solidFill>
                <a:latin typeface="Baskerville Old Face" panose="02020602080505020303" pitchFamily="18" charset="0"/>
              </a:rPr>
              <a:t>P         4BD18CS112 </a:t>
            </a:r>
          </a:p>
          <a:p>
            <a:pPr algn="ctr"/>
            <a:r>
              <a:rPr lang="en-US" dirty="0" err="1">
                <a:solidFill>
                  <a:schemeClr val="tx1">
                    <a:lumMod val="75000"/>
                    <a:lumOff val="25000"/>
                  </a:schemeClr>
                </a:solidFill>
                <a:latin typeface="Baskerville Old Face" panose="02020602080505020303" pitchFamily="18" charset="0"/>
              </a:rPr>
              <a:t>Yashaswini</a:t>
            </a:r>
            <a:r>
              <a:rPr lang="en-US" dirty="0">
                <a:solidFill>
                  <a:schemeClr val="tx1">
                    <a:lumMod val="75000"/>
                    <a:lumOff val="25000"/>
                  </a:schemeClr>
                </a:solidFill>
                <a:latin typeface="Baskerville Old Face" panose="02020602080505020303" pitchFamily="18" charset="0"/>
              </a:rPr>
              <a:t> S N        4BD18CS123 </a:t>
            </a:r>
          </a:p>
          <a:p>
            <a:pPr algn="ctr"/>
            <a:r>
              <a:rPr lang="en-US" dirty="0" err="1">
                <a:solidFill>
                  <a:schemeClr val="tx1">
                    <a:lumMod val="75000"/>
                    <a:lumOff val="25000"/>
                  </a:schemeClr>
                </a:solidFill>
                <a:latin typeface="Baskerville Old Face" panose="02020602080505020303" pitchFamily="18" charset="0"/>
              </a:rPr>
              <a:t>Sahana</a:t>
            </a:r>
            <a:r>
              <a:rPr lang="en-US" dirty="0">
                <a:solidFill>
                  <a:schemeClr val="tx1">
                    <a:lumMod val="75000"/>
                    <a:lumOff val="25000"/>
                  </a:schemeClr>
                </a:solidFill>
                <a:latin typeface="Baskerville Old Face" panose="02020602080505020303" pitchFamily="18" charset="0"/>
              </a:rPr>
              <a:t> D V         4BD19CS409 </a:t>
            </a:r>
          </a:p>
          <a:p>
            <a:endParaRPr lang="en-US" dirty="0">
              <a:latin typeface="Baskerville Old Face" panose="02020602080505020303" pitchFamily="18" charset="0"/>
            </a:endParaRPr>
          </a:p>
          <a:p>
            <a:endParaRPr lang="en-US" dirty="0">
              <a:latin typeface="Baskerville Old Face" panose="02020602080505020303" pitchFamily="18" charset="0"/>
            </a:endParaRPr>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59CDA3-0740-41FA-9DAE-E1BAF4F08A58}"/>
              </a:ext>
            </a:extLst>
          </p:cNvPr>
          <p:cNvSpPr>
            <a:spLocks noGrp="1"/>
          </p:cNvSpPr>
          <p:nvPr>
            <p:ph idx="1"/>
          </p:nvPr>
        </p:nvSpPr>
        <p:spPr>
          <a:xfrm>
            <a:off x="677334" y="1019175"/>
            <a:ext cx="8596668" cy="4250662"/>
          </a:xfrm>
        </p:spPr>
        <p:txBody>
          <a:bodyPr/>
          <a:lstStyle/>
          <a:p>
            <a:r>
              <a:rPr lang="en-US" sz="2000" b="0" i="0" dirty="0">
                <a:solidFill>
                  <a:srgbClr val="35475C"/>
                </a:solidFill>
                <a:effectLst/>
                <a:latin typeface="Baskerville Old Face" panose="02020602080505020303" pitchFamily="18" charset="0"/>
              </a:rPr>
              <a:t>Splitting the data: We split the X data only, as we have defined the algorithm on our own</a:t>
            </a:r>
          </a:p>
          <a:p>
            <a:r>
              <a:rPr lang="en-US" sz="2000" b="0" i="0" dirty="0">
                <a:solidFill>
                  <a:srgbClr val="35475C"/>
                </a:solidFill>
                <a:effectLst/>
                <a:latin typeface="Baskerville Old Face" panose="02020602080505020303" pitchFamily="18" charset="0"/>
              </a:rPr>
              <a:t>Here, every single file’s data from the X Test is being matched with all the train data and then, the final prediction is being stored into predictions</a:t>
            </a:r>
          </a:p>
          <a:p>
            <a:r>
              <a:rPr lang="en-US" sz="2000" b="0" i="0" dirty="0">
                <a:solidFill>
                  <a:srgbClr val="35475C"/>
                </a:solidFill>
                <a:effectLst/>
                <a:latin typeface="Baskerville Old Face" panose="02020602080505020303" pitchFamily="18" charset="0"/>
              </a:rPr>
              <a:t>Evaluating the model: We first define a function to evaluate the accuracy by counting total no. of correct predictions divided by the total no. of predictions made</a:t>
            </a:r>
            <a:r>
              <a:rPr lang="en-US" sz="2000" b="0" i="0" dirty="0">
                <a:solidFill>
                  <a:srgbClr val="35475C"/>
                </a:solidFill>
                <a:effectLst/>
                <a:latin typeface="arial" panose="020B0604020202020204" pitchFamily="34" charset="0"/>
              </a:rPr>
              <a:t>.</a:t>
            </a:r>
            <a:endParaRPr lang="en-US" sz="2000" b="0" i="0" dirty="0">
              <a:solidFill>
                <a:srgbClr val="35475C"/>
              </a:solidFill>
              <a:effectLst/>
              <a:latin typeface="Open Sans" panose="020B0606030504020204" pitchFamily="34" charset="0"/>
            </a:endParaRPr>
          </a:p>
          <a:p>
            <a:pPr marL="0" indent="0">
              <a:buNone/>
            </a:pPr>
            <a:endParaRPr lang="en-US" dirty="0"/>
          </a:p>
        </p:txBody>
      </p:sp>
    </p:spTree>
    <p:extLst>
      <p:ext uri="{BB962C8B-B14F-4D97-AF65-F5344CB8AC3E}">
        <p14:creationId xmlns:p14="http://schemas.microsoft.com/office/powerpoint/2010/main" val="133188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29E8E-F216-44DB-A769-247F48569096}"/>
              </a:ext>
            </a:extLst>
          </p:cNvPr>
          <p:cNvSpPr>
            <a:spLocks noGrp="1"/>
          </p:cNvSpPr>
          <p:nvPr>
            <p:ph type="title"/>
          </p:nvPr>
        </p:nvSpPr>
        <p:spPr/>
        <p:txBody>
          <a:bodyPr/>
          <a:lstStyle/>
          <a:p>
            <a:r>
              <a:rPr lang="en-US" dirty="0">
                <a:latin typeface="Algerian" panose="04020705040A02060702" pitchFamily="82" charset="0"/>
              </a:rPr>
              <a:t>APPLICATION BUILDING:</a:t>
            </a:r>
          </a:p>
        </p:txBody>
      </p:sp>
      <p:sp>
        <p:nvSpPr>
          <p:cNvPr id="3" name="Content Placeholder 2">
            <a:extLst>
              <a:ext uri="{FF2B5EF4-FFF2-40B4-BE49-F238E27FC236}">
                <a16:creationId xmlns:a16="http://schemas.microsoft.com/office/drawing/2014/main" xmlns="" id="{65227F47-0450-4129-B8F1-EA2A2FFFA4AA}"/>
              </a:ext>
            </a:extLst>
          </p:cNvPr>
          <p:cNvSpPr>
            <a:spLocks noGrp="1"/>
          </p:cNvSpPr>
          <p:nvPr>
            <p:ph idx="1"/>
          </p:nvPr>
        </p:nvSpPr>
        <p:spPr>
          <a:xfrm>
            <a:off x="677334" y="1381125"/>
            <a:ext cx="8596668" cy="4660237"/>
          </a:xfrm>
        </p:spPr>
        <p:txBody>
          <a:bodyPr>
            <a:normAutofit/>
          </a:bodyPr>
          <a:lstStyle/>
          <a:p>
            <a:r>
              <a:rPr lang="en-US" sz="2000" dirty="0">
                <a:latin typeface="Baskerville Old Face" panose="02020602080505020303" pitchFamily="18" charset="0"/>
              </a:rPr>
              <a:t>To build flask application:</a:t>
            </a:r>
          </a:p>
          <a:p>
            <a:pPr marL="514350" indent="-514350">
              <a:buFont typeface="+mj-lt"/>
              <a:buAutoNum type="arabicPeriod"/>
            </a:pPr>
            <a:r>
              <a:rPr lang="en-US" sz="2000" dirty="0">
                <a:latin typeface="Baskerville Old Face" panose="02020602080505020303" pitchFamily="18" charset="0"/>
              </a:rPr>
              <a:t>Load required packages.</a:t>
            </a:r>
          </a:p>
          <a:p>
            <a:pPr marL="514350" indent="-514350">
              <a:buFont typeface="+mj-lt"/>
              <a:buAutoNum type="arabicPeriod"/>
            </a:pPr>
            <a:r>
              <a:rPr lang="en-US" sz="2000" dirty="0">
                <a:latin typeface="Baskerville Old Face" panose="02020602080505020303" pitchFamily="18" charset="0"/>
              </a:rPr>
              <a:t>Initialize the flask app and load the saved data file.</a:t>
            </a:r>
          </a:p>
          <a:p>
            <a:pPr marL="514350" indent="-514350">
              <a:buFont typeface="+mj-lt"/>
              <a:buAutoNum type="arabicPeriod"/>
            </a:pPr>
            <a:r>
              <a:rPr lang="en-US" sz="2000" dirty="0">
                <a:latin typeface="Baskerville Old Face" panose="02020602080505020303" pitchFamily="18" charset="0"/>
              </a:rPr>
              <a:t>Define functions required to calculate distances ,neighbors and make predictions.</a:t>
            </a:r>
          </a:p>
          <a:p>
            <a:pPr marL="514350" indent="-514350">
              <a:buFont typeface="+mj-lt"/>
              <a:buAutoNum type="arabicPeriod"/>
            </a:pPr>
            <a:r>
              <a:rPr lang="en-US" sz="2000" dirty="0">
                <a:latin typeface="Baskerville Old Face" panose="02020602080505020303" pitchFamily="18" charset="0"/>
              </a:rPr>
              <a:t>Configure the home page and pre-process the frame and run.</a:t>
            </a:r>
          </a:p>
          <a:p>
            <a:pPr marL="514350" indent="-514350">
              <a:buFont typeface="+mj-lt"/>
              <a:buAutoNum type="arabicPeriod"/>
            </a:pPr>
            <a:r>
              <a:rPr lang="en-US" sz="2000" b="0" i="0" dirty="0">
                <a:effectLst/>
                <a:latin typeface="Baskerville Old Face" panose="02020602080505020303" pitchFamily="18" charset="0"/>
              </a:rPr>
              <a:t> Based on the prediction the output text is generated and sent to the HTML to display.</a:t>
            </a:r>
          </a:p>
          <a:p>
            <a:pPr marL="514350" indent="-514350">
              <a:buFont typeface="+mj-lt"/>
              <a:buAutoNum type="arabicPeriod"/>
            </a:pPr>
            <a:r>
              <a:rPr lang="en-US" sz="2000" b="0" i="0" dirty="0">
                <a:effectLst/>
                <a:latin typeface="Baskerville Old Face" panose="02020602080505020303" pitchFamily="18" charset="0"/>
              </a:rPr>
              <a:t>Build an html page to take an audio file as an input and display the output that is passed from the flask app.</a:t>
            </a:r>
          </a:p>
          <a:p>
            <a:pPr marL="514350" indent="-514350">
              <a:buFont typeface="+mj-lt"/>
              <a:buAutoNum type="arabicPeriod"/>
            </a:pPr>
            <a:r>
              <a:rPr lang="en-US" sz="2000" dirty="0">
                <a:latin typeface="Baskerville Old Face" panose="02020602080505020303" pitchFamily="18" charset="0"/>
              </a:rPr>
              <a:t>HTML describes structure of a web page</a:t>
            </a:r>
          </a:p>
          <a:p>
            <a:pPr marL="514350" indent="-514350">
              <a:buFont typeface="+mj-lt"/>
              <a:buAutoNum type="arabicPeriod"/>
            </a:pPr>
            <a:endParaRPr lang="en-US" sz="2000" dirty="0">
              <a:latin typeface="Baskerville Old Face" panose="02020602080505020303" pitchFamily="18" charset="0"/>
            </a:endParaRPr>
          </a:p>
        </p:txBody>
      </p:sp>
    </p:spTree>
    <p:extLst>
      <p:ext uri="{BB962C8B-B14F-4D97-AF65-F5344CB8AC3E}">
        <p14:creationId xmlns:p14="http://schemas.microsoft.com/office/powerpoint/2010/main" val="3072654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900221-303A-43ED-BD15-6A0CB5BACC25}"/>
              </a:ext>
            </a:extLst>
          </p:cNvPr>
          <p:cNvSpPr>
            <a:spLocks noGrp="1"/>
          </p:cNvSpPr>
          <p:nvPr>
            <p:ph idx="1"/>
          </p:nvPr>
        </p:nvSpPr>
        <p:spPr>
          <a:xfrm>
            <a:off x="677334" y="695325"/>
            <a:ext cx="8596668" cy="5346037"/>
          </a:xfrm>
        </p:spPr>
        <p:txBody>
          <a:bodyPr/>
          <a:lstStyle/>
          <a:p>
            <a:pPr marL="0" indent="0" algn="just" fontAlgn="base">
              <a:buNone/>
            </a:pPr>
            <a:r>
              <a:rPr lang="en-US" sz="2000" dirty="0">
                <a:latin typeface="Baskerville Old Face" panose="02020602080505020303" pitchFamily="18" charset="0"/>
              </a:rPr>
              <a:t>8.</a:t>
            </a:r>
            <a:r>
              <a:rPr lang="en-US" dirty="0">
                <a:latin typeface="Baskerville Old Face" panose="02020602080505020303" pitchFamily="18" charset="0"/>
              </a:rPr>
              <a:t> </a:t>
            </a:r>
            <a:r>
              <a:rPr lang="en-US" sz="2000" b="0" i="0" dirty="0">
                <a:effectLst/>
                <a:latin typeface="Baskerville Old Face" panose="02020602080505020303" pitchFamily="18" charset="0"/>
              </a:rPr>
              <a:t>This class name is printed as output on the html page along with a sentence that describes the output more.</a:t>
            </a:r>
          </a:p>
          <a:p>
            <a:pPr marL="0" indent="0">
              <a:buNone/>
            </a:pPr>
            <a:r>
              <a:rPr lang="en-US" sz="2000" dirty="0">
                <a:solidFill>
                  <a:srgbClr val="35475C"/>
                </a:solidFill>
                <a:latin typeface="Baskerville Old Face" panose="02020602080505020303" pitchFamily="18" charset="0"/>
              </a:rPr>
              <a:t>9</a:t>
            </a:r>
            <a:r>
              <a:rPr lang="en-US" sz="2000" b="0" i="0" dirty="0">
                <a:solidFill>
                  <a:srgbClr val="35475C"/>
                </a:solidFill>
                <a:effectLst/>
                <a:latin typeface="Baskerville Old Face" panose="02020602080505020303" pitchFamily="18" charset="0"/>
              </a:rPr>
              <a:t>.</a:t>
            </a:r>
            <a:r>
              <a:rPr lang="en-US" sz="2000" b="0" i="0" dirty="0">
                <a:effectLst/>
                <a:latin typeface="Baskerville Old Face" panose="02020602080505020303" pitchFamily="18" charset="0"/>
              </a:rPr>
              <a:t> Run the flask application using the run method. By default the flask runs on Port number 5000. If the port is to be changed, an argument can be passed to do so.</a:t>
            </a:r>
          </a:p>
          <a:p>
            <a:pPr marL="0" indent="0">
              <a:buNone/>
            </a:pPr>
            <a:r>
              <a:rPr lang="en-US" sz="2000" dirty="0">
                <a:latin typeface="Baskerville Old Face" panose="02020602080505020303" pitchFamily="18" charset="0"/>
              </a:rPr>
              <a:t>Now</a:t>
            </a:r>
            <a:r>
              <a:rPr lang="en-US" sz="2000" dirty="0">
                <a:solidFill>
                  <a:srgbClr val="35475C"/>
                </a:solidFill>
                <a:latin typeface="Baskerville Old Face" panose="02020602080505020303" pitchFamily="18" charset="0"/>
              </a:rPr>
              <a:t> </a:t>
            </a:r>
            <a:r>
              <a:rPr lang="en-US" sz="2000" b="1" i="0" dirty="0">
                <a:effectLst/>
                <a:latin typeface="Montserrat"/>
              </a:rPr>
              <a:t> </a:t>
            </a:r>
            <a:r>
              <a:rPr lang="en-US" sz="2000" i="0" dirty="0">
                <a:effectLst/>
                <a:latin typeface="Baskerville Old Face" panose="02020602080505020303" pitchFamily="18" charset="0"/>
              </a:rPr>
              <a:t>Open the browser and navigate to localhost: 5000 to check your application.</a:t>
            </a:r>
            <a:r>
              <a:rPr lang="en-US" sz="2000" b="0" i="0" dirty="0">
                <a:solidFill>
                  <a:srgbClr val="35475C"/>
                </a:solidFill>
                <a:effectLst/>
                <a:latin typeface="Baskerville Old Face" panose="02020602080505020303" pitchFamily="18" charset="0"/>
              </a:rPr>
              <a:t/>
            </a:r>
            <a:br>
              <a:rPr lang="en-US" sz="2000" b="0" i="0" dirty="0">
                <a:solidFill>
                  <a:srgbClr val="35475C"/>
                </a:solidFill>
                <a:effectLst/>
                <a:latin typeface="Baskerville Old Face" panose="02020602080505020303" pitchFamily="18" charset="0"/>
              </a:rPr>
            </a:br>
            <a:endParaRPr lang="en-US" sz="2000" dirty="0">
              <a:latin typeface="Baskerville Old Face" panose="02020602080505020303" pitchFamily="18" charset="0"/>
            </a:endParaRPr>
          </a:p>
        </p:txBody>
      </p:sp>
    </p:spTree>
    <p:extLst>
      <p:ext uri="{BB962C8B-B14F-4D97-AF65-F5344CB8AC3E}">
        <p14:creationId xmlns:p14="http://schemas.microsoft.com/office/powerpoint/2010/main" val="1405772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EF7A0D9-F2A0-4498-8153-B754E0779951}"/>
              </a:ext>
            </a:extLst>
          </p:cNvPr>
          <p:cNvPicPr>
            <a:picLocks noChangeAspect="1"/>
          </p:cNvPicPr>
          <p:nvPr/>
        </p:nvPicPr>
        <p:blipFill>
          <a:blip r:embed="rId2"/>
          <a:stretch>
            <a:fillRect/>
          </a:stretch>
        </p:blipFill>
        <p:spPr>
          <a:xfrm>
            <a:off x="597497" y="430924"/>
            <a:ext cx="10997005" cy="6074979"/>
          </a:xfrm>
          <a:prstGeom prst="rect">
            <a:avLst/>
          </a:prstGeom>
        </p:spPr>
      </p:pic>
    </p:spTree>
    <p:extLst>
      <p:ext uri="{BB962C8B-B14F-4D97-AF65-F5344CB8AC3E}">
        <p14:creationId xmlns:p14="http://schemas.microsoft.com/office/powerpoint/2010/main" val="2920985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6E6FB8-63DE-46E5-828A-CDAD3DD3014B}"/>
              </a:ext>
            </a:extLst>
          </p:cNvPr>
          <p:cNvSpPr>
            <a:spLocks noGrp="1"/>
          </p:cNvSpPr>
          <p:nvPr>
            <p:ph type="title"/>
          </p:nvPr>
        </p:nvSpPr>
        <p:spPr>
          <a:xfrm>
            <a:off x="838200" y="365126"/>
            <a:ext cx="8467725" cy="1242958"/>
          </a:xfrm>
        </p:spPr>
        <p:txBody>
          <a:bodyPr>
            <a:normAutofit fontScale="90000"/>
          </a:bodyPr>
          <a:lstStyle/>
          <a:p>
            <a:r>
              <a:rPr lang="en-US" sz="2800" b="0" i="0" dirty="0">
                <a:solidFill>
                  <a:schemeClr val="tx1"/>
                </a:solidFill>
                <a:effectLst/>
                <a:latin typeface="Baskerville Old Face" panose="02020602080505020303" pitchFamily="18" charset="0"/>
              </a:rPr>
              <a:t>Here we can browse and choose the audio file we want to predict genre for and then click on predict to get the prediction</a:t>
            </a:r>
            <a:r>
              <a:rPr lang="en-US" sz="2800" b="0" i="0" dirty="0">
                <a:solidFill>
                  <a:schemeClr val="tx1"/>
                </a:solidFill>
                <a:effectLst/>
                <a:latin typeface="arial" panose="020B0604020202020204" pitchFamily="34" charset="0"/>
              </a:rPr>
              <a:t>s.</a:t>
            </a:r>
            <a:r>
              <a:rPr lang="en-US" sz="2000" b="0" i="0" dirty="0">
                <a:solidFill>
                  <a:schemeClr val="tx1"/>
                </a:solidFill>
                <a:effectLst/>
                <a:latin typeface="Montserrat"/>
              </a:rPr>
              <a:t/>
            </a:r>
            <a:br>
              <a:rPr lang="en-US" sz="2000" b="0" i="0" dirty="0">
                <a:solidFill>
                  <a:schemeClr val="tx1"/>
                </a:solidFill>
                <a:effectLst/>
                <a:latin typeface="Montserrat"/>
              </a:rPr>
            </a:br>
            <a:r>
              <a:rPr lang="en-US" sz="2000" dirty="0">
                <a:solidFill>
                  <a:schemeClr val="tx1"/>
                </a:solidFill>
              </a:rPr>
              <a:t/>
            </a:r>
            <a:br>
              <a:rPr lang="en-US" sz="2000" dirty="0">
                <a:solidFill>
                  <a:schemeClr val="tx1"/>
                </a:solidFill>
              </a:rPr>
            </a:br>
            <a:endParaRPr lang="en-US" sz="2000" dirty="0">
              <a:solidFill>
                <a:schemeClr val="tx1"/>
              </a:solidFill>
            </a:endParaRPr>
          </a:p>
        </p:txBody>
      </p:sp>
      <p:pic>
        <p:nvPicPr>
          <p:cNvPr id="4" name="Picture 3">
            <a:extLst>
              <a:ext uri="{FF2B5EF4-FFF2-40B4-BE49-F238E27FC236}">
                <a16:creationId xmlns:a16="http://schemas.microsoft.com/office/drawing/2014/main" xmlns="" id="{46EFD921-1692-4BA2-9976-AFF659B00C0C}"/>
              </a:ext>
            </a:extLst>
          </p:cNvPr>
          <p:cNvPicPr>
            <a:picLocks noChangeAspect="1"/>
          </p:cNvPicPr>
          <p:nvPr/>
        </p:nvPicPr>
        <p:blipFill>
          <a:blip r:embed="rId2"/>
          <a:stretch>
            <a:fillRect/>
          </a:stretch>
        </p:blipFill>
        <p:spPr>
          <a:xfrm>
            <a:off x="838200" y="1482943"/>
            <a:ext cx="8715375" cy="4575199"/>
          </a:xfrm>
          <a:prstGeom prst="rect">
            <a:avLst/>
          </a:prstGeom>
        </p:spPr>
      </p:pic>
    </p:spTree>
    <p:extLst>
      <p:ext uri="{BB962C8B-B14F-4D97-AF65-F5344CB8AC3E}">
        <p14:creationId xmlns:p14="http://schemas.microsoft.com/office/powerpoint/2010/main" val="3217589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D653B6-2ECD-41F4-83B5-733FA22EFB9E}"/>
              </a:ext>
            </a:extLst>
          </p:cNvPr>
          <p:cNvSpPr>
            <a:spLocks noGrp="1"/>
          </p:cNvSpPr>
          <p:nvPr>
            <p:ph type="title"/>
          </p:nvPr>
        </p:nvSpPr>
        <p:spPr>
          <a:xfrm>
            <a:off x="838200" y="1965435"/>
            <a:ext cx="10515600" cy="1375378"/>
          </a:xfrm>
        </p:spPr>
        <p:txBody>
          <a:bodyPr/>
          <a:lstStyle/>
          <a:p>
            <a:r>
              <a:rPr lang="en-US" dirty="0">
                <a:latin typeface="Stencil" panose="040409050D0802020404" pitchFamily="82" charset="0"/>
              </a:rPr>
              <a:t>                       </a:t>
            </a:r>
            <a:r>
              <a:rPr lang="en-US" dirty="0">
                <a:latin typeface="Cooper Black" panose="0208090404030B020404" pitchFamily="18" charset="0"/>
              </a:rPr>
              <a:t>THANKYOU 🙏</a:t>
            </a:r>
          </a:p>
        </p:txBody>
      </p:sp>
      <p:pic>
        <p:nvPicPr>
          <p:cNvPr id="6" name="Picture 5">
            <a:extLst>
              <a:ext uri="{FF2B5EF4-FFF2-40B4-BE49-F238E27FC236}">
                <a16:creationId xmlns:a16="http://schemas.microsoft.com/office/drawing/2014/main" xmlns="" id="{F0DC8E49-1124-4D4B-A090-CF2627FE63F9}"/>
              </a:ext>
            </a:extLst>
          </p:cNvPr>
          <p:cNvPicPr>
            <a:picLocks noChangeAspect="1"/>
          </p:cNvPicPr>
          <p:nvPr/>
        </p:nvPicPr>
        <p:blipFill>
          <a:blip r:embed="rId2"/>
          <a:stretch>
            <a:fillRect/>
          </a:stretch>
        </p:blipFill>
        <p:spPr>
          <a:xfrm>
            <a:off x="2986252" y="3517187"/>
            <a:ext cx="5715000" cy="2946675"/>
          </a:xfrm>
          <a:prstGeom prst="rect">
            <a:avLst/>
          </a:prstGeom>
        </p:spPr>
      </p:pic>
    </p:spTree>
    <p:extLst>
      <p:ext uri="{BB962C8B-B14F-4D97-AF65-F5344CB8AC3E}">
        <p14:creationId xmlns:p14="http://schemas.microsoft.com/office/powerpoint/2010/main" val="255683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a:solidFill>
                  <a:srgbClr val="92D050"/>
                </a:solidFill>
                <a:latin typeface="Imprint MT Shadow" panose="04020605060303030202" pitchFamily="82" charset="0"/>
              </a:rPr>
              <a:t>INTRODUCTION:</a:t>
            </a:r>
            <a:endParaRPr lang="en-US" sz="4800" dirty="0">
              <a:solidFill>
                <a:srgbClr val="92D050"/>
              </a:solidFill>
            </a:endParaRPr>
          </a:p>
        </p:txBody>
      </p:sp>
      <p:sp>
        <p:nvSpPr>
          <p:cNvPr id="3" name="Content Placeholder 2">
            <a:extLst>
              <a:ext uri="{FF2B5EF4-FFF2-40B4-BE49-F238E27FC236}">
                <a16:creationId xmlns:a16="http://schemas.microsoft.com/office/drawing/2014/main" xmlns="" id="{12D90B8F-3018-4310-A22D-9125A0FA6851}"/>
              </a:ext>
            </a:extLst>
          </p:cNvPr>
          <p:cNvSpPr>
            <a:spLocks noGrp="1"/>
          </p:cNvSpPr>
          <p:nvPr>
            <p:ph idx="1"/>
          </p:nvPr>
        </p:nvSpPr>
        <p:spPr>
          <a:xfrm>
            <a:off x="677334" y="1704975"/>
            <a:ext cx="8596668" cy="4336387"/>
          </a:xfrm>
        </p:spPr>
        <p:txBody>
          <a:bodyPr>
            <a:normAutofit/>
          </a:bodyPr>
          <a:lstStyle/>
          <a:p>
            <a:r>
              <a:rPr lang="en-US" sz="2000" dirty="0">
                <a:latin typeface="Baskerville Old Face" panose="02020602080505020303" pitchFamily="18" charset="0"/>
              </a:rPr>
              <a:t>Sound is represented in the form of an audio signal having parameters like frequency, decibel, bandwidth etc. A typical audio signal can be expressed as a function of Amplitude and Time. </a:t>
            </a:r>
          </a:p>
          <a:p>
            <a:r>
              <a:rPr lang="en-US" sz="2000" dirty="0">
                <a:latin typeface="Baskerville Old Face" panose="02020602080505020303" pitchFamily="18" charset="0"/>
              </a:rPr>
              <a:t>Music Analysis is done based on a song’s digital signatures for some factors, including acoustics, danceability, tempo, energy etc., to determine the kind of songs that a person is interested to listen to.</a:t>
            </a:r>
          </a:p>
          <a:p>
            <a:r>
              <a:rPr lang="en-US" sz="2000" dirty="0">
                <a:latin typeface="Baskerville Old Face" panose="02020602080505020303" pitchFamily="18" charset="0"/>
              </a:rPr>
              <a:t>Automatic musical genre classification can assist humans or even replace them in this process and would be of a very valuable addition to music information retrieval systems. </a:t>
            </a:r>
          </a:p>
        </p:txBody>
      </p:sp>
    </p:spTree>
    <p:extLst>
      <p:ext uri="{BB962C8B-B14F-4D97-AF65-F5344CB8AC3E}">
        <p14:creationId xmlns:p14="http://schemas.microsoft.com/office/powerpoint/2010/main" val="499496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8C2BD447-8B4B-4794-90F0-BB5CE018B3DA}"/>
              </a:ext>
            </a:extLst>
          </p:cNvPr>
          <p:cNvSpPr>
            <a:spLocks noGrp="1"/>
          </p:cNvSpPr>
          <p:nvPr>
            <p:ph type="title"/>
          </p:nvPr>
        </p:nvSpPr>
        <p:spPr/>
        <p:txBody>
          <a:bodyPr>
            <a:normAutofit/>
          </a:bodyPr>
          <a:lstStyle/>
          <a:p>
            <a:r>
              <a:rPr lang="en-US" sz="4800" dirty="0">
                <a:latin typeface="Imprint MT Shadow" panose="04020605060303030202" pitchFamily="82" charset="0"/>
              </a:rPr>
              <a:t>           </a:t>
            </a:r>
          </a:p>
        </p:txBody>
      </p:sp>
      <p:sp>
        <p:nvSpPr>
          <p:cNvPr id="8" name="Content Placeholder 7">
            <a:extLst>
              <a:ext uri="{FF2B5EF4-FFF2-40B4-BE49-F238E27FC236}">
                <a16:creationId xmlns:a16="http://schemas.microsoft.com/office/drawing/2014/main" xmlns="" id="{E4D0536B-09BC-4123-9991-EFC065E3234B}"/>
              </a:ext>
            </a:extLst>
          </p:cNvPr>
          <p:cNvSpPr>
            <a:spLocks noGrp="1"/>
          </p:cNvSpPr>
          <p:nvPr>
            <p:ph idx="1"/>
          </p:nvPr>
        </p:nvSpPr>
        <p:spPr>
          <a:xfrm>
            <a:off x="1001457" y="729615"/>
            <a:ext cx="8596668" cy="5556885"/>
          </a:xfrm>
        </p:spPr>
        <p:txBody>
          <a:bodyPr>
            <a:normAutofit/>
          </a:bodyPr>
          <a:lstStyle/>
          <a:p>
            <a:r>
              <a:rPr lang="en-US" sz="2000" dirty="0">
                <a:latin typeface="Baskerville Old Face" panose="02020602080505020303" pitchFamily="18" charset="0"/>
              </a:rPr>
              <a:t>Dividing music into genres is arbitrary, but there are perceptual criteria that are related to instrumentation, structure of the rhythm and texture of the music that can play a role in characterizing particular genre. </a:t>
            </a:r>
          </a:p>
          <a:p>
            <a:r>
              <a:rPr lang="en-US" sz="2000" dirty="0">
                <a:latin typeface="Baskerville Old Face" panose="02020602080505020303" pitchFamily="18" charset="0"/>
              </a:rPr>
              <a:t>Until now genre classification for digitally available music has been performed manually. Thus, techniques for automatic genre classification would be a valuable addition to the development of audio information retrieval systems for music. </a:t>
            </a:r>
          </a:p>
          <a:p>
            <a:endParaRPr lang="en-US" sz="2000" dirty="0">
              <a:latin typeface="Baskerville Old Face" panose="02020602080505020303" pitchFamily="18" charset="0"/>
            </a:endParaRPr>
          </a:p>
        </p:txBody>
      </p:sp>
      <p:pic>
        <p:nvPicPr>
          <p:cNvPr id="3" name="Picture 2">
            <a:extLst>
              <a:ext uri="{FF2B5EF4-FFF2-40B4-BE49-F238E27FC236}">
                <a16:creationId xmlns:a16="http://schemas.microsoft.com/office/drawing/2014/main" xmlns="" id="{6D0CD925-2D3A-4289-9C30-03E953EE1F95}"/>
              </a:ext>
            </a:extLst>
          </p:cNvPr>
          <p:cNvPicPr>
            <a:picLocks noChangeAspect="1"/>
          </p:cNvPicPr>
          <p:nvPr/>
        </p:nvPicPr>
        <p:blipFill>
          <a:blip r:embed="rId2"/>
          <a:stretch>
            <a:fillRect/>
          </a:stretch>
        </p:blipFill>
        <p:spPr>
          <a:xfrm>
            <a:off x="677334" y="3695700"/>
            <a:ext cx="8920791" cy="2050934"/>
          </a:xfrm>
          <a:prstGeom prst="rect">
            <a:avLst/>
          </a:prstGeom>
        </p:spPr>
      </p:pic>
    </p:spTree>
    <p:extLst>
      <p:ext uri="{BB962C8B-B14F-4D97-AF65-F5344CB8AC3E}">
        <p14:creationId xmlns:p14="http://schemas.microsoft.com/office/powerpoint/2010/main" val="61258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5070532-E33D-4BB5-AAEB-9A73D5903237}"/>
              </a:ext>
            </a:extLst>
          </p:cNvPr>
          <p:cNvSpPr>
            <a:spLocks noGrp="1"/>
          </p:cNvSpPr>
          <p:nvPr>
            <p:ph type="title"/>
          </p:nvPr>
        </p:nvSpPr>
        <p:spPr>
          <a:xfrm>
            <a:off x="838200" y="681037"/>
            <a:ext cx="10515600" cy="757237"/>
          </a:xfrm>
        </p:spPr>
        <p:txBody>
          <a:bodyPr>
            <a:normAutofit/>
          </a:bodyPr>
          <a:lstStyle/>
          <a:p>
            <a:r>
              <a:rPr lang="en-US" dirty="0">
                <a:latin typeface="Bell MT" panose="02020503060305020303" pitchFamily="18" charset="0"/>
              </a:rPr>
              <a:t>Problem statement</a:t>
            </a:r>
            <a:r>
              <a:rPr lang="en-US" dirty="0"/>
              <a:t>:</a:t>
            </a:r>
          </a:p>
        </p:txBody>
      </p:sp>
      <p:sp>
        <p:nvSpPr>
          <p:cNvPr id="3" name="Content Placeholder 2">
            <a:extLst>
              <a:ext uri="{FF2B5EF4-FFF2-40B4-BE49-F238E27FC236}">
                <a16:creationId xmlns:a16="http://schemas.microsoft.com/office/drawing/2014/main" xmlns="" id="{DA2347FC-BA3E-4B1B-A5FF-0C73A504CD64}"/>
              </a:ext>
            </a:extLst>
          </p:cNvPr>
          <p:cNvSpPr>
            <a:spLocks noGrp="1"/>
          </p:cNvSpPr>
          <p:nvPr>
            <p:ph idx="1"/>
          </p:nvPr>
        </p:nvSpPr>
        <p:spPr>
          <a:xfrm>
            <a:off x="838200" y="1543049"/>
            <a:ext cx="8867775" cy="4633913"/>
          </a:xfrm>
        </p:spPr>
        <p:txBody>
          <a:bodyPr>
            <a:normAutofit/>
          </a:bodyPr>
          <a:lstStyle/>
          <a:p>
            <a:r>
              <a:rPr lang="en-US" sz="2000" dirty="0">
                <a:latin typeface="Baskerville Old Face" panose="02020602080505020303" pitchFamily="18" charset="0"/>
              </a:rPr>
              <a:t>To build a machine learning model which classifies music into its respective genre.</a:t>
            </a:r>
          </a:p>
          <a:p>
            <a:r>
              <a:rPr lang="en-US" sz="2000" dirty="0">
                <a:latin typeface="Baskerville Old Face" panose="02020602080505020303" pitchFamily="18" charset="0"/>
              </a:rPr>
              <a:t>To compare the accuracies of this machine learning model and the pre-existing models, and draw the necessary conclusions.</a:t>
            </a:r>
          </a:p>
          <a:p>
            <a:r>
              <a:rPr lang="en-US" sz="2000" dirty="0">
                <a:latin typeface="Baskerville Old Face" panose="02020602080505020303" pitchFamily="18" charset="0"/>
              </a:rPr>
              <a:t>Developing a machine learning model that classifies music into genres shows that there exists a solution which automatically classifies music into its genres based on various different features, instead of manually entering the genre.</a:t>
            </a:r>
          </a:p>
          <a:p>
            <a:r>
              <a:rPr lang="en-US" sz="2000" dirty="0">
                <a:latin typeface="Baskerville Old Face" panose="02020602080505020303" pitchFamily="18" charset="0"/>
              </a:rPr>
              <a:t>Another objective is to reach a good accuracy so that the model classifies new music into its genre correctly </a:t>
            </a:r>
          </a:p>
        </p:txBody>
      </p:sp>
    </p:spTree>
    <p:extLst>
      <p:ext uri="{BB962C8B-B14F-4D97-AF65-F5344CB8AC3E}">
        <p14:creationId xmlns:p14="http://schemas.microsoft.com/office/powerpoint/2010/main" val="358264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D1C7773-F1BE-4175-B73E-49A0A7917AF4}"/>
              </a:ext>
            </a:extLst>
          </p:cNvPr>
          <p:cNvSpPr>
            <a:spLocks noGrp="1"/>
          </p:cNvSpPr>
          <p:nvPr>
            <p:ph type="title"/>
          </p:nvPr>
        </p:nvSpPr>
        <p:spPr/>
        <p:txBody>
          <a:bodyPr>
            <a:normAutofit/>
          </a:bodyPr>
          <a:lstStyle/>
          <a:p>
            <a:r>
              <a:rPr lang="en-US" sz="4800" dirty="0">
                <a:latin typeface="Algerian" panose="04020705040A02060702" pitchFamily="82" charset="0"/>
              </a:rPr>
              <a:t>METHODOLOGY:</a:t>
            </a:r>
          </a:p>
        </p:txBody>
      </p:sp>
      <p:pic>
        <p:nvPicPr>
          <p:cNvPr id="6" name="Picture 5">
            <a:extLst>
              <a:ext uri="{FF2B5EF4-FFF2-40B4-BE49-F238E27FC236}">
                <a16:creationId xmlns:a16="http://schemas.microsoft.com/office/drawing/2014/main" xmlns="" id="{847DD4DA-CB38-4AA5-BFFF-A2DB7EE3A3A7}"/>
              </a:ext>
            </a:extLst>
          </p:cNvPr>
          <p:cNvPicPr>
            <a:picLocks noChangeAspect="1"/>
          </p:cNvPicPr>
          <p:nvPr/>
        </p:nvPicPr>
        <p:blipFill>
          <a:blip r:embed="rId2"/>
          <a:stretch>
            <a:fillRect/>
          </a:stretch>
        </p:blipFill>
        <p:spPr>
          <a:xfrm>
            <a:off x="556068" y="1695451"/>
            <a:ext cx="8839200" cy="4083314"/>
          </a:xfrm>
          <a:prstGeom prst="rect">
            <a:avLst/>
          </a:prstGeom>
        </p:spPr>
      </p:pic>
    </p:spTree>
    <p:extLst>
      <p:ext uri="{BB962C8B-B14F-4D97-AF65-F5344CB8AC3E}">
        <p14:creationId xmlns:p14="http://schemas.microsoft.com/office/powerpoint/2010/main" val="3625820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200"/>
            <a:ext cx="10515600" cy="1092200"/>
          </a:xfrm>
        </p:spPr>
        <p:txBody>
          <a:bodyPr>
            <a:normAutofit/>
          </a:bodyPr>
          <a:lstStyle/>
          <a:p>
            <a:r>
              <a:rPr lang="en-US" dirty="0">
                <a:latin typeface="Algerian" panose="04020705040A02060702" pitchFamily="82" charset="0"/>
              </a:rPr>
              <a:t>dataset:</a:t>
            </a:r>
          </a:p>
        </p:txBody>
      </p:sp>
      <p:sp>
        <p:nvSpPr>
          <p:cNvPr id="6" name="Content Placeholder 5">
            <a:extLst>
              <a:ext uri="{FF2B5EF4-FFF2-40B4-BE49-F238E27FC236}">
                <a16:creationId xmlns:a16="http://schemas.microsoft.com/office/drawing/2014/main" xmlns="" id="{33D934BA-A1E7-4AE6-9980-D0F3C8DD9519}"/>
              </a:ext>
            </a:extLst>
          </p:cNvPr>
          <p:cNvSpPr>
            <a:spLocks noGrp="1"/>
          </p:cNvSpPr>
          <p:nvPr>
            <p:ph idx="1"/>
          </p:nvPr>
        </p:nvSpPr>
        <p:spPr>
          <a:xfrm>
            <a:off x="838200" y="1190625"/>
            <a:ext cx="8801100" cy="4791075"/>
          </a:xfrm>
        </p:spPr>
        <p:txBody>
          <a:bodyPr>
            <a:normAutofit fontScale="92500" lnSpcReduction="20000"/>
          </a:bodyPr>
          <a:lstStyle/>
          <a:p>
            <a:pPr algn="l" fontAlgn="base"/>
            <a:r>
              <a:rPr lang="en-US" sz="2200" b="0" i="0" dirty="0">
                <a:solidFill>
                  <a:srgbClr val="444444"/>
                </a:solidFill>
                <a:effectLst/>
                <a:latin typeface="Baskerville Old Face" panose="02020602080505020303" pitchFamily="18" charset="0"/>
              </a:rPr>
              <a:t>The GTZAN genre collection dataset was collected in 2000-2001. It consists of 1000 audio files each having 30 seconds duration. There are 10 classes ( 10 music genres) each containing 100 audio tracks. Each track is in .wav format. It contains audio files of the following 10 genres:</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Blues</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Classical</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Country</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Disco</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Hip-hop</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Jazz</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Metal</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Pop</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Reggae</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Rock</a:t>
            </a:r>
          </a:p>
          <a:p>
            <a:endParaRPr lang="en-US" dirty="0"/>
          </a:p>
        </p:txBody>
      </p:sp>
    </p:spTree>
    <p:extLst>
      <p:ext uri="{BB962C8B-B14F-4D97-AF65-F5344CB8AC3E}">
        <p14:creationId xmlns:p14="http://schemas.microsoft.com/office/powerpoint/2010/main" val="201117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50850"/>
            <a:ext cx="10210800" cy="968375"/>
          </a:xfrm>
        </p:spPr>
        <p:txBody>
          <a:bodyPr>
            <a:normAutofit fontScale="90000"/>
          </a:bodyPr>
          <a:lstStyle/>
          <a:p>
            <a:r>
              <a:rPr lang="en-US" b="0" i="0" dirty="0">
                <a:solidFill>
                  <a:srgbClr val="444444"/>
                </a:solidFill>
                <a:effectLst/>
                <a:latin typeface="Algerian" panose="04020705040A02060702" pitchFamily="82" charset="0"/>
              </a:rPr>
              <a:t/>
            </a:r>
            <a:br>
              <a:rPr lang="en-US" b="0" i="0" dirty="0">
                <a:solidFill>
                  <a:srgbClr val="444444"/>
                </a:solidFill>
                <a:effectLst/>
                <a:latin typeface="Algerian" panose="04020705040A02060702" pitchFamily="82" charset="0"/>
              </a:rPr>
            </a:br>
            <a:r>
              <a:rPr lang="en-US" i="0" dirty="0">
                <a:solidFill>
                  <a:srgbClr val="92D050"/>
                </a:solidFill>
                <a:effectLst/>
                <a:latin typeface="Algerian" panose="04020705040A02060702" pitchFamily="82" charset="0"/>
              </a:rPr>
              <a:t>Music Genre Classification approach:</a:t>
            </a:r>
            <a:br>
              <a:rPr lang="en-US" i="0" dirty="0">
                <a:solidFill>
                  <a:srgbClr val="92D050"/>
                </a:solidFill>
                <a:effectLst/>
                <a:latin typeface="Algerian" panose="04020705040A02060702" pitchFamily="82" charset="0"/>
              </a:rPr>
            </a:br>
            <a:endParaRPr lang="en-US" dirty="0">
              <a:solidFill>
                <a:srgbClr val="92D050"/>
              </a:solidFill>
              <a:latin typeface="Algerian" panose="04020705040A02060702" pitchFamily="82" charset="0"/>
            </a:endParaRPr>
          </a:p>
        </p:txBody>
      </p:sp>
      <p:sp>
        <p:nvSpPr>
          <p:cNvPr id="4" name="Content Placeholder 3">
            <a:extLst>
              <a:ext uri="{FF2B5EF4-FFF2-40B4-BE49-F238E27FC236}">
                <a16:creationId xmlns:a16="http://schemas.microsoft.com/office/drawing/2014/main" xmlns="" id="{187DB2DB-AFA8-49F2-ABE3-D0E2CE4C03E9}"/>
              </a:ext>
            </a:extLst>
          </p:cNvPr>
          <p:cNvSpPr>
            <a:spLocks noGrp="1"/>
          </p:cNvSpPr>
          <p:nvPr>
            <p:ph idx="1"/>
          </p:nvPr>
        </p:nvSpPr>
        <p:spPr>
          <a:xfrm>
            <a:off x="838200" y="1844675"/>
            <a:ext cx="9077325" cy="4351338"/>
          </a:xfrm>
        </p:spPr>
        <p:txBody>
          <a:bodyPr>
            <a:normAutofit/>
          </a:bodyPr>
          <a:lstStyle/>
          <a:p>
            <a:pPr algn="l" fontAlgn="base"/>
            <a:r>
              <a:rPr lang="en-US" sz="2000" b="0" i="0" dirty="0">
                <a:solidFill>
                  <a:srgbClr val="444444"/>
                </a:solidFill>
                <a:effectLst/>
                <a:latin typeface="Baskerville Old Face" panose="02020602080505020303" pitchFamily="18" charset="0"/>
              </a:rPr>
              <a:t>There are various methods to perform classification on this dataset. Some of these approaches are:</a:t>
            </a:r>
          </a:p>
          <a:p>
            <a:pPr marL="514350" indent="-514350" algn="l" fontAlgn="base">
              <a:buFont typeface="+mj-lt"/>
              <a:buAutoNum type="arabicPeriod"/>
            </a:pPr>
            <a:r>
              <a:rPr lang="en-US" sz="2000" b="0" i="0" dirty="0">
                <a:solidFill>
                  <a:srgbClr val="444444"/>
                </a:solidFill>
                <a:effectLst/>
                <a:latin typeface="Baskerville Old Face" panose="02020602080505020303" pitchFamily="18" charset="0"/>
              </a:rPr>
              <a:t>Multiclass support vector machines</a:t>
            </a:r>
          </a:p>
          <a:p>
            <a:pPr marL="514350" indent="-514350" algn="l" fontAlgn="base">
              <a:buFont typeface="+mj-lt"/>
              <a:buAutoNum type="arabicPeriod"/>
            </a:pPr>
            <a:r>
              <a:rPr lang="en-US" sz="2000" b="0" i="0" dirty="0">
                <a:solidFill>
                  <a:srgbClr val="444444"/>
                </a:solidFill>
                <a:effectLst/>
                <a:latin typeface="Baskerville Old Face" panose="02020602080505020303" pitchFamily="18" charset="0"/>
              </a:rPr>
              <a:t>K-means clustering</a:t>
            </a:r>
          </a:p>
          <a:p>
            <a:pPr marL="514350" indent="-514350" algn="l" fontAlgn="base">
              <a:buFont typeface="+mj-lt"/>
              <a:buAutoNum type="arabicPeriod"/>
            </a:pPr>
            <a:r>
              <a:rPr lang="en-US" sz="2000" b="0" i="0" dirty="0">
                <a:solidFill>
                  <a:srgbClr val="444444"/>
                </a:solidFill>
                <a:effectLst/>
                <a:latin typeface="Baskerville Old Face" panose="02020602080505020303" pitchFamily="18" charset="0"/>
              </a:rPr>
              <a:t>K-nearest neighbors</a:t>
            </a:r>
          </a:p>
          <a:p>
            <a:pPr marL="514350" indent="-514350" algn="l" fontAlgn="base">
              <a:buFont typeface="+mj-lt"/>
              <a:buAutoNum type="arabicPeriod"/>
            </a:pPr>
            <a:r>
              <a:rPr lang="en-US" sz="2000" b="0" i="0" dirty="0">
                <a:solidFill>
                  <a:srgbClr val="444444"/>
                </a:solidFill>
                <a:effectLst/>
                <a:latin typeface="Baskerville Old Face" panose="02020602080505020303" pitchFamily="18" charset="0"/>
              </a:rPr>
              <a:t>Convolutional neural networks</a:t>
            </a:r>
          </a:p>
          <a:p>
            <a:pPr algn="l" fontAlgn="base"/>
            <a:r>
              <a:rPr lang="en-US" sz="2000" dirty="0">
                <a:solidFill>
                  <a:srgbClr val="444444"/>
                </a:solidFill>
                <a:latin typeface="Baskerville Old Face" panose="02020602080505020303" pitchFamily="18" charset="0"/>
              </a:rPr>
              <a:t>In this project we</a:t>
            </a:r>
            <a:r>
              <a:rPr lang="en-US" sz="2000" b="0" i="0" dirty="0">
                <a:solidFill>
                  <a:srgbClr val="444444"/>
                </a:solidFill>
                <a:effectLst/>
                <a:latin typeface="Baskerville Old Face" panose="02020602080505020303" pitchFamily="18" charset="0"/>
              </a:rPr>
              <a:t> use K-nearest neighbors algorithm because in various researches it has shown the best results for this problem.</a:t>
            </a:r>
          </a:p>
          <a:p>
            <a:pPr algn="l" fontAlgn="base"/>
            <a:r>
              <a:rPr lang="en-US" sz="2000" b="0" i="0" dirty="0">
                <a:solidFill>
                  <a:srgbClr val="444444"/>
                </a:solidFill>
                <a:effectLst/>
                <a:latin typeface="Baskerville Old Face" panose="02020602080505020303" pitchFamily="18" charset="0"/>
              </a:rPr>
              <a:t>K-Nearest Neighbors is a popular </a:t>
            </a:r>
            <a:r>
              <a:rPr lang="en-US" sz="2000" dirty="0">
                <a:latin typeface="Baskerville Old Face" panose="02020602080505020303" pitchFamily="18" charset="0"/>
              </a:rPr>
              <a:t>machine learning algorithm</a:t>
            </a:r>
            <a:r>
              <a:rPr lang="en-US" sz="2000" b="0" i="0" dirty="0">
                <a:effectLst/>
                <a:latin typeface="Baskerville Old Face" panose="02020602080505020303" pitchFamily="18" charset="0"/>
              </a:rPr>
              <a:t> </a:t>
            </a:r>
            <a:r>
              <a:rPr lang="en-US" sz="2000" b="0" i="0" dirty="0">
                <a:solidFill>
                  <a:srgbClr val="444444"/>
                </a:solidFill>
                <a:effectLst/>
                <a:latin typeface="Baskerville Old Face" panose="02020602080505020303" pitchFamily="18" charset="0"/>
              </a:rPr>
              <a:t>for regression and classification. It makes predictions on data points based on their similarity measures i.e. distance between them.</a:t>
            </a:r>
          </a:p>
          <a:p>
            <a:endParaRPr lang="en-US" dirty="0"/>
          </a:p>
        </p:txBody>
      </p:sp>
    </p:spTree>
    <p:extLst>
      <p:ext uri="{BB962C8B-B14F-4D97-AF65-F5344CB8AC3E}">
        <p14:creationId xmlns:p14="http://schemas.microsoft.com/office/powerpoint/2010/main" val="202510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B63F12-B5BA-4B69-980B-267140110E8A}"/>
              </a:ext>
            </a:extLst>
          </p:cNvPr>
          <p:cNvSpPr>
            <a:spLocks noGrp="1"/>
          </p:cNvSpPr>
          <p:nvPr>
            <p:ph type="title"/>
          </p:nvPr>
        </p:nvSpPr>
        <p:spPr/>
        <p:txBody>
          <a:bodyPr/>
          <a:lstStyle/>
          <a:p>
            <a:r>
              <a:rPr lang="en-US" dirty="0">
                <a:solidFill>
                  <a:schemeClr val="tx1"/>
                </a:solidFill>
                <a:latin typeface="Algerian" panose="04020705040A02060702" pitchFamily="82" charset="0"/>
              </a:rPr>
              <a:t>MODEL BUILDING</a:t>
            </a:r>
            <a:r>
              <a:rPr lang="en-US" dirty="0">
                <a:solidFill>
                  <a:schemeClr val="tx1"/>
                </a:solidFill>
              </a:rPr>
              <a:t>:</a:t>
            </a:r>
          </a:p>
        </p:txBody>
      </p:sp>
      <p:sp>
        <p:nvSpPr>
          <p:cNvPr id="3" name="Content Placeholder 2">
            <a:extLst>
              <a:ext uri="{FF2B5EF4-FFF2-40B4-BE49-F238E27FC236}">
                <a16:creationId xmlns:a16="http://schemas.microsoft.com/office/drawing/2014/main" xmlns="" id="{527AF662-EBC6-4B8A-8E38-200F4C6B1E70}"/>
              </a:ext>
            </a:extLst>
          </p:cNvPr>
          <p:cNvSpPr>
            <a:spLocks noGrp="1"/>
          </p:cNvSpPr>
          <p:nvPr>
            <p:ph idx="1"/>
          </p:nvPr>
        </p:nvSpPr>
        <p:spPr>
          <a:xfrm>
            <a:off x="677334" y="1504950"/>
            <a:ext cx="8596668" cy="4536412"/>
          </a:xfrm>
        </p:spPr>
        <p:txBody>
          <a:bodyPr>
            <a:normAutofit/>
          </a:bodyPr>
          <a:lstStyle/>
          <a:p>
            <a:r>
              <a:rPr lang="en-US" sz="2000" dirty="0">
                <a:latin typeface="Baskerville Old Face" panose="02020602080505020303" pitchFamily="18" charset="0"/>
              </a:rPr>
              <a:t>Import all the required libraries.</a:t>
            </a:r>
          </a:p>
          <a:p>
            <a:r>
              <a:rPr lang="en-US" sz="2000" dirty="0">
                <a:latin typeface="Baskerville Old Face" panose="02020602080505020303" pitchFamily="18" charset="0"/>
              </a:rPr>
              <a:t>We need to define a function to calculate distance between two instances.</a:t>
            </a:r>
            <a:r>
              <a:rPr lang="en-US" sz="2000" b="0" i="0" dirty="0">
                <a:effectLst/>
                <a:latin typeface="Montserrat"/>
              </a:rPr>
              <a:t> </a:t>
            </a:r>
            <a:r>
              <a:rPr lang="en-US" sz="2000" b="0" i="0" dirty="0">
                <a:effectLst/>
                <a:latin typeface="Baskerville Old Face" panose="02020602080505020303" pitchFamily="18" charset="0"/>
              </a:rPr>
              <a:t>Here one instance will be fixed and second will be changed one by one from the entire dataset .</a:t>
            </a:r>
          </a:p>
          <a:p>
            <a:r>
              <a:rPr lang="en-US" sz="2000" dirty="0">
                <a:latin typeface="Baskerville Old Face" panose="02020602080505020303" pitchFamily="18" charset="0"/>
              </a:rPr>
              <a:t>We need to define functions to get neighbors , their entire dataset corresponding labels are returned into a list.</a:t>
            </a:r>
          </a:p>
          <a:p>
            <a:r>
              <a:rPr lang="en-US" sz="2000" dirty="0">
                <a:latin typeface="Baskerville Old Face" panose="02020602080505020303" pitchFamily="18" charset="0"/>
              </a:rPr>
              <a:t>We need to define a function to predict the nearest class and should create a dictionary file which stores k value pairs and number of votes received.</a:t>
            </a:r>
          </a:p>
          <a:p>
            <a:r>
              <a:rPr lang="en-US" sz="2000" b="0" i="0" dirty="0">
                <a:effectLst/>
                <a:latin typeface="Baskerville Old Face" panose="02020602080505020303" pitchFamily="18" charset="0"/>
              </a:rPr>
              <a:t>We then sort the </a:t>
            </a:r>
            <a:r>
              <a:rPr lang="en-US" sz="2000" b="0" i="0" dirty="0" err="1">
                <a:effectLst/>
                <a:latin typeface="Baskerville Old Face" panose="02020602080505020303" pitchFamily="18" charset="0"/>
              </a:rPr>
              <a:t>dict</a:t>
            </a:r>
            <a:r>
              <a:rPr lang="en-US" sz="2000" b="0" i="0" dirty="0">
                <a:effectLst/>
                <a:latin typeface="Baskerville Old Face" panose="02020602080505020303" pitchFamily="18" charset="0"/>
              </a:rPr>
              <a:t> and return the first element which is the class that got max votes</a:t>
            </a:r>
            <a:r>
              <a:rPr lang="en-US" sz="2000" b="0" i="0" dirty="0">
                <a:effectLst/>
                <a:latin typeface="Montserrat"/>
              </a:rPr>
              <a:t>.</a:t>
            </a:r>
            <a:endParaRPr lang="en-US" sz="2000" dirty="0">
              <a:latin typeface="Baskerville Old Face" panose="02020602080505020303" pitchFamily="18" charset="0"/>
            </a:endParaRPr>
          </a:p>
          <a:p>
            <a:endParaRPr lang="en-US" sz="2000" dirty="0">
              <a:latin typeface="Baskerville Old Face" panose="02020602080505020303" pitchFamily="18" charset="0"/>
            </a:endParaRPr>
          </a:p>
          <a:p>
            <a:endParaRPr lang="en-US" dirty="0"/>
          </a:p>
        </p:txBody>
      </p:sp>
    </p:spTree>
    <p:extLst>
      <p:ext uri="{BB962C8B-B14F-4D97-AF65-F5344CB8AC3E}">
        <p14:creationId xmlns:p14="http://schemas.microsoft.com/office/powerpoint/2010/main" val="3749823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886317-274A-4730-89AC-DB4107299B8B}"/>
              </a:ext>
            </a:extLst>
          </p:cNvPr>
          <p:cNvSpPr>
            <a:spLocks noGrp="1"/>
          </p:cNvSpPr>
          <p:nvPr>
            <p:ph idx="1"/>
          </p:nvPr>
        </p:nvSpPr>
        <p:spPr>
          <a:xfrm>
            <a:off x="677334" y="762000"/>
            <a:ext cx="8596668" cy="5574637"/>
          </a:xfrm>
        </p:spPr>
        <p:txBody>
          <a:bodyPr>
            <a:normAutofit/>
          </a:bodyPr>
          <a:lstStyle/>
          <a:p>
            <a:r>
              <a:rPr lang="en-US" sz="2000" dirty="0">
                <a:latin typeface="Baskerville Old Face" panose="02020602080505020303" pitchFamily="18" charset="0"/>
              </a:rPr>
              <a:t>We need to load the data from Audio files to machine readable format</a:t>
            </a:r>
          </a:p>
          <a:p>
            <a:r>
              <a:rPr lang="en-US" sz="2000" i="0" dirty="0">
                <a:effectLst/>
                <a:latin typeface="Baskerville Old Face" panose="02020602080505020303" pitchFamily="18" charset="0"/>
              </a:rPr>
              <a:t>Create a binary “.</a:t>
            </a:r>
            <a:r>
              <a:rPr lang="en-US" sz="2000" i="0" dirty="0" err="1">
                <a:effectLst/>
                <a:latin typeface="Baskerville Old Face" panose="02020602080505020303" pitchFamily="18" charset="0"/>
              </a:rPr>
              <a:t>dat</a:t>
            </a:r>
            <a:r>
              <a:rPr lang="en-US" sz="2000" i="0" dirty="0">
                <a:effectLst/>
                <a:latin typeface="Baskerville Old Face" panose="02020602080505020303" pitchFamily="18" charset="0"/>
              </a:rPr>
              <a:t>” file to add data generated from the audio files</a:t>
            </a:r>
            <a:r>
              <a:rPr lang="en-US" sz="2000" b="1" i="0" dirty="0">
                <a:solidFill>
                  <a:srgbClr val="35475C"/>
                </a:solidFill>
                <a:effectLst/>
                <a:latin typeface="Baskerville Old Face" panose="02020602080505020303" pitchFamily="18" charset="0"/>
              </a:rPr>
              <a:t>.</a:t>
            </a:r>
          </a:p>
          <a:p>
            <a:r>
              <a:rPr lang="en-US" sz="2000" b="0" i="0" dirty="0">
                <a:effectLst/>
                <a:latin typeface="Baskerville Old Face" panose="02020602080505020303" pitchFamily="18" charset="0"/>
              </a:rPr>
              <a:t>We make a list of all the genres available and parse through each folder to read all the files and extract the data from them. </a:t>
            </a:r>
          </a:p>
          <a:p>
            <a:r>
              <a:rPr lang="en-US" sz="2000" b="0" i="0" dirty="0">
                <a:effectLst/>
                <a:latin typeface="Baskerville Old Face" panose="02020602080505020303" pitchFamily="18" charset="0"/>
              </a:rPr>
              <a:t>Now these two along with the label (that is the number associated to the folder we’re currently having the audio file) are combined to form a tuple and that tuple is added into the “.</a:t>
            </a:r>
            <a:r>
              <a:rPr lang="en-US" sz="2000" b="0" i="0" dirty="0" err="1">
                <a:effectLst/>
                <a:latin typeface="Baskerville Old Face" panose="02020602080505020303" pitchFamily="18" charset="0"/>
              </a:rPr>
              <a:t>dat</a:t>
            </a:r>
            <a:r>
              <a:rPr lang="en-US" sz="2000" b="0" i="0" dirty="0">
                <a:effectLst/>
                <a:latin typeface="Baskerville Old Face" panose="02020602080505020303" pitchFamily="18" charset="0"/>
              </a:rPr>
              <a:t>” file.</a:t>
            </a:r>
          </a:p>
          <a:p>
            <a:r>
              <a:rPr lang="en-US" sz="2000" b="0" i="0" dirty="0">
                <a:effectLst/>
                <a:latin typeface="Baskerville Old Face" panose="02020602080505020303" pitchFamily="18" charset="0"/>
              </a:rPr>
              <a:t>we created an empty list named “dataset”, added the my.dat file’s data to it and then converted it to an NumPy array to proceed further</a:t>
            </a:r>
            <a:endParaRPr lang="en-US" sz="2000" b="0" i="0" dirty="0">
              <a:solidFill>
                <a:srgbClr val="35475C"/>
              </a:solidFill>
              <a:effectLst/>
              <a:latin typeface="Baskerville Old Face" panose="02020602080505020303" pitchFamily="18" charset="0"/>
            </a:endParaRPr>
          </a:p>
          <a:p>
            <a:endParaRPr lang="en-US" dirty="0">
              <a:latin typeface="Baskerville Old Face" panose="02020602080505020303" pitchFamily="18" charset="0"/>
            </a:endParaRPr>
          </a:p>
        </p:txBody>
      </p:sp>
    </p:spTree>
    <p:extLst>
      <p:ext uri="{BB962C8B-B14F-4D97-AF65-F5344CB8AC3E}">
        <p14:creationId xmlns:p14="http://schemas.microsoft.com/office/powerpoint/2010/main" val="2621644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342</TotalTime>
  <Words>796</Words>
  <Application>Microsoft Office PowerPoint</Application>
  <PresentationFormat>Custom</PresentationFormat>
  <Paragraphs>69</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MUSIC GENRE CLASSIFICATION   </vt:lpstr>
      <vt:lpstr>INTRODUCTION:</vt:lpstr>
      <vt:lpstr>           </vt:lpstr>
      <vt:lpstr>Problem statement:</vt:lpstr>
      <vt:lpstr>METHODOLOGY:</vt:lpstr>
      <vt:lpstr>dataset:</vt:lpstr>
      <vt:lpstr> Music Genre Classification approach: </vt:lpstr>
      <vt:lpstr>MODEL BUILDING:</vt:lpstr>
      <vt:lpstr>PowerPoint Presentation</vt:lpstr>
      <vt:lpstr>PowerPoint Presentation</vt:lpstr>
      <vt:lpstr>APPLICATION BUILDING:</vt:lpstr>
      <vt:lpstr>PowerPoint Presentation</vt:lpstr>
      <vt:lpstr>PowerPoint Presentation</vt:lpstr>
      <vt:lpstr>Here we can browse and choose the audio file we want to predict genre for and then click on predict to get the predictions.  </vt:lpstr>
      <vt:lpstr>                       THANKYOU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Samhitha Marri</dc:creator>
  <cp:lastModifiedBy>HP</cp:lastModifiedBy>
  <cp:revision>32</cp:revision>
  <dcterms:created xsi:type="dcterms:W3CDTF">2021-06-06T03:56:57Z</dcterms:created>
  <dcterms:modified xsi:type="dcterms:W3CDTF">2021-11-11T11:49:08Z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