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0" r:id="rId3"/>
    <p:sldId id="267" r:id="rId4"/>
    <p:sldId id="272" r:id="rId5"/>
    <p:sldId id="289" r:id="rId6"/>
    <p:sldId id="287" r:id="rId7"/>
    <p:sldId id="288" r:id="rId8"/>
    <p:sldId id="284" r:id="rId9"/>
    <p:sldId id="273" r:id="rId10"/>
    <p:sldId id="274" r:id="rId11"/>
    <p:sldId id="286" r:id="rId12"/>
    <p:sldId id="275" r:id="rId13"/>
    <p:sldId id="276" r:id="rId14"/>
    <p:sldId id="277" r:id="rId15"/>
    <p:sldId id="278" r:id="rId16"/>
    <p:sldId id="279" r:id="rId17"/>
    <p:sldId id="280" r:id="rId18"/>
    <p:sldId id="281" r:id="rId19"/>
    <p:sldId id="282" r:id="rId20"/>
    <p:sldId id="26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10"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298441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14859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492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4057360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797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766515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18935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20021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263833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AD742-4B2B-4A16-820D-7F5B71D08161}"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199969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AD742-4B2B-4A16-820D-7F5B71D08161}"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251895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AD742-4B2B-4A16-820D-7F5B71D08161}"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13339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AD742-4B2B-4A16-820D-7F5B71D08161}"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63412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AD742-4B2B-4A16-820D-7F5B71D08161}" type="datetimeFigureOut">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302343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AD742-4B2B-4A16-820D-7F5B71D08161}"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256501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AD742-4B2B-4A16-820D-7F5B71D08161}"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93489-9DD5-4D95-A629-B6CF494BEA60}" type="slidenum">
              <a:rPr lang="en-IN" smtClean="0"/>
              <a:t>‹#›</a:t>
            </a:fld>
            <a:endParaRPr lang="en-IN"/>
          </a:p>
        </p:txBody>
      </p:sp>
    </p:spTree>
    <p:extLst>
      <p:ext uri="{BB962C8B-B14F-4D97-AF65-F5344CB8AC3E}">
        <p14:creationId xmlns:p14="http://schemas.microsoft.com/office/powerpoint/2010/main" val="346020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3AD742-4B2B-4A16-820D-7F5B71D08161}" type="datetimeFigureOut">
              <a:rPr lang="en-IN" smtClean="0"/>
              <a:t>09-11-2023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F93489-9DD5-4D95-A629-B6CF494BEA60}" type="slidenum">
              <a:rPr lang="en-IN" smtClean="0"/>
              <a:t>‹#›</a:t>
            </a:fld>
            <a:endParaRPr lang="en-IN"/>
          </a:p>
        </p:txBody>
      </p:sp>
    </p:spTree>
    <p:extLst>
      <p:ext uri="{BB962C8B-B14F-4D97-AF65-F5344CB8AC3E}">
        <p14:creationId xmlns:p14="http://schemas.microsoft.com/office/powerpoint/2010/main" val="56647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29" y="-758414"/>
            <a:ext cx="10811435" cy="5560507"/>
          </a:xfrm>
        </p:spPr>
        <p:txBody>
          <a:bodyPr/>
          <a:lstStyle/>
          <a:p>
            <a:pPr marL="379336" marR="1047318" algn="ctr" rtl="0">
              <a:spcBef>
                <a:spcPts val="0"/>
              </a:spcBef>
              <a:spcAft>
                <a:spcPts val="0"/>
              </a:spcAft>
            </a:pPr>
            <a:br>
              <a:rPr lang="en-US" sz="2400" b="1" dirty="0">
                <a:solidFill>
                  <a:schemeClr val="tx1"/>
                </a:solidFill>
                <a:latin typeface="Times New Roman" panose="02020603050405020304" pitchFamily="18" charset="0"/>
                <a:cs typeface="Times New Roman" pitchFamily="18" charset="0"/>
              </a:rPr>
            </a:br>
            <a:br>
              <a:rPr lang="en-US" sz="2400" b="1" dirty="0">
                <a:solidFill>
                  <a:schemeClr val="tx1"/>
                </a:solidFill>
                <a:latin typeface="Times New Roman" panose="02020603050405020304" pitchFamily="18" charset="0"/>
                <a:cs typeface="Times New Roman" pitchFamily="18" charset="0"/>
              </a:rPr>
            </a:br>
            <a:br>
              <a:rPr lang="en-US" sz="2800" b="1" dirty="0">
                <a:solidFill>
                  <a:schemeClr val="tx1"/>
                </a:solidFill>
                <a:latin typeface="Times New Roman" panose="02020603050405020304" pitchFamily="18" charset="0"/>
                <a:cs typeface="Times New Roman" pitchFamily="18" charset="0"/>
              </a:rPr>
            </a:br>
            <a:r>
              <a:rPr lang="en-US" sz="2400" b="1" dirty="0">
                <a:solidFill>
                  <a:schemeClr val="tx1"/>
                </a:solidFill>
                <a:latin typeface="Times New Roman" panose="02020603050405020304" pitchFamily="18" charset="0"/>
                <a:cs typeface="Times New Roman" pitchFamily="18" charset="0"/>
              </a:rPr>
              <a:t>Project </a:t>
            </a:r>
            <a:r>
              <a:rPr lang="en-US" sz="2400" b="1" i="0" u="none" strike="noStrike" dirty="0">
                <a:solidFill>
                  <a:srgbClr val="000000"/>
                </a:solidFill>
                <a:effectLst/>
                <a:latin typeface="Times New Roman" panose="02020603050405020304" pitchFamily="18" charset="0"/>
              </a:rPr>
              <a:t>AN AUTOMATED </a:t>
            </a:r>
            <a:r>
              <a:rPr lang="en-US" sz="2400" b="1" dirty="0">
                <a:solidFill>
                  <a:srgbClr val="000000"/>
                </a:solidFill>
                <a:latin typeface="Times New Roman" panose="02020603050405020304" pitchFamily="18" charset="0"/>
              </a:rPr>
              <a:t>PREDICTION</a:t>
            </a:r>
            <a:r>
              <a:rPr lang="en-US" sz="2400" b="1" i="0" u="none" strike="noStrike" dirty="0">
                <a:solidFill>
                  <a:srgbClr val="000000"/>
                </a:solidFill>
                <a:effectLst/>
                <a:latin typeface="Times New Roman" panose="02020603050405020304" pitchFamily="18" charset="0"/>
              </a:rPr>
              <a:t> MODEL FOR DIABETIC  </a:t>
            </a:r>
            <a:br>
              <a:rPr lang="en-US" sz="2400" b="0" dirty="0">
                <a:effectLst/>
              </a:rPr>
            </a:br>
            <a:r>
              <a:rPr lang="en-US" sz="2400" b="1" i="0" u="none" strike="noStrike" dirty="0">
                <a:solidFill>
                  <a:srgbClr val="000000"/>
                </a:solidFill>
                <a:effectLst/>
                <a:latin typeface="Times New Roman" panose="02020603050405020304" pitchFamily="18" charset="0"/>
              </a:rPr>
              <a:t>RETINOPATHY USING CNN</a:t>
            </a:r>
            <a:br>
              <a:rPr lang="en-US" sz="2400" b="1" dirty="0">
                <a:solidFill>
                  <a:schemeClr val="tx1"/>
                </a:solidFill>
                <a:latin typeface="Times New Roman" panose="02020603050405020304" pitchFamily="18" charset="0"/>
                <a:cs typeface="Times New Roman" pitchFamily="18" charset="0"/>
              </a:rPr>
            </a:br>
            <a:br>
              <a:rPr lang="en-US" sz="2400" b="1" dirty="0">
                <a:solidFill>
                  <a:schemeClr val="tx1"/>
                </a:solidFill>
                <a:latin typeface="Times New Roman" panose="02020603050405020304" pitchFamily="18" charset="0"/>
                <a:cs typeface="Times New Roman" pitchFamily="18" charset="0"/>
              </a:rPr>
            </a:br>
            <a:br>
              <a:rPr lang="en-US" sz="2400" b="1" dirty="0">
                <a:solidFill>
                  <a:schemeClr val="tx1"/>
                </a:solidFill>
                <a:latin typeface="Times New Roman" panose="02020603050405020304" pitchFamily="18" charset="0"/>
                <a:cs typeface="Times New Roman" pitchFamily="18" charset="0"/>
              </a:rPr>
            </a:br>
            <a:br>
              <a:rPr lang="en-US" sz="2400" b="1" dirty="0">
                <a:solidFill>
                  <a:schemeClr val="tx1"/>
                </a:solidFill>
                <a:latin typeface="Times New Roman" panose="02020603050405020304" pitchFamily="18" charset="0"/>
                <a:cs typeface="Times New Roman" pitchFamily="18" charset="0"/>
              </a:rPr>
            </a:br>
            <a:br>
              <a:rPr lang="en-US" sz="2000" b="1" dirty="0">
                <a:solidFill>
                  <a:schemeClr val="tx1"/>
                </a:solidFill>
                <a:latin typeface="Times New Roman" panose="02020603050405020304" pitchFamily="18" charset="0"/>
                <a:cs typeface="Times New Roman"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01551" y="5234745"/>
            <a:ext cx="2272714" cy="1503680"/>
          </a:xfrm>
        </p:spPr>
        <p:txBody>
          <a:bodyPr/>
          <a:lstStyle/>
          <a:p>
            <a:pPr algn="l"/>
            <a:r>
              <a:rPr lang="en-IN"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TEAM-592538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altLang="en-IN"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VIT University Research Platform">
            <a:extLst>
              <a:ext uri="{FF2B5EF4-FFF2-40B4-BE49-F238E27FC236}">
                <a16:creationId xmlns:a16="http://schemas.microsoft.com/office/drawing/2014/main" id="{869736E6-3A2F-D803-BFB3-250E1CDD79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0683" y="974536"/>
            <a:ext cx="3854450" cy="1099185"/>
          </a:xfrm>
          <a:prstGeom prst="rect">
            <a:avLst/>
          </a:prstGeom>
          <a:noFill/>
          <a:ln>
            <a:noFill/>
          </a:ln>
        </p:spPr>
      </p:pic>
      <p:sp>
        <p:nvSpPr>
          <p:cNvPr id="8" name="TextBox 7">
            <a:extLst>
              <a:ext uri="{FF2B5EF4-FFF2-40B4-BE49-F238E27FC236}">
                <a16:creationId xmlns:a16="http://schemas.microsoft.com/office/drawing/2014/main" id="{AE149818-9A1A-9AF5-E73E-4C6F00FE1C97}"/>
              </a:ext>
            </a:extLst>
          </p:cNvPr>
          <p:cNvSpPr txBox="1"/>
          <p:nvPr/>
        </p:nvSpPr>
        <p:spPr>
          <a:xfrm>
            <a:off x="2674816" y="3727361"/>
            <a:ext cx="6099906" cy="1173463"/>
          </a:xfrm>
          <a:prstGeom prst="rect">
            <a:avLst/>
          </a:prstGeom>
          <a:noFill/>
        </p:spPr>
        <p:txBody>
          <a:bodyPr wrap="square">
            <a:spAutoFit/>
          </a:bodyPr>
          <a:lstStyle/>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Ravulapalli Sai Krishna (21BRS1628)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Sadineni Varun Kumar (21BRS1540)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Bandi Lokeshvardhan (21BAI1654)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2EA3-D8B1-62BA-9EEC-4C790669A56C}"/>
              </a:ext>
            </a:extLst>
          </p:cNvPr>
          <p:cNvSpPr>
            <a:spLocks noGrp="1"/>
          </p:cNvSpPr>
          <p:nvPr>
            <p:ph type="title"/>
          </p:nvPr>
        </p:nvSpPr>
        <p:spPr>
          <a:xfrm>
            <a:off x="695263" y="116541"/>
            <a:ext cx="8596668" cy="1320800"/>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tabLst/>
            </a:pPr>
            <a:r>
              <a:rPr lang="en-IN" sz="2200" dirty="0">
                <a:solidFill>
                  <a:schemeClr val="tx1"/>
                </a:solidFill>
                <a:highlight>
                  <a:srgbClr val="C0C0C0"/>
                </a:highlight>
                <a:latin typeface="Times New Roman" pitchFamily="18" charset="0"/>
                <a:cs typeface="Times New Roman" pitchFamily="18" charset="0"/>
              </a:rPr>
              <a:t>#DATA COLLECTION AND ANALYSIS</a:t>
            </a:r>
            <a:br>
              <a:rPr lang="en-IN" sz="3600" b="1" dirty="0">
                <a:highlight>
                  <a:srgbClr val="C0C0C0"/>
                </a:highlight>
                <a:latin typeface="Times New Roman" pitchFamily="18" charset="0"/>
                <a:cs typeface="Times New Roman" pitchFamily="18" charset="0"/>
              </a:rPr>
            </a:br>
            <a:br>
              <a:rPr lang="en-IN" sz="3600" b="1" dirty="0">
                <a:latin typeface="Times New Roman" pitchFamily="18" charset="0"/>
                <a:cs typeface="Times New Roman" pitchFamily="18" charset="0"/>
              </a:rPr>
            </a:br>
            <a:r>
              <a:rPr kumimoji="0" lang="en-US" altLang="en-US" sz="2200" b="0" i="0" u="none" strike="noStrike" cap="none" normalizeH="0" baseline="0" dirty="0">
                <a:ln>
                  <a:noFill/>
                </a:ln>
                <a:solidFill>
                  <a:srgbClr val="374151"/>
                </a:solidFill>
                <a:effectLst/>
                <a:latin typeface="Söhne"/>
              </a:rPr>
              <a:t>Setting up the file paths of the training, testing, and validation data.</a:t>
            </a:r>
            <a:br>
              <a:rPr kumimoji="0" lang="en-US" altLang="en-US" sz="2200" b="0" i="0" u="none" strike="noStrike" cap="none" normalizeH="0" baseline="0" dirty="0">
                <a:ln>
                  <a:noFill/>
                </a:ln>
                <a:solidFill>
                  <a:srgbClr val="374151"/>
                </a:solidFill>
                <a:effectLst/>
                <a:latin typeface="Söhne"/>
              </a:rPr>
            </a:br>
            <a:r>
              <a:rPr kumimoji="0" lang="en-US" altLang="en-US" sz="2200" b="0" i="0" u="none" strike="noStrike" cap="none" normalizeH="0" baseline="0" dirty="0">
                <a:ln>
                  <a:noFill/>
                </a:ln>
                <a:solidFill>
                  <a:srgbClr val="374151"/>
                </a:solidFill>
                <a:effectLst/>
                <a:latin typeface="Söhne"/>
              </a:rPr>
              <a:t>Creating batches of data using the </a:t>
            </a:r>
            <a:r>
              <a:rPr kumimoji="0" lang="en-US" altLang="en-US" sz="2000" b="1" i="0" u="none" strike="noStrike" cap="none" normalizeH="0" baseline="0" dirty="0" err="1">
                <a:ln>
                  <a:noFill/>
                </a:ln>
                <a:solidFill>
                  <a:srgbClr val="374151"/>
                </a:solidFill>
                <a:effectLst/>
                <a:latin typeface="Söhne Mono"/>
              </a:rPr>
              <a:t>ImageDataGenerator</a:t>
            </a:r>
            <a:r>
              <a:rPr kumimoji="0" lang="en-US" altLang="en-US" sz="2000" b="0" i="0" u="none" strike="noStrike" cap="none" normalizeH="0" baseline="0" dirty="0">
                <a:ln>
                  <a:noFill/>
                </a:ln>
                <a:solidFill>
                  <a:srgbClr val="374151"/>
                </a:solidFill>
                <a:effectLst/>
                <a:latin typeface="Söhne"/>
              </a:rPr>
              <a:t> class from </a:t>
            </a:r>
            <a:r>
              <a:rPr kumimoji="0" lang="en-US" altLang="en-US" sz="2000" b="0" i="0" u="none" strike="noStrike" cap="none" normalizeH="0" baseline="0" dirty="0" err="1">
                <a:ln>
                  <a:noFill/>
                </a:ln>
                <a:solidFill>
                  <a:srgbClr val="374151"/>
                </a:solidFill>
                <a:effectLst/>
                <a:latin typeface="Söhne"/>
              </a:rPr>
              <a:t>Keras</a:t>
            </a:r>
            <a:endParaRPr lang="en-IN" sz="2000" dirty="0"/>
          </a:p>
        </p:txBody>
      </p:sp>
      <p:pic>
        <p:nvPicPr>
          <p:cNvPr id="5" name="Content Placeholder 4">
            <a:extLst>
              <a:ext uri="{FF2B5EF4-FFF2-40B4-BE49-F238E27FC236}">
                <a16:creationId xmlns:a16="http://schemas.microsoft.com/office/drawing/2014/main" id="{BC6556C7-1B80-51DC-F58E-3C8992F85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9" y="1972235"/>
            <a:ext cx="9467337" cy="2913530"/>
          </a:xfrm>
        </p:spPr>
      </p:pic>
    </p:spTree>
    <p:extLst>
      <p:ext uri="{BB962C8B-B14F-4D97-AF65-F5344CB8AC3E}">
        <p14:creationId xmlns:p14="http://schemas.microsoft.com/office/powerpoint/2010/main" val="151214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7FBE77-7962-FCD0-1AE6-44BEDBE8BA21}"/>
              </a:ext>
            </a:extLst>
          </p:cNvPr>
          <p:cNvSpPr>
            <a:spLocks noGrp="1" noChangeArrowheads="1"/>
          </p:cNvSpPr>
          <p:nvPr>
            <p:ph type="title"/>
          </p:nvPr>
        </p:nvSpPr>
        <p:spPr bwMode="auto">
          <a:xfrm>
            <a:off x="677334" y="892845"/>
            <a:ext cx="65" cy="7543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3">
            <a:extLst>
              <a:ext uri="{FF2B5EF4-FFF2-40B4-BE49-F238E27FC236}">
                <a16:creationId xmlns:a16="http://schemas.microsoft.com/office/drawing/2014/main" id="{B49AE544-90FA-80E7-9729-7CB15A829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592" y="2411150"/>
            <a:ext cx="8596312" cy="2752785"/>
          </a:xfrm>
          <a:prstGeom prst="rect">
            <a:avLst/>
          </a:prstGeom>
        </p:spPr>
      </p:pic>
      <p:sp>
        <p:nvSpPr>
          <p:cNvPr id="7" name="TextBox 6">
            <a:extLst>
              <a:ext uri="{FF2B5EF4-FFF2-40B4-BE49-F238E27FC236}">
                <a16:creationId xmlns:a16="http://schemas.microsoft.com/office/drawing/2014/main" id="{F9172306-05A7-4341-F208-EBA313DC0745}"/>
              </a:ext>
            </a:extLst>
          </p:cNvPr>
          <p:cNvSpPr txBox="1"/>
          <p:nvPr/>
        </p:nvSpPr>
        <p:spPr>
          <a:xfrm>
            <a:off x="1221441" y="1323989"/>
            <a:ext cx="6100482" cy="646331"/>
          </a:xfrm>
          <a:prstGeom prst="rect">
            <a:avLst/>
          </a:prstGeom>
          <a:noFill/>
        </p:spPr>
        <p:txBody>
          <a:bodyPr wrap="square">
            <a:spAutoFit/>
          </a:bodyPr>
          <a:lstStyle/>
          <a:p>
            <a:r>
              <a:rPr lang="en-US" dirty="0"/>
              <a:t>Defining a function named plots for plotting images with their corresponding labels.</a:t>
            </a:r>
            <a:endParaRPr lang="en-IN" dirty="0"/>
          </a:p>
        </p:txBody>
      </p:sp>
    </p:spTree>
    <p:extLst>
      <p:ext uri="{BB962C8B-B14F-4D97-AF65-F5344CB8AC3E}">
        <p14:creationId xmlns:p14="http://schemas.microsoft.com/office/powerpoint/2010/main" val="217824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E3DA-E4D5-FD7E-7EDD-DA5C1789C89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108255-F482-71F3-6B77-DEB987D40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304800"/>
            <a:ext cx="9284457" cy="2354880"/>
          </a:xfrm>
        </p:spPr>
      </p:pic>
      <p:pic>
        <p:nvPicPr>
          <p:cNvPr id="7" name="Picture 6">
            <a:extLst>
              <a:ext uri="{FF2B5EF4-FFF2-40B4-BE49-F238E27FC236}">
                <a16:creationId xmlns:a16="http://schemas.microsoft.com/office/drawing/2014/main" id="{718A5272-898F-5F93-EC4C-1106DB397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2" y="3521021"/>
            <a:ext cx="8922209" cy="3895848"/>
          </a:xfrm>
          <a:prstGeom prst="rect">
            <a:avLst/>
          </a:prstGeom>
        </p:spPr>
      </p:pic>
      <p:sp>
        <p:nvSpPr>
          <p:cNvPr id="4" name="TextBox 3">
            <a:extLst>
              <a:ext uri="{FF2B5EF4-FFF2-40B4-BE49-F238E27FC236}">
                <a16:creationId xmlns:a16="http://schemas.microsoft.com/office/drawing/2014/main" id="{C9385313-445B-9D4A-1FAF-88F639B31ACD}"/>
              </a:ext>
            </a:extLst>
          </p:cNvPr>
          <p:cNvSpPr txBox="1"/>
          <p:nvPr/>
        </p:nvSpPr>
        <p:spPr>
          <a:xfrm>
            <a:off x="975353" y="2964480"/>
            <a:ext cx="6100482" cy="369332"/>
          </a:xfrm>
          <a:prstGeom prst="rect">
            <a:avLst/>
          </a:prstGeom>
          <a:noFill/>
        </p:spPr>
        <p:txBody>
          <a:bodyPr wrap="square">
            <a:spAutoFit/>
          </a:bodyPr>
          <a:lstStyle/>
          <a:p>
            <a:r>
              <a:rPr lang="en-US" dirty="0"/>
              <a:t>Loading the pre-trained VGG16 model provided by </a:t>
            </a:r>
            <a:r>
              <a:rPr lang="en-US" dirty="0" err="1"/>
              <a:t>Keras</a:t>
            </a:r>
            <a:r>
              <a:rPr lang="en-US" dirty="0"/>
              <a:t>.</a:t>
            </a:r>
            <a:endParaRPr lang="en-IN" dirty="0"/>
          </a:p>
        </p:txBody>
      </p:sp>
    </p:spTree>
    <p:extLst>
      <p:ext uri="{BB962C8B-B14F-4D97-AF65-F5344CB8AC3E}">
        <p14:creationId xmlns:p14="http://schemas.microsoft.com/office/powerpoint/2010/main" val="96055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1772-B3FD-CD1C-C9C2-2FD2BDAF7D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925B747-37C9-765B-43D6-8F0D055E61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93705"/>
            <a:ext cx="8060046" cy="4396105"/>
          </a:xfrm>
        </p:spPr>
      </p:pic>
    </p:spTree>
    <p:extLst>
      <p:ext uri="{BB962C8B-B14F-4D97-AF65-F5344CB8AC3E}">
        <p14:creationId xmlns:p14="http://schemas.microsoft.com/office/powerpoint/2010/main" val="427801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1520-E759-43D3-306B-53D4527D7D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8AB03D3-1242-EEB5-1850-203122750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234" y="144201"/>
            <a:ext cx="9798860" cy="2557672"/>
          </a:xfrm>
        </p:spPr>
      </p:pic>
      <p:pic>
        <p:nvPicPr>
          <p:cNvPr id="7" name="Picture 6">
            <a:extLst>
              <a:ext uri="{FF2B5EF4-FFF2-40B4-BE49-F238E27FC236}">
                <a16:creationId xmlns:a16="http://schemas.microsoft.com/office/drawing/2014/main" id="{9B96ED17-3BD5-FBEF-6FA7-DA0A7DB6E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34" y="3925934"/>
            <a:ext cx="9398483" cy="2609984"/>
          </a:xfrm>
          <a:prstGeom prst="rect">
            <a:avLst/>
          </a:prstGeom>
        </p:spPr>
      </p:pic>
      <p:sp>
        <p:nvSpPr>
          <p:cNvPr id="8" name="TextBox 7">
            <a:extLst>
              <a:ext uri="{FF2B5EF4-FFF2-40B4-BE49-F238E27FC236}">
                <a16:creationId xmlns:a16="http://schemas.microsoft.com/office/drawing/2014/main" id="{974F7A11-8B56-9B4C-1919-B14ABBBC8D87}"/>
              </a:ext>
            </a:extLst>
          </p:cNvPr>
          <p:cNvSpPr txBox="1"/>
          <p:nvPr/>
        </p:nvSpPr>
        <p:spPr>
          <a:xfrm>
            <a:off x="519516" y="2852238"/>
            <a:ext cx="8559489" cy="923330"/>
          </a:xfrm>
          <a:prstGeom prst="rect">
            <a:avLst/>
          </a:prstGeom>
          <a:noFill/>
        </p:spPr>
        <p:txBody>
          <a:bodyPr wrap="square">
            <a:spAutoFit/>
          </a:bodyPr>
          <a:lstStyle/>
          <a:p>
            <a:r>
              <a:rPr lang="en-IN" dirty="0"/>
              <a:t>Compiling the model </a:t>
            </a:r>
          </a:p>
          <a:p>
            <a:r>
              <a:rPr lang="en-US" b="0" i="0" dirty="0">
                <a:effectLst/>
                <a:latin typeface="Söhne"/>
              </a:rPr>
              <a:t>Fitting the model on the training data and validating on the validation data.</a:t>
            </a:r>
          </a:p>
          <a:p>
            <a:endParaRPr lang="en-IN" dirty="0"/>
          </a:p>
        </p:txBody>
      </p:sp>
    </p:spTree>
    <p:extLst>
      <p:ext uri="{BB962C8B-B14F-4D97-AF65-F5344CB8AC3E}">
        <p14:creationId xmlns:p14="http://schemas.microsoft.com/office/powerpoint/2010/main" val="150860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3E91-B4B9-7F47-CFC5-159C7A7C9C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973626-48D4-AA71-EAC8-E78A4B529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609600"/>
            <a:ext cx="9255582" cy="2281608"/>
          </a:xfrm>
        </p:spPr>
      </p:pic>
      <p:pic>
        <p:nvPicPr>
          <p:cNvPr id="7" name="Picture 6">
            <a:extLst>
              <a:ext uri="{FF2B5EF4-FFF2-40B4-BE49-F238E27FC236}">
                <a16:creationId xmlns:a16="http://schemas.microsoft.com/office/drawing/2014/main" id="{EF82E693-7C96-F0C6-1F4C-59340E286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8" y="2977616"/>
            <a:ext cx="9436585" cy="3519437"/>
          </a:xfrm>
          <a:prstGeom prst="rect">
            <a:avLst/>
          </a:prstGeom>
        </p:spPr>
      </p:pic>
    </p:spTree>
    <p:extLst>
      <p:ext uri="{BB962C8B-B14F-4D97-AF65-F5344CB8AC3E}">
        <p14:creationId xmlns:p14="http://schemas.microsoft.com/office/powerpoint/2010/main" val="324789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1621-A4E0-78E7-4057-A82F075AA500}"/>
              </a:ext>
            </a:extLst>
          </p:cNvPr>
          <p:cNvSpPr>
            <a:spLocks noGrp="1"/>
          </p:cNvSpPr>
          <p:nvPr>
            <p:ph type="title"/>
          </p:nvPr>
        </p:nvSpPr>
        <p:spPr>
          <a:xfrm>
            <a:off x="830090" y="116541"/>
            <a:ext cx="8596668" cy="1320800"/>
          </a:xfrm>
        </p:spPr>
        <p:txBody>
          <a:bodyPr>
            <a:normAutofit fontScale="90000"/>
          </a:bodyPr>
          <a:lstStyle/>
          <a:p>
            <a:r>
              <a:rPr kumimoji="0" lang="en-US" altLang="en-US" sz="2800" b="0" i="0" u="none" strike="noStrike" cap="none" normalizeH="0" baseline="0" dirty="0">
                <a:ln>
                  <a:noFill/>
                </a:ln>
                <a:solidFill>
                  <a:srgbClr val="374151"/>
                </a:solidFill>
                <a:effectLst/>
                <a:latin typeface="Söhne"/>
              </a:rPr>
              <a:t>Loading the testing data and making predictions using the </a:t>
            </a:r>
            <a:r>
              <a:rPr kumimoji="0" lang="en-US" altLang="en-US" sz="2700" b="1" i="0" u="none" strike="noStrike" cap="none" normalizeH="0" baseline="0" dirty="0">
                <a:ln>
                  <a:noFill/>
                </a:ln>
                <a:solidFill>
                  <a:srgbClr val="374151"/>
                </a:solidFill>
                <a:effectLst/>
                <a:latin typeface="Söhne Mono"/>
              </a:rPr>
              <a:t>predict</a:t>
            </a:r>
            <a:r>
              <a:rPr kumimoji="0" lang="en-US" altLang="en-US" sz="2800" b="0" i="0" u="none" strike="noStrike" cap="none" normalizeH="0" baseline="0" dirty="0">
                <a:ln>
                  <a:noFill/>
                </a:ln>
                <a:solidFill>
                  <a:srgbClr val="374151"/>
                </a:solidFill>
                <a:effectLst/>
                <a:latin typeface="Söhne"/>
              </a:rPr>
              <a:t> method of the model.</a:t>
            </a:r>
            <a:br>
              <a:rPr lang="en-US" sz="2800" b="0" i="0" dirty="0">
                <a:solidFill>
                  <a:srgbClr val="374151"/>
                </a:solidFill>
                <a:effectLst/>
                <a:latin typeface="Söhne"/>
              </a:rPr>
            </a:br>
            <a:r>
              <a:rPr lang="en-US" sz="2800" b="0" i="0" dirty="0">
                <a:solidFill>
                  <a:srgbClr val="374151"/>
                </a:solidFill>
                <a:effectLst/>
                <a:latin typeface="Söhne"/>
              </a:rPr>
              <a:t>Plotting the confusion matrix of the model's predictions.</a:t>
            </a:r>
            <a:br>
              <a:rPr lang="en-US" sz="2800" b="0" i="0" dirty="0">
                <a:solidFill>
                  <a:srgbClr val="374151"/>
                </a:solidFill>
                <a:effectLst/>
                <a:latin typeface="Söhne"/>
              </a:rPr>
            </a:br>
            <a:br>
              <a:rPr lang="en-US" sz="2800" b="0" i="0" dirty="0">
                <a:solidFill>
                  <a:srgbClr val="374151"/>
                </a:solidFill>
                <a:effectLst/>
                <a:latin typeface="Söhne"/>
              </a:rPr>
            </a:br>
            <a:endParaRPr lang="en-IN" sz="2800" dirty="0"/>
          </a:p>
        </p:txBody>
      </p:sp>
      <p:pic>
        <p:nvPicPr>
          <p:cNvPr id="5" name="Content Placeholder 4">
            <a:extLst>
              <a:ext uri="{FF2B5EF4-FFF2-40B4-BE49-F238E27FC236}">
                <a16:creationId xmlns:a16="http://schemas.microsoft.com/office/drawing/2014/main" id="{11F6C635-0F5D-8435-0FF9-8426FC902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090" y="1602606"/>
            <a:ext cx="9245956" cy="4645794"/>
          </a:xfrm>
        </p:spPr>
      </p:pic>
      <p:sp>
        <p:nvSpPr>
          <p:cNvPr id="3" name="Rectangle 1">
            <a:extLst>
              <a:ext uri="{FF2B5EF4-FFF2-40B4-BE49-F238E27FC236}">
                <a16:creationId xmlns:a16="http://schemas.microsoft.com/office/drawing/2014/main" id="{207863B8-C9B9-C06A-0434-CF9D8DD36F38}"/>
              </a:ext>
            </a:extLst>
          </p:cNvPr>
          <p:cNvSpPr>
            <a:spLocks noChangeArrowheads="1"/>
          </p:cNvSpPr>
          <p:nvPr/>
        </p:nvSpPr>
        <p:spPr bwMode="auto">
          <a:xfrm>
            <a:off x="0" y="-377155"/>
            <a:ext cx="65" cy="7543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182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822B-769E-323C-4AAD-E3274BCB36A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7A9D58-E452-41CB-1334-BD2122E14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567640"/>
            <a:ext cx="9130809" cy="3773354"/>
          </a:xfrm>
        </p:spPr>
      </p:pic>
    </p:spTree>
    <p:extLst>
      <p:ext uri="{BB962C8B-B14F-4D97-AF65-F5344CB8AC3E}">
        <p14:creationId xmlns:p14="http://schemas.microsoft.com/office/powerpoint/2010/main" val="333874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BDE03-1899-8E48-6C73-130B3A97DFF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5DCE815-5B95-053A-0A8D-8FD10D4AC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83" y="1647154"/>
            <a:ext cx="9658846" cy="4430014"/>
          </a:xfrm>
          <a:prstGeom prst="rect">
            <a:avLst/>
          </a:prstGeom>
        </p:spPr>
      </p:pic>
      <p:sp>
        <p:nvSpPr>
          <p:cNvPr id="5" name="Rectangle 1">
            <a:extLst>
              <a:ext uri="{FF2B5EF4-FFF2-40B4-BE49-F238E27FC236}">
                <a16:creationId xmlns:a16="http://schemas.microsoft.com/office/drawing/2014/main" id="{5373F93C-C95E-5EA4-0024-4374AEABDC9E}"/>
              </a:ext>
            </a:extLst>
          </p:cNvPr>
          <p:cNvSpPr>
            <a:spLocks noGrp="1" noChangeArrowheads="1"/>
          </p:cNvSpPr>
          <p:nvPr>
            <p:ph type="title"/>
          </p:nvPr>
        </p:nvSpPr>
        <p:spPr bwMode="auto">
          <a:xfrm>
            <a:off x="677334" y="892844"/>
            <a:ext cx="65" cy="7543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5E996EC-7961-2CE4-E791-46D63564A2AC}"/>
              </a:ext>
            </a:extLst>
          </p:cNvPr>
          <p:cNvSpPr txBox="1"/>
          <p:nvPr/>
        </p:nvSpPr>
        <p:spPr>
          <a:xfrm>
            <a:off x="578659" y="222078"/>
            <a:ext cx="9856195"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Söhne"/>
              </a:rPr>
              <a:t>Defining a function named </a:t>
            </a:r>
            <a:r>
              <a:rPr kumimoji="0" lang="en-US" altLang="en-US" b="1" i="0" u="none" strike="noStrike" cap="none" normalizeH="0" baseline="0" dirty="0">
                <a:ln>
                  <a:noFill/>
                </a:ln>
                <a:effectLst/>
                <a:latin typeface="Söhne Mono"/>
              </a:rPr>
              <a:t>fix_layer0</a:t>
            </a:r>
            <a:r>
              <a:rPr kumimoji="0" lang="en-US" altLang="en-US" b="0" i="0" u="none" strike="noStrike" cap="none" normalizeH="0" baseline="0" dirty="0">
                <a:ln>
                  <a:noFill/>
                </a:ln>
                <a:effectLst/>
                <a:latin typeface="Söhne"/>
              </a:rPr>
              <a:t> for fixing the batch input shape and data type of the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Söhne"/>
              </a:rPr>
              <a:t>Defining a function named </a:t>
            </a:r>
            <a:r>
              <a:rPr kumimoji="0" lang="en-US" altLang="en-US" b="1" i="0" u="none" strike="noStrike" cap="none" normalizeH="0" baseline="0" dirty="0" err="1">
                <a:ln>
                  <a:noFill/>
                </a:ln>
                <a:effectLst/>
                <a:latin typeface="Söhne Mono"/>
              </a:rPr>
              <a:t>get_model</a:t>
            </a:r>
            <a:r>
              <a:rPr kumimoji="0" lang="en-US" altLang="en-US" b="0" i="0" u="none" strike="noStrike" cap="none" normalizeH="0" baseline="0" dirty="0">
                <a:ln>
                  <a:noFill/>
                </a:ln>
                <a:effectLst/>
                <a:latin typeface="Söhne"/>
              </a:rPr>
              <a:t> for loading the pre-trained model.</a:t>
            </a:r>
            <a:endParaRPr lang="en-US" dirty="0"/>
          </a:p>
          <a:p>
            <a:r>
              <a:rPr lang="en-US" dirty="0"/>
              <a:t>Defining a function named </a:t>
            </a:r>
            <a:r>
              <a:rPr lang="en-US" dirty="0" err="1"/>
              <a:t>preprocess_image</a:t>
            </a:r>
            <a:r>
              <a:rPr lang="en-US" dirty="0"/>
              <a:t> for preprocessing an image before making a prediction.</a:t>
            </a:r>
          </a:p>
          <a:p>
            <a:endParaRPr lang="en-US" dirty="0"/>
          </a:p>
          <a:p>
            <a:endParaRPr lang="en-IN" dirty="0"/>
          </a:p>
        </p:txBody>
      </p:sp>
      <p:sp>
        <p:nvSpPr>
          <p:cNvPr id="8" name="Rectangle 2">
            <a:extLst>
              <a:ext uri="{FF2B5EF4-FFF2-40B4-BE49-F238E27FC236}">
                <a16:creationId xmlns:a16="http://schemas.microsoft.com/office/drawing/2014/main" id="{A79DF1AF-9F99-F985-C0D9-3A259C9018DC}"/>
              </a:ext>
            </a:extLst>
          </p:cNvPr>
          <p:cNvSpPr>
            <a:spLocks noChangeArrowheads="1"/>
          </p:cNvSpPr>
          <p:nvPr/>
        </p:nvSpPr>
        <p:spPr bwMode="auto">
          <a:xfrm>
            <a:off x="0" y="-377155"/>
            <a:ext cx="65" cy="7543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91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C99-1890-81A7-B901-0E79F35B8F25}"/>
              </a:ext>
            </a:extLst>
          </p:cNvPr>
          <p:cNvSpPr>
            <a:spLocks noGrp="1"/>
          </p:cNvSpPr>
          <p:nvPr>
            <p:ph type="title"/>
          </p:nvPr>
        </p:nvSpPr>
        <p:spPr>
          <a:xfrm>
            <a:off x="533893" y="89317"/>
            <a:ext cx="8610103" cy="896801"/>
          </a:xfrm>
        </p:spPr>
        <p:txBody>
          <a:bodyPr>
            <a:normAutofit/>
          </a:bodyPr>
          <a:lstStyle/>
          <a:p>
            <a:r>
              <a:rPr lang="en-US" sz="2400" b="0" i="0" dirty="0">
                <a:solidFill>
                  <a:srgbClr val="374151"/>
                </a:solidFill>
                <a:effectLst/>
                <a:latin typeface="Söhne"/>
              </a:rPr>
              <a:t>Loading the pre-trained model and predicting the class of an image.</a:t>
            </a:r>
            <a:br>
              <a:rPr lang="en-US" sz="2400" b="0" i="0" dirty="0">
                <a:solidFill>
                  <a:srgbClr val="374151"/>
                </a:solidFill>
                <a:effectLst/>
                <a:latin typeface="Söhne"/>
              </a:rPr>
            </a:br>
            <a:r>
              <a:rPr lang="en-IN" sz="2400" dirty="0">
                <a:latin typeface="Times New Roman" pitchFamily="18" charset="0"/>
                <a:cs typeface="Times New Roman" pitchFamily="18" charset="0"/>
              </a:rPr>
              <a:t>OUTPUTS:</a:t>
            </a:r>
            <a:endParaRPr lang="en-IN" sz="2400" dirty="0"/>
          </a:p>
        </p:txBody>
      </p:sp>
      <p:pic>
        <p:nvPicPr>
          <p:cNvPr id="4" name="Picture 3">
            <a:extLst>
              <a:ext uri="{FF2B5EF4-FFF2-40B4-BE49-F238E27FC236}">
                <a16:creationId xmlns:a16="http://schemas.microsoft.com/office/drawing/2014/main" id="{0FDC69BF-53F5-1484-4E63-D5F5FACD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0" y="936812"/>
            <a:ext cx="9814203" cy="3145005"/>
          </a:xfrm>
          <a:prstGeom prst="rect">
            <a:avLst/>
          </a:prstGeom>
        </p:spPr>
      </p:pic>
      <p:pic>
        <p:nvPicPr>
          <p:cNvPr id="5" name="Picture 4">
            <a:extLst>
              <a:ext uri="{FF2B5EF4-FFF2-40B4-BE49-F238E27FC236}">
                <a16:creationId xmlns:a16="http://schemas.microsoft.com/office/drawing/2014/main" id="{F9E514C0-7F80-B869-9B42-B960B402A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1" y="4032510"/>
            <a:ext cx="9814203" cy="2600425"/>
          </a:xfrm>
          <a:prstGeom prst="rect">
            <a:avLst/>
          </a:prstGeom>
        </p:spPr>
      </p:pic>
    </p:spTree>
    <p:extLst>
      <p:ext uri="{BB962C8B-B14F-4D97-AF65-F5344CB8AC3E}">
        <p14:creationId xmlns:p14="http://schemas.microsoft.com/office/powerpoint/2010/main" val="90964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10C4-58DF-C7DE-A157-9BE957A2D2A0}"/>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163728B-4BFB-18DE-0843-8464919E6DCF}"/>
              </a:ext>
            </a:extLst>
          </p:cNvPr>
          <p:cNvSpPr>
            <a:spLocks noGrp="1"/>
          </p:cNvSpPr>
          <p:nvPr>
            <p:ph idx="1"/>
          </p:nvPr>
        </p:nvSpPr>
        <p:spPr>
          <a:xfrm>
            <a:off x="677334" y="1488613"/>
            <a:ext cx="8596668" cy="3880773"/>
          </a:xfrm>
        </p:spPr>
        <p:txBody>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 Architecture</a:t>
            </a: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Proposed Algorithm</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Features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Code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Outputs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Conclusion</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8535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78722" y="1819930"/>
            <a:ext cx="8596668" cy="3880773"/>
          </a:xfrm>
        </p:spPr>
        <p:txBody>
          <a:bodyPr>
            <a:normAutofit/>
          </a:bodyPr>
          <a:lstStyle/>
          <a:p>
            <a:pPr>
              <a:buFont typeface="Wingdings" panose="05000000000000000000" pitchFamily="2" charset="2"/>
              <a:buChar char="Ø"/>
            </a:pPr>
            <a:r>
              <a:rPr lang="en-US" sz="2800" dirty="0">
                <a:solidFill>
                  <a:srgbClr val="222222"/>
                </a:solidFill>
                <a:latin typeface="Times New Roman" panose="02020603050405020304" pitchFamily="18" charset="0"/>
                <a:cs typeface="Times New Roman" panose="02020603050405020304" pitchFamily="18" charset="0"/>
              </a:rPr>
              <a:t>A</a:t>
            </a:r>
            <a:r>
              <a:rPr lang="en-US" sz="2800" b="0" i="0" dirty="0">
                <a:solidFill>
                  <a:srgbClr val="222222"/>
                </a:solidFill>
                <a:effectLst/>
                <a:latin typeface="Times New Roman" panose="02020603050405020304" pitchFamily="18" charset="0"/>
                <a:cs typeface="Times New Roman" panose="02020603050405020304" pitchFamily="18" charset="0"/>
              </a:rPr>
              <a:t>utomated DR detection systems would greatly benefit the early screening and treatment of DR and prevent vision loss caused by it.</a:t>
            </a:r>
          </a:p>
          <a:p>
            <a:pPr>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Early detection is essential in the treatment of diabetic retinopathy patients.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project aims towards finding an automatic way to classify a given set of retina images in order to detect the diabetic retinopathy</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10652" y="750772"/>
            <a:ext cx="6862812" cy="3311090"/>
          </a:xfrm>
        </p:spPr>
        <p:txBody>
          <a:bodyPr/>
          <a:lstStyle/>
          <a:p>
            <a:r>
              <a:rPr lang="en-IN" sz="9600" dirty="0">
                <a:latin typeface="Algerian" panose="04020705040A02060702" pitchFamily="82" charset="0"/>
              </a:rPr>
              <a:t>THANK YOU</a:t>
            </a:r>
          </a:p>
        </p:txBody>
      </p:sp>
      <p:sp>
        <p:nvSpPr>
          <p:cNvPr id="6" name="Subtitle 5"/>
          <p:cNvSpPr>
            <a:spLocks noGrp="1"/>
          </p:cNvSpPr>
          <p:nvPr>
            <p:ph type="subTitle" idx="1"/>
          </p:nvPr>
        </p:nvSpPr>
        <p:spPr>
          <a:xfrm flipH="1">
            <a:off x="7990094" y="3631973"/>
            <a:ext cx="45719" cy="45719"/>
          </a:xfrm>
        </p:spPr>
        <p:txBody>
          <a:bodyPr>
            <a:normAutofit fontScale="25000" lnSpcReduction="20000"/>
          </a:bodyPr>
          <a:lstStyle/>
          <a:p>
            <a:r>
              <a:rPr lang="en-IN"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38" y="396688"/>
            <a:ext cx="12975590" cy="582930"/>
          </a:xfrm>
        </p:spPr>
        <p:txBody>
          <a:bodyPr>
            <a:normAutofit fontScale="90000"/>
          </a:bodyPr>
          <a:lstStyle/>
          <a:p>
            <a:pPr algn="l"/>
            <a:r>
              <a:rPr lang="en-IN" sz="44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77334" y="1326777"/>
            <a:ext cx="8596668" cy="4714586"/>
          </a:xfrm>
        </p:spPr>
        <p:txBody>
          <a:bodyPr>
            <a:noAutofit/>
          </a:bodyPr>
          <a:lstStyle/>
          <a:p>
            <a:pPr algn="just"/>
            <a:r>
              <a:rPr lang="en-US" sz="2200" dirty="0">
                <a:latin typeface="Times New Roman" panose="02020603050405020304" pitchFamily="18" charset="0"/>
                <a:cs typeface="Times New Roman" panose="02020603050405020304" pitchFamily="18" charset="0"/>
              </a:rPr>
              <a:t>Diabetic retinopathy is a complication of diabetes, caused by high blood sugar levels damaging the back of the eye (retina). It can cause blindness if left undiagnosed and untreated.</a:t>
            </a:r>
          </a:p>
          <a:p>
            <a:pPr algn="just"/>
            <a:r>
              <a:rPr lang="en-US" sz="2200" dirty="0">
                <a:latin typeface="Times New Roman" panose="02020603050405020304" pitchFamily="18" charset="0"/>
                <a:cs typeface="Times New Roman" panose="02020603050405020304" pitchFamily="18" charset="0"/>
              </a:rPr>
              <a:t>Diabetic Retinopathy (DR) is a leading cause of vision loss in the world. In the past few years, artificial intelligence (AI) based approaches have been used to detect DR. Early detection enables appropriate treatment and thus prevents vision loss.</a:t>
            </a:r>
          </a:p>
          <a:p>
            <a:pPr algn="just"/>
            <a:r>
              <a:rPr lang="en-US" sz="2200" dirty="0">
                <a:latin typeface="Times New Roman" panose="02020603050405020304" pitchFamily="18" charset="0"/>
                <a:cs typeface="Times New Roman" panose="02020603050405020304" pitchFamily="18" charset="0"/>
              </a:rPr>
              <a:t>This project aims towards finding an automatic way to classify a given set of retina images in order to detect the diabetic retinopathy. Deep learning concepts have been used with a convolutional neural network (CNN) algorithm to build a multi-classification model that can detect and classify disease levels automatically.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6B35-906D-B98E-099D-1B3604E0D7B2}"/>
              </a:ext>
            </a:extLst>
          </p:cNvPr>
          <p:cNvSpPr>
            <a:spLocks noGrp="1"/>
          </p:cNvSpPr>
          <p:nvPr>
            <p:ph type="title"/>
          </p:nvPr>
        </p:nvSpPr>
        <p:spPr>
          <a:xfrm>
            <a:off x="677334" y="609600"/>
            <a:ext cx="8596668" cy="824753"/>
          </a:xfrm>
        </p:spPr>
        <p:txBody>
          <a:bodyPr/>
          <a:lstStyle/>
          <a:p>
            <a:r>
              <a:rPr lang="en-IN" sz="3200" b="1" i="0" u="none" strike="noStrike" dirty="0">
                <a:solidFill>
                  <a:srgbClr val="000000"/>
                </a:solidFill>
                <a:effectLst/>
                <a:latin typeface="Times New Roman" panose="02020603050405020304" pitchFamily="18" charset="0"/>
              </a:rPr>
              <a:t>Convolutional Neural Network</a:t>
            </a:r>
            <a:endParaRPr lang="en-IN" sz="3200" b="1" dirty="0"/>
          </a:p>
        </p:txBody>
      </p:sp>
      <p:sp>
        <p:nvSpPr>
          <p:cNvPr id="3" name="Content Placeholder 2">
            <a:extLst>
              <a:ext uri="{FF2B5EF4-FFF2-40B4-BE49-F238E27FC236}">
                <a16:creationId xmlns:a16="http://schemas.microsoft.com/office/drawing/2014/main" id="{0D8CD77A-8400-6D58-C555-EE795F5A7C7C}"/>
              </a:ext>
            </a:extLst>
          </p:cNvPr>
          <p:cNvSpPr>
            <a:spLocks noGrp="1"/>
          </p:cNvSpPr>
          <p:nvPr>
            <p:ph idx="1"/>
          </p:nvPr>
        </p:nvSpPr>
        <p:spPr>
          <a:xfrm>
            <a:off x="677334" y="1434353"/>
            <a:ext cx="8596668" cy="3880773"/>
          </a:xfrm>
        </p:spPr>
        <p:txBody>
          <a:bodyPr>
            <a:normAutofit fontScale="92500"/>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Convolution neural network is mainly used for applications in image and speech recognition as its built-in convolutional layer reduces the high dimensionality of images without losing its information.</a:t>
            </a:r>
            <a:endParaRPr lang="en-US" sz="2400" b="0" i="0" u="none" strike="noStrike" dirty="0">
              <a:solidFill>
                <a:srgbClr val="0BD0D9"/>
              </a:solidFill>
              <a:effectLst/>
              <a:latin typeface="Noto Sans Symbols"/>
            </a:endParaRPr>
          </a:p>
          <a:p>
            <a:pPr rtl="0" fontAlgn="base">
              <a:spcBef>
                <a:spcPts val="400"/>
              </a:spcBef>
              <a:spcAft>
                <a:spcPts val="0"/>
              </a:spcAft>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The CNN model works in two steps: </a:t>
            </a:r>
          </a:p>
          <a:p>
            <a:pPr marL="0" indent="0" rtl="0" fontAlgn="base">
              <a:spcBef>
                <a:spcPts val="400"/>
              </a:spcBef>
              <a:spcAft>
                <a:spcPts val="0"/>
              </a:spcAft>
              <a:buNone/>
            </a:pPr>
            <a:r>
              <a:rPr lang="en-US" sz="2400" dirty="0">
                <a:solidFill>
                  <a:schemeClr val="tx1"/>
                </a:solidFill>
                <a:latin typeface="Times New Roman" panose="02020603050405020304" pitchFamily="18" charset="0"/>
                <a:cs typeface="Times New Roman" panose="02020603050405020304" pitchFamily="18" charset="0"/>
              </a:rPr>
              <a:t>          F</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eature extraction </a:t>
            </a:r>
          </a:p>
          <a:p>
            <a:pPr marL="0" indent="0" rtl="0" fontAlgn="base">
              <a:spcBef>
                <a:spcPts val="400"/>
              </a:spcBef>
              <a:spcAft>
                <a:spcPts val="0"/>
              </a:spcAft>
              <a:buNone/>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          Classification</a:t>
            </a:r>
          </a:p>
          <a:p>
            <a:pPr rtl="0" fontAlgn="base">
              <a:spcBef>
                <a:spcPts val="400"/>
              </a:spcBef>
              <a:spcAft>
                <a:spcPts val="0"/>
              </a:spcAft>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Feature Extraction is a phase where various filters and layers are applied to the images to extract the information and features out of it and once it’s done it is passed on to the next phase </a:t>
            </a:r>
            <a:r>
              <a:rPr lang="en-US" sz="2400" b="0" i="0" u="none" strike="noStrike" dirty="0" err="1">
                <a:solidFill>
                  <a:schemeClr val="tx1"/>
                </a:solidFill>
                <a:effectLst/>
                <a:latin typeface="Times New Roman" panose="02020603050405020304" pitchFamily="18" charset="0"/>
                <a:cs typeface="Times New Roman" panose="02020603050405020304" pitchFamily="18" charset="0"/>
              </a:rPr>
              <a:t>i.e</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 Classification where they are classified based on the target variable of the problem.</a:t>
            </a:r>
          </a:p>
          <a:p>
            <a:pPr marL="0" indent="0">
              <a:buNone/>
            </a:pPr>
            <a:endParaRPr lang="en-IN" dirty="0"/>
          </a:p>
        </p:txBody>
      </p:sp>
    </p:spTree>
    <p:extLst>
      <p:ext uri="{BB962C8B-B14F-4D97-AF65-F5344CB8AC3E}">
        <p14:creationId xmlns:p14="http://schemas.microsoft.com/office/powerpoint/2010/main" val="397922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BE49-0AF1-7341-D9F5-13CF9BBE8D92}"/>
              </a:ext>
            </a:extLst>
          </p:cNvPr>
          <p:cNvSpPr>
            <a:spLocks noGrp="1"/>
          </p:cNvSpPr>
          <p:nvPr>
            <p:ph type="title"/>
          </p:nvPr>
        </p:nvSpPr>
        <p:spPr/>
        <p:txBody>
          <a:bodyPr/>
          <a:lstStyle/>
          <a:p>
            <a:r>
              <a:rPr lang="en-US" dirty="0"/>
              <a:t>System Architecture:</a:t>
            </a:r>
            <a:endParaRPr lang="en-IN" dirty="0"/>
          </a:p>
        </p:txBody>
      </p:sp>
      <p:pic>
        <p:nvPicPr>
          <p:cNvPr id="4" name="Picture 2">
            <a:extLst>
              <a:ext uri="{FF2B5EF4-FFF2-40B4-BE49-F238E27FC236}">
                <a16:creationId xmlns:a16="http://schemas.microsoft.com/office/drawing/2014/main" id="{BE3A6C23-29C4-5ADA-2225-D060D20AFD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455" y="2375646"/>
            <a:ext cx="6750425" cy="32541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7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428F-5301-29E1-E411-50CDD09F0999}"/>
              </a:ext>
            </a:extLst>
          </p:cNvPr>
          <p:cNvSpPr>
            <a:spLocks noGrp="1"/>
          </p:cNvSpPr>
          <p:nvPr>
            <p:ph type="title"/>
          </p:nvPr>
        </p:nvSpPr>
        <p:spPr/>
        <p:txBody>
          <a:bodyPr/>
          <a:lstStyle/>
          <a:p>
            <a:r>
              <a:rPr lang="en-IN" dirty="0"/>
              <a:t>Proposed Algorithm:</a:t>
            </a:r>
          </a:p>
        </p:txBody>
      </p:sp>
      <p:sp>
        <p:nvSpPr>
          <p:cNvPr id="3" name="Content Placeholder 2">
            <a:extLst>
              <a:ext uri="{FF2B5EF4-FFF2-40B4-BE49-F238E27FC236}">
                <a16:creationId xmlns:a16="http://schemas.microsoft.com/office/drawing/2014/main" id="{28D78AA2-A893-2088-2865-9BA4CDF20B1C}"/>
              </a:ext>
            </a:extLst>
          </p:cNvPr>
          <p:cNvSpPr>
            <a:spLocks noGrp="1"/>
          </p:cNvSpPr>
          <p:nvPr>
            <p:ph idx="1"/>
          </p:nvPr>
        </p:nvSpPr>
        <p:spPr>
          <a:xfrm>
            <a:off x="677334" y="1488613"/>
            <a:ext cx="8596668" cy="5109411"/>
          </a:xfrm>
        </p:spPr>
        <p:txBody>
          <a:bodyPr>
            <a:normAutofit/>
          </a:bodyPr>
          <a:lstStyle/>
          <a:p>
            <a:pPr algn="l">
              <a:buFont typeface="Arial" panose="020B0604020202020204" pitchFamily="34" charset="0"/>
              <a:buChar char="•"/>
            </a:pPr>
            <a:r>
              <a:rPr lang="en-US" sz="2200" b="1" i="0" dirty="0">
                <a:solidFill>
                  <a:srgbClr val="374151"/>
                </a:solidFill>
                <a:effectLst/>
                <a:latin typeface="Söhne"/>
              </a:rPr>
              <a:t>Collect and preprocess data</a:t>
            </a:r>
            <a:r>
              <a:rPr lang="en-US" sz="2200" b="0" i="0" dirty="0">
                <a:solidFill>
                  <a:srgbClr val="374151"/>
                </a:solidFill>
                <a:effectLst/>
                <a:latin typeface="Söhne"/>
              </a:rPr>
              <a:t>: Collect a dataset of images. Preprocess the images by resizing, normalizing, and augmenting them to create a more diverse dataset for training.</a:t>
            </a:r>
          </a:p>
          <a:p>
            <a:pPr algn="l">
              <a:buFont typeface="Arial" panose="020B0604020202020204" pitchFamily="34" charset="0"/>
              <a:buChar char="•"/>
            </a:pPr>
            <a:r>
              <a:rPr lang="en-US" sz="2200" b="1" i="0" dirty="0">
                <a:solidFill>
                  <a:srgbClr val="374151"/>
                </a:solidFill>
                <a:effectLst/>
                <a:latin typeface="Söhne"/>
              </a:rPr>
              <a:t>Split the data</a:t>
            </a:r>
            <a:r>
              <a:rPr lang="en-US" sz="2200" b="0" i="0" dirty="0">
                <a:solidFill>
                  <a:srgbClr val="374151"/>
                </a:solidFill>
                <a:effectLst/>
                <a:latin typeface="Söhne"/>
              </a:rPr>
              <a:t>: Split the dataset into training, validation, and testing sets. The training set will be used to train the model, the validation set to monitor the performance during training and select the best model, and the testing set to evaluate the final model's performance.</a:t>
            </a:r>
          </a:p>
          <a:p>
            <a:pPr algn="l">
              <a:buFont typeface="Arial" panose="020B0604020202020204" pitchFamily="34" charset="0"/>
              <a:buChar char="•"/>
            </a:pPr>
            <a:r>
              <a:rPr lang="en-US" sz="2200" b="1" i="0" dirty="0">
                <a:solidFill>
                  <a:srgbClr val="374151"/>
                </a:solidFill>
                <a:effectLst/>
                <a:latin typeface="Söhne"/>
              </a:rPr>
              <a:t>Build the CNN model</a:t>
            </a:r>
            <a:r>
              <a:rPr lang="en-US" sz="2200" b="0" i="0" dirty="0">
                <a:solidFill>
                  <a:srgbClr val="374151"/>
                </a:solidFill>
                <a:effectLst/>
                <a:latin typeface="Söhne"/>
              </a:rPr>
              <a:t>: Create a CNN model with convolutional layers to extract features from the images, pooling layers to reduce the spatial dimensions, and fully connected layers to make the final predictions. You can also use dropout to reduce overfitting.</a:t>
            </a:r>
          </a:p>
          <a:p>
            <a:pPr algn="l">
              <a:buFont typeface="+mj-lt"/>
              <a:buAutoNum type="arabicPeriod"/>
            </a:pPr>
            <a:endParaRPr lang="en-IN" dirty="0"/>
          </a:p>
        </p:txBody>
      </p:sp>
    </p:spTree>
    <p:extLst>
      <p:ext uri="{BB962C8B-B14F-4D97-AF65-F5344CB8AC3E}">
        <p14:creationId xmlns:p14="http://schemas.microsoft.com/office/powerpoint/2010/main" val="230219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737D8-A580-C661-24E5-8E402685800E}"/>
              </a:ext>
            </a:extLst>
          </p:cNvPr>
          <p:cNvSpPr>
            <a:spLocks noGrp="1"/>
          </p:cNvSpPr>
          <p:nvPr>
            <p:ph idx="1"/>
          </p:nvPr>
        </p:nvSpPr>
        <p:spPr>
          <a:xfrm>
            <a:off x="677334" y="645459"/>
            <a:ext cx="8596668" cy="5395903"/>
          </a:xfrm>
        </p:spPr>
        <p:txBody>
          <a:bodyPr>
            <a:normAutofit lnSpcReduction="10000"/>
          </a:bodyPr>
          <a:lstStyle/>
          <a:p>
            <a:pPr>
              <a:buFont typeface="Arial" panose="020B0604020202020204" pitchFamily="34" charset="0"/>
              <a:buChar char="•"/>
            </a:pPr>
            <a:r>
              <a:rPr lang="en-US" sz="2200" b="1" i="0" dirty="0">
                <a:solidFill>
                  <a:srgbClr val="374151"/>
                </a:solidFill>
                <a:effectLst/>
                <a:latin typeface="Söhne"/>
              </a:rPr>
              <a:t>Compile the model</a:t>
            </a:r>
            <a:r>
              <a:rPr lang="en-US" sz="2200" b="0" i="0" dirty="0">
                <a:solidFill>
                  <a:srgbClr val="374151"/>
                </a:solidFill>
                <a:effectLst/>
                <a:latin typeface="Söhne"/>
              </a:rPr>
              <a:t>: Compile the model with a suitable loss function, optimizer, and evaluation metrics. The choice of loss function depends on the problem you are trying to solve, while the optimizer determines how the model updates its weights during training.</a:t>
            </a:r>
          </a:p>
          <a:p>
            <a:pPr algn="l">
              <a:buFont typeface="Arial" panose="020B0604020202020204" pitchFamily="34" charset="0"/>
              <a:buChar char="•"/>
            </a:pPr>
            <a:r>
              <a:rPr lang="en-US" sz="2200" b="1" i="0" dirty="0">
                <a:solidFill>
                  <a:srgbClr val="374151"/>
                </a:solidFill>
                <a:effectLst/>
                <a:latin typeface="Söhne"/>
              </a:rPr>
              <a:t>Train the model</a:t>
            </a:r>
            <a:r>
              <a:rPr lang="en-US" sz="2200" b="0" i="0" dirty="0">
                <a:solidFill>
                  <a:srgbClr val="374151"/>
                </a:solidFill>
                <a:effectLst/>
                <a:latin typeface="Söhne"/>
              </a:rPr>
              <a:t>: Train the model on the training set using the fit() function. You can use early stopping and reduce learning rate callbacks to prevent overfitting and improve performance.</a:t>
            </a:r>
          </a:p>
          <a:p>
            <a:pPr algn="l">
              <a:buFont typeface="Arial" panose="020B0604020202020204" pitchFamily="34" charset="0"/>
              <a:buChar char="•"/>
            </a:pPr>
            <a:r>
              <a:rPr lang="en-US" sz="2200" b="1" i="0" dirty="0">
                <a:solidFill>
                  <a:srgbClr val="374151"/>
                </a:solidFill>
                <a:effectLst/>
                <a:latin typeface="Söhne"/>
              </a:rPr>
              <a:t>Evaluate the model</a:t>
            </a:r>
            <a:r>
              <a:rPr lang="en-US" sz="2200" b="0" i="0" dirty="0">
                <a:solidFill>
                  <a:srgbClr val="374151"/>
                </a:solidFill>
                <a:effectLst/>
                <a:latin typeface="Söhne"/>
              </a:rPr>
              <a:t>: Evaluate the model on the validation set and use the results to tune the hyperparameters of the model. You can also use techniques like confusion matrix, precision, recall, and F1-score to evaluate the model's performance.</a:t>
            </a:r>
          </a:p>
          <a:p>
            <a:pPr algn="l">
              <a:buFont typeface="Arial" panose="020B0604020202020204" pitchFamily="34" charset="0"/>
              <a:buChar char="•"/>
            </a:pPr>
            <a:r>
              <a:rPr lang="en-US" sz="2200" b="1" i="0" dirty="0">
                <a:solidFill>
                  <a:srgbClr val="374151"/>
                </a:solidFill>
                <a:effectLst/>
                <a:latin typeface="Söhne"/>
              </a:rPr>
              <a:t>Test the model</a:t>
            </a:r>
            <a:r>
              <a:rPr lang="en-US" sz="2200" b="0" i="0" dirty="0">
                <a:solidFill>
                  <a:srgbClr val="374151"/>
                </a:solidFill>
                <a:effectLst/>
                <a:latin typeface="Söhne"/>
              </a:rPr>
              <a:t>: Test the final model on the testing set to estimate its performance in the real world. You can also visualize the model's predictions on sample images to gain insights into its behavior.</a:t>
            </a:r>
          </a:p>
          <a:p>
            <a:pPr algn="l">
              <a:buFont typeface="Arial" panose="020B0604020202020204" pitchFamily="34" charset="0"/>
              <a:buChar char="•"/>
            </a:pPr>
            <a:r>
              <a:rPr lang="en-US" sz="2200" b="1" dirty="0">
                <a:solidFill>
                  <a:srgbClr val="374151"/>
                </a:solidFill>
                <a:latin typeface="Söhne"/>
              </a:rPr>
              <a:t>Predict results</a:t>
            </a:r>
            <a:r>
              <a:rPr lang="en-US" sz="2200" dirty="0">
                <a:solidFill>
                  <a:srgbClr val="374151"/>
                </a:solidFill>
                <a:latin typeface="Söhne"/>
              </a:rPr>
              <a:t>.</a:t>
            </a:r>
            <a:endParaRPr lang="en-US" sz="22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1714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75EB-A767-643C-5758-AEE533986D97}"/>
              </a:ext>
            </a:extLst>
          </p:cNvPr>
          <p:cNvSpPr>
            <a:spLocks noGrp="1"/>
          </p:cNvSpPr>
          <p:nvPr>
            <p:ph type="title"/>
          </p:nvPr>
        </p:nvSpPr>
        <p:spPr/>
        <p:txBody>
          <a:bodyPr/>
          <a:lstStyle/>
          <a:p>
            <a:r>
              <a:rPr lang="en-IN" dirty="0">
                <a:latin typeface="Times New Roman" pitchFamily="18" charset="0"/>
                <a:cs typeface="Times New Roman" pitchFamily="18" charset="0"/>
              </a:rPr>
              <a:t>FEATURES:</a:t>
            </a:r>
            <a:endParaRPr lang="en-IN" dirty="0"/>
          </a:p>
        </p:txBody>
      </p:sp>
      <p:sp>
        <p:nvSpPr>
          <p:cNvPr id="3" name="Content Placeholder 2">
            <a:extLst>
              <a:ext uri="{FF2B5EF4-FFF2-40B4-BE49-F238E27FC236}">
                <a16:creationId xmlns:a16="http://schemas.microsoft.com/office/drawing/2014/main" id="{860E5FF7-1699-FA5E-BF5C-363AAD61CC25}"/>
              </a:ext>
            </a:extLst>
          </p:cNvPr>
          <p:cNvSpPr>
            <a:spLocks noGrp="1"/>
          </p:cNvSpPr>
          <p:nvPr>
            <p:ph idx="1"/>
          </p:nvPr>
        </p:nvSpPr>
        <p:spPr/>
        <p:txBody>
          <a:bodyPr/>
          <a:lstStyle/>
          <a:p>
            <a:pPr algn="just"/>
            <a:r>
              <a:rPr lang="en-IN" sz="1800" b="1" dirty="0">
                <a:latin typeface="Times New Roman" pitchFamily="18" charset="0"/>
                <a:cs typeface="Times New Roman" pitchFamily="18" charset="0"/>
              </a:rPr>
              <a:t>NUMPY</a:t>
            </a:r>
            <a:r>
              <a:rPr lang="en-IN" sz="1800" dirty="0">
                <a:latin typeface="Times New Roman" pitchFamily="18" charset="0"/>
                <a:cs typeface="Times New Roman" pitchFamily="18" charset="0"/>
              </a:rPr>
              <a:t>: </a:t>
            </a:r>
            <a:r>
              <a:rPr lang="en-US" sz="1800" b="0" i="0" dirty="0">
                <a:solidFill>
                  <a:srgbClr val="202124"/>
                </a:solidFill>
                <a:effectLst/>
                <a:latin typeface="Times New Roman" pitchFamily="18" charset="0"/>
                <a:cs typeface="Times New Roman" pitchFamily="18" charset="0"/>
              </a:rPr>
              <a:t>which stands for Numerical Python, is </a:t>
            </a:r>
            <a:r>
              <a:rPr lang="en-US" sz="1800" i="0" dirty="0">
                <a:solidFill>
                  <a:srgbClr val="202124"/>
                </a:solidFill>
                <a:effectLst/>
                <a:latin typeface="Times New Roman" pitchFamily="18" charset="0"/>
                <a:cs typeface="Times New Roman" pitchFamily="18" charset="0"/>
              </a:rPr>
              <a:t>a library consisting of multidimensional array objects and a collection of routines for processing those arrays.</a:t>
            </a:r>
          </a:p>
          <a:p>
            <a:pPr algn="just"/>
            <a:r>
              <a:rPr lang="en-US" sz="1800" b="1" i="0" dirty="0">
                <a:solidFill>
                  <a:srgbClr val="4D5156"/>
                </a:solidFill>
                <a:effectLst/>
                <a:latin typeface="Times New Roman" pitchFamily="18" charset="0"/>
                <a:cs typeface="Times New Roman" pitchFamily="18" charset="0"/>
              </a:rPr>
              <a:t>SK-learn</a:t>
            </a:r>
            <a:r>
              <a:rPr lang="en-US" sz="1800" b="0" i="0" dirty="0">
                <a:solidFill>
                  <a:srgbClr val="4D5156"/>
                </a:solidFill>
                <a:effectLst/>
                <a:latin typeface="Times New Roman" pitchFamily="18" charset="0"/>
                <a:cs typeface="Times New Roman" pitchFamily="18" charset="0"/>
              </a:rPr>
              <a:t>: </a:t>
            </a:r>
            <a:r>
              <a:rPr lang="en-US" sz="1800" b="0" i="0" dirty="0">
                <a:solidFill>
                  <a:srgbClr val="202124"/>
                </a:solidFill>
                <a:effectLst/>
                <a:latin typeface="Times New Roman" pitchFamily="18" charset="0"/>
                <a:cs typeface="Times New Roman" pitchFamily="18" charset="0"/>
              </a:rPr>
              <a:t>Scikit-learn is </a:t>
            </a:r>
            <a:r>
              <a:rPr lang="en-US" sz="1800" i="0" dirty="0">
                <a:solidFill>
                  <a:srgbClr val="202124"/>
                </a:solidFill>
                <a:effectLst/>
                <a:latin typeface="Times New Roman" pitchFamily="18" charset="0"/>
                <a:cs typeface="Times New Roman" pitchFamily="18" charset="0"/>
              </a:rPr>
              <a:t>a free machine learning library for Python</a:t>
            </a:r>
            <a:r>
              <a:rPr lang="en-US" sz="1800" b="0" i="0" dirty="0">
                <a:solidFill>
                  <a:srgbClr val="202124"/>
                </a:solidFill>
                <a:effectLst/>
                <a:latin typeface="Times New Roman" pitchFamily="18" charset="0"/>
                <a:cs typeface="Times New Roman" pitchFamily="18" charset="0"/>
              </a:rPr>
              <a:t>. </a:t>
            </a:r>
            <a:r>
              <a:rPr lang="en-US" sz="1800" i="0" dirty="0">
                <a:solidFill>
                  <a:srgbClr val="202124"/>
                </a:solidFill>
                <a:effectLst/>
                <a:latin typeface="Times New Roman" pitchFamily="18" charset="0"/>
                <a:cs typeface="Times New Roman" pitchFamily="18" charset="0"/>
              </a:rPr>
              <a:t>It features various algorithms like support vector machine, random forests, and k-</a:t>
            </a:r>
            <a:r>
              <a:rPr lang="en-US" sz="1800" i="0" dirty="0" err="1">
                <a:solidFill>
                  <a:srgbClr val="202124"/>
                </a:solidFill>
                <a:effectLst/>
                <a:latin typeface="Times New Roman" pitchFamily="18" charset="0"/>
                <a:cs typeface="Times New Roman" pitchFamily="18" charset="0"/>
              </a:rPr>
              <a:t>neighbours</a:t>
            </a:r>
            <a:r>
              <a:rPr lang="en-US" sz="1800" i="0" dirty="0">
                <a:solidFill>
                  <a:srgbClr val="202124"/>
                </a:solidFill>
                <a:effectLst/>
                <a:latin typeface="Times New Roman" pitchFamily="18" charset="0"/>
                <a:cs typeface="Times New Roman" pitchFamily="18" charset="0"/>
              </a:rPr>
              <a:t>, and it also supports Python numerical and scientific libraries like NumPy and SciPy .</a:t>
            </a:r>
          </a:p>
          <a:p>
            <a:pPr algn="just"/>
            <a:r>
              <a:rPr lang="en-US" b="1" i="0" dirty="0">
                <a:solidFill>
                  <a:srgbClr val="202124"/>
                </a:solidFill>
                <a:effectLst/>
                <a:latin typeface="Google Sans"/>
              </a:rPr>
              <a:t>KERAS</a:t>
            </a:r>
            <a:r>
              <a:rPr lang="en-US" b="0" i="0" dirty="0">
                <a:solidFill>
                  <a:srgbClr val="202124"/>
                </a:solidFill>
                <a:effectLst/>
                <a:latin typeface="Google Sans"/>
              </a:rPr>
              <a:t>: </a:t>
            </a:r>
            <a:r>
              <a:rPr lang="en-US" b="0" i="0" dirty="0" err="1">
                <a:solidFill>
                  <a:srgbClr val="202124"/>
                </a:solidFill>
                <a:effectLst/>
                <a:latin typeface="Times New Roman" panose="02020603050405020304" pitchFamily="18" charset="0"/>
                <a:cs typeface="Times New Roman" panose="02020603050405020304" pitchFamily="18" charset="0"/>
              </a:rPr>
              <a:t>Keras</a:t>
            </a:r>
            <a:r>
              <a:rPr lang="en-US" b="0" i="0" dirty="0">
                <a:solidFill>
                  <a:srgbClr val="202124"/>
                </a:solidFill>
                <a:effectLst/>
                <a:latin typeface="Times New Roman" panose="02020603050405020304" pitchFamily="18" charset="0"/>
                <a:cs typeface="Times New Roman" panose="02020603050405020304" pitchFamily="18" charset="0"/>
              </a:rPr>
              <a:t> is </a:t>
            </a:r>
            <a:r>
              <a:rPr lang="en-US" b="0" i="0" dirty="0">
                <a:solidFill>
                  <a:srgbClr val="040C28"/>
                </a:solidFill>
                <a:effectLst/>
                <a:latin typeface="Times New Roman" panose="02020603050405020304" pitchFamily="18" charset="0"/>
                <a:cs typeface="Times New Roman" panose="02020603050405020304" pitchFamily="18" charset="0"/>
              </a:rPr>
              <a:t>a high-level, deep learning API developed by Google for implementing neural networks</a:t>
            </a:r>
            <a:r>
              <a:rPr lang="en-US" b="0" i="0" dirty="0">
                <a:solidFill>
                  <a:srgbClr val="202124"/>
                </a:solidFill>
                <a:effectLst/>
                <a:latin typeface="Times New Roman" panose="02020603050405020304" pitchFamily="18" charset="0"/>
                <a:cs typeface="Times New Roman" panose="02020603050405020304" pitchFamily="18" charset="0"/>
              </a:rPr>
              <a:t>. It is written in Python and is used to make the implementation of neural networks easy</a:t>
            </a:r>
            <a:r>
              <a:rPr lang="en-US" b="0" i="0" dirty="0">
                <a:solidFill>
                  <a:srgbClr val="202124"/>
                </a:solidFill>
                <a:effectLst/>
                <a:latin typeface="Google Sans"/>
              </a:rPr>
              <a:t>.</a:t>
            </a:r>
            <a:endParaRPr lang="en-IN" b="0" i="0" dirty="0">
              <a:solidFill>
                <a:srgbClr val="202124"/>
              </a:solidFill>
              <a:effectLst/>
              <a:latin typeface="Google Sans"/>
            </a:endParaRPr>
          </a:p>
          <a:p>
            <a:pPr algn="just"/>
            <a:endParaRPr lang="en-US" sz="1800" i="0" dirty="0">
              <a:solidFill>
                <a:srgbClr val="4D5156"/>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337350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DD07-CE74-91D7-4CFE-E95039E37D2D}"/>
              </a:ext>
            </a:extLst>
          </p:cNvPr>
          <p:cNvSpPr>
            <a:spLocks noGrp="1"/>
          </p:cNvSpPr>
          <p:nvPr>
            <p:ph type="title"/>
          </p:nvPr>
        </p:nvSpPr>
        <p:spPr>
          <a:xfrm>
            <a:off x="677863" y="127801"/>
            <a:ext cx="8596668" cy="1320800"/>
          </a:xfrm>
        </p:spPr>
        <p:txBody>
          <a:bodyPr>
            <a:normAutofit fontScale="90000"/>
          </a:bodyPr>
          <a:lstStyle/>
          <a:p>
            <a:r>
              <a:rPr lang="en-IN" dirty="0">
                <a:latin typeface="Times New Roman" pitchFamily="18" charset="0"/>
                <a:cs typeface="Times New Roman" pitchFamily="18" charset="0"/>
              </a:rPr>
              <a:t>CODE:</a:t>
            </a:r>
            <a:br>
              <a:rPr lang="en-IN" dirty="0">
                <a:latin typeface="Times New Roman" pitchFamily="18" charset="0"/>
                <a:cs typeface="Times New Roman" pitchFamily="18" charset="0"/>
              </a:rPr>
            </a:br>
            <a:r>
              <a:rPr lang="en-IN" sz="2000" b="1" dirty="0">
                <a:solidFill>
                  <a:schemeClr val="tx1"/>
                </a:solidFill>
                <a:highlight>
                  <a:srgbClr val="C0C0C0"/>
                </a:highlight>
                <a:latin typeface="Times New Roman" pitchFamily="18" charset="0"/>
                <a:cs typeface="Times New Roman" pitchFamily="18" charset="0"/>
              </a:rPr>
              <a:t>CREATING A MACHINE LEARNING MODEL:</a:t>
            </a:r>
            <a:br>
              <a:rPr lang="en-IN" sz="2000" b="1" dirty="0">
                <a:solidFill>
                  <a:schemeClr val="tx1"/>
                </a:solidFill>
                <a:highlight>
                  <a:srgbClr val="C0C0C0"/>
                </a:highlight>
                <a:latin typeface="Times New Roman" pitchFamily="18" charset="0"/>
                <a:cs typeface="Times New Roman" pitchFamily="18" charset="0"/>
              </a:rPr>
            </a:br>
            <a:br>
              <a:rPr lang="en-IN" sz="2000" b="1" dirty="0">
                <a:solidFill>
                  <a:schemeClr val="tx1"/>
                </a:solidFill>
                <a:highlight>
                  <a:srgbClr val="C0C0C0"/>
                </a:highlight>
                <a:latin typeface="Times New Roman" pitchFamily="18" charset="0"/>
                <a:cs typeface="Times New Roman" pitchFamily="18" charset="0"/>
              </a:rPr>
            </a:br>
            <a:r>
              <a:rPr lang="en-IN" sz="2200" dirty="0">
                <a:solidFill>
                  <a:schemeClr val="tx1"/>
                </a:solidFill>
                <a:latin typeface="Times New Roman" pitchFamily="18" charset="0"/>
                <a:cs typeface="Times New Roman" pitchFamily="18" charset="0"/>
              </a:rPr>
              <a:t>#IMPORTING DEPENDENCIES</a:t>
            </a:r>
            <a:br>
              <a:rPr lang="en-IN" sz="1800" dirty="0">
                <a:latin typeface="Times New Roman" pitchFamily="18" charset="0"/>
                <a:cs typeface="Times New Roman" pitchFamily="18" charset="0"/>
              </a:rPr>
            </a:br>
            <a:br>
              <a:rPr lang="en-IN" sz="2000" b="1" dirty="0">
                <a:solidFill>
                  <a:schemeClr val="tx1"/>
                </a:solidFill>
                <a:highlight>
                  <a:srgbClr val="C0C0C0"/>
                </a:highlight>
                <a:latin typeface="Times New Roman" pitchFamily="18" charset="0"/>
                <a:cs typeface="Times New Roman" pitchFamily="18" charset="0"/>
              </a:rPr>
            </a:br>
            <a:br>
              <a:rPr lang="en-IN" dirty="0">
                <a:latin typeface="Times New Roman" pitchFamily="18" charset="0"/>
                <a:cs typeface="Times New Roman" pitchFamily="18" charset="0"/>
              </a:rPr>
            </a:br>
            <a:endParaRPr lang="en-IN" dirty="0"/>
          </a:p>
        </p:txBody>
      </p:sp>
      <p:pic>
        <p:nvPicPr>
          <p:cNvPr id="5" name="Content Placeholder 4">
            <a:extLst>
              <a:ext uri="{FF2B5EF4-FFF2-40B4-BE49-F238E27FC236}">
                <a16:creationId xmlns:a16="http://schemas.microsoft.com/office/drawing/2014/main" id="{BB393AE1-71DF-AA70-F9F5-F5922E147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534" y="1753401"/>
            <a:ext cx="9909926" cy="4687504"/>
          </a:xfrm>
        </p:spPr>
      </p:pic>
    </p:spTree>
    <p:extLst>
      <p:ext uri="{BB962C8B-B14F-4D97-AF65-F5344CB8AC3E}">
        <p14:creationId xmlns:p14="http://schemas.microsoft.com/office/powerpoint/2010/main" val="1632462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614</TotalTime>
  <Words>935</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Algerian</vt:lpstr>
      <vt:lpstr>Arial</vt:lpstr>
      <vt:lpstr>Calibri</vt:lpstr>
      <vt:lpstr>Google Sans</vt:lpstr>
      <vt:lpstr>Noto Sans Symbols</vt:lpstr>
      <vt:lpstr>Söhne</vt:lpstr>
      <vt:lpstr>Söhne Mono</vt:lpstr>
      <vt:lpstr>Times New Roman</vt:lpstr>
      <vt:lpstr>Trebuchet MS</vt:lpstr>
      <vt:lpstr>Wingdings</vt:lpstr>
      <vt:lpstr>Wingdings 3</vt:lpstr>
      <vt:lpstr>Facet</vt:lpstr>
      <vt:lpstr>   Project AN AUTOMATED PREDICTION MODEL FOR DIABETIC   RETINOPATHY USING CNN     </vt:lpstr>
      <vt:lpstr>Contents:</vt:lpstr>
      <vt:lpstr>ABSTRACT</vt:lpstr>
      <vt:lpstr>Convolutional Neural Network</vt:lpstr>
      <vt:lpstr>System Architecture:</vt:lpstr>
      <vt:lpstr>Proposed Algorithm:</vt:lpstr>
      <vt:lpstr>PowerPoint Presentation</vt:lpstr>
      <vt:lpstr>FEATURES:</vt:lpstr>
      <vt:lpstr>CODE: CREATING A MACHINE LEARNING MODEL:  #IMPORTING DEPENDENCIES   </vt:lpstr>
      <vt:lpstr>#DATA COLLECTION AND ANALYSIS  Setting up the file paths of the training, testing, and validation data. Creating batches of data using the ImageDataGenerator class from Keras</vt:lpstr>
      <vt:lpstr> </vt:lpstr>
      <vt:lpstr>PowerPoint Presentation</vt:lpstr>
      <vt:lpstr>PowerPoint Presentation</vt:lpstr>
      <vt:lpstr>PowerPoint Presentation</vt:lpstr>
      <vt:lpstr>PowerPoint Presentation</vt:lpstr>
      <vt:lpstr>Loading the testing data and making predictions using the predict method of the model. Plotting the confusion matrix of the model's predictions.  </vt:lpstr>
      <vt:lpstr>PowerPoint Presentation</vt:lpstr>
      <vt:lpstr> </vt:lpstr>
      <vt:lpstr>Loading the pre-trained model and predicting the class of an image. OUTPUTS: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SREENIDHI INSTITUTE OF SCIENCE AND  TECHNOLOGY    DEPARTMENT OF COMPUTER SCIENCE &amp; ENGINEERING Project 1:DESIGN SEMINAR ON AN AUTOMATED CLASSIFICATION MODEL FOR DIABETIC   RETINOPATHY USING DEEP LEARNING    BATCH NO:A20</dc:title>
  <dc:creator>rashmitha jitta</dc:creator>
  <cp:lastModifiedBy>Sai krishna Ravulapalli</cp:lastModifiedBy>
  <cp:revision>36</cp:revision>
  <dcterms:created xsi:type="dcterms:W3CDTF">2023-04-20T15:48:22Z</dcterms:created>
  <dcterms:modified xsi:type="dcterms:W3CDTF">2023-11-09T16:35:44Z</dcterms:modified>
</cp:coreProperties>
</file>