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7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/tutorials/burndown-charts" TargetMode="External"/><Relationship Id="rId2" Type="http://schemas.openxmlformats.org/officeDocument/2006/relationships/hyperlink" Target="https://www.visual-paradigm.com/scrum/scrum-burndown-chart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eeexplore.ieee.org/Xplore/home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9371" y="657225"/>
            <a:ext cx="5368925" cy="4445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39850">
              <a:lnSpc>
                <a:spcPct val="100000"/>
              </a:lnSpc>
              <a:spcBef>
                <a:spcPts val="195"/>
              </a:spcBef>
            </a:pPr>
            <a:r>
              <a:rPr sz="1400" b="1" spc="-5" dirty="0">
                <a:latin typeface="Arial"/>
                <a:cs typeface="Arial"/>
              </a:rPr>
              <a:t>Project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Planning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Phase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latin typeface="Arial"/>
                <a:cs typeface="Arial"/>
              </a:rPr>
              <a:t>Project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Planning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(Product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Backlog, </a:t>
            </a:r>
            <a:r>
              <a:rPr sz="1200" b="1" dirty="0">
                <a:latin typeface="Arial"/>
                <a:cs typeface="Arial"/>
              </a:rPr>
              <a:t>Sprint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Planning,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Stories,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Story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points)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06100"/>
              </p:ext>
            </p:extLst>
          </p:nvPr>
        </p:nvGraphicFramePr>
        <p:xfrm>
          <a:off x="2376488" y="1219023"/>
          <a:ext cx="5940424" cy="74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9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0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92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IN" sz="1100" spc="-5" dirty="0">
                          <a:latin typeface="Arial"/>
                          <a:cs typeface="Arial"/>
                        </a:rPr>
                        <a:t>10 November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2023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35" dirty="0">
                          <a:latin typeface="Arial"/>
                          <a:cs typeface="Arial"/>
                        </a:rPr>
                        <a:t>Team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15" dirty="0">
                          <a:latin typeface="Arial"/>
                          <a:cs typeface="Arial"/>
                        </a:rPr>
                        <a:t>Team-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Project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Name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100" dirty="0">
                          <a:latin typeface="Arial"/>
                          <a:cs typeface="Arial"/>
                        </a:rPr>
                        <a:t>Ecommerce shipping predictions using machine learning 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Maximum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Marks</a:t>
                      </a: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7489" y="3355796"/>
            <a:ext cx="400875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Product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Backlog,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Sprint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Schedule,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and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Estimation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(4</a:t>
            </a:r>
            <a:r>
              <a:rPr sz="1100" b="1" spc="-5" dirty="0">
                <a:latin typeface="Arial"/>
                <a:cs typeface="Arial"/>
              </a:rPr>
              <a:t> Marks)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74643"/>
              </p:ext>
            </p:extLst>
          </p:nvPr>
        </p:nvGraphicFramePr>
        <p:xfrm>
          <a:off x="257489" y="3740148"/>
          <a:ext cx="9653904" cy="3237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1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9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9525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Sprint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83820" indent="286385">
                        <a:lnSpc>
                          <a:spcPts val="126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Functional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Requirement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(Epic)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marR="121285" indent="-90805">
                        <a:lnSpc>
                          <a:spcPts val="126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1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Story </a:t>
                      </a:r>
                      <a:r>
                        <a:rPr sz="1100" b="1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Story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Task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106045" indent="34925">
                        <a:lnSpc>
                          <a:spcPts val="1260"/>
                        </a:lnSpc>
                        <a:spcBef>
                          <a:spcPts val="1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Story </a:t>
                      </a:r>
                      <a:r>
                        <a:rPr sz="1100" b="1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oints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Priority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Team</a:t>
                      </a:r>
                      <a:r>
                        <a:rPr sz="11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Members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5595" marR="157480" indent="-152400">
                        <a:lnSpc>
                          <a:spcPts val="114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Collection and Preparation</a:t>
                      </a: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USN-1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data scientist, I want to gather and clean historical shipping data for model training.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Analyst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5595" marR="157480" indent="-152400">
                        <a:lnSpc>
                          <a:spcPts val="114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Model Development         and Training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USN-2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machine learning engineer, I want to develop and train models for accurate shipping predictions.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lang="en-IN" sz="900" dirty="0">
                          <a:latin typeface="Times New Roman"/>
                          <a:cs typeface="Times New Roman"/>
                        </a:rPr>
                        <a:t>     </a:t>
                      </a:r>
                      <a:r>
                        <a:rPr lang="en-IN" sz="1100" dirty="0">
                          <a:latin typeface="Times New Roman"/>
                          <a:cs typeface="Times New Roman"/>
                        </a:rPr>
                        <a:t>development trainee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5595" marR="157480" indent="-152400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50" dirty="0"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lang="en-IN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Integration and Testing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USN-1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237490" marR="234950" algn="ctr">
                        <a:lnSpc>
                          <a:spcPts val="1150"/>
                        </a:lnSpc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developer, I want to integrate prediction models into the ecommerce platform and ensure their functionality.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99720" marR="295275" indent="42545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Backend </a:t>
                      </a:r>
                      <a:r>
                        <a:rPr sz="10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Deve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5595" marR="157480" indent="-152400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IN" sz="105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 and Performance Evaluation</a:t>
                      </a: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USN-2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492125" marR="376555" indent="-114300">
                        <a:lnSpc>
                          <a:spcPts val="1150"/>
                        </a:lnSpc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quality assurance analyst, I want to validate and evaluate the accuracy of shipping predictions.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Moderate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IN" sz="1150" dirty="0">
                          <a:latin typeface="Times New Roman"/>
                          <a:cs typeface="Times New Roman"/>
                        </a:rPr>
                        <a:t>  data analyst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C679DD-77F6-8C73-6175-C536CE6AF760}"/>
              </a:ext>
            </a:extLst>
          </p:cNvPr>
          <p:cNvSpPr txBox="1"/>
          <p:nvPr/>
        </p:nvSpPr>
        <p:spPr>
          <a:xfrm>
            <a:off x="220505" y="2087901"/>
            <a:ext cx="99531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/>
              <a:t>Prediction Model: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Accurate Predictions: The system must generate accurate estimations for shipping times, costs, and inventory needs based on historical data and various factors.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Real-time Prediction: Capable of providing predictions in real-time as new orders or shipping requests come 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641659"/>
              </p:ext>
            </p:extLst>
          </p:nvPr>
        </p:nvGraphicFramePr>
        <p:xfrm>
          <a:off x="698500" y="581025"/>
          <a:ext cx="9653902" cy="2347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1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9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06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5595" marR="157480" indent="-152400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IN" sz="10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and Maintenance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USN-1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188595" marR="184785" algn="ctr">
                        <a:lnSpc>
                          <a:spcPts val="1150"/>
                        </a:lnSpc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an operations manager, I want to ensure smooth deployment and continuous maintenance of the prediction system.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Moderate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IN"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>
                          <a:latin typeface="Times New Roman"/>
                          <a:cs typeface="Times New Roman"/>
                        </a:rPr>
                        <a:t>operation manager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5595" marR="157480" indent="-152400">
                        <a:lnSpc>
                          <a:spcPts val="115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IN" sz="10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Interface and Reporting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USN-2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80035" marR="277495" algn="ctr">
                        <a:lnSpc>
                          <a:spcPct val="96100"/>
                        </a:lnSpc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UX designer, I want to create a user-friendly interface for accessing and visualizing shipping predictions.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IN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UX designer</a:t>
                      </a:r>
                      <a:endParaRPr sz="15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5595" marR="157480" indent="-152400">
                        <a:lnSpc>
                          <a:spcPts val="115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IN" sz="10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Privacy and Compliance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USN-1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878840" marR="395605" indent="-478790">
                        <a:lnSpc>
                          <a:spcPts val="1150"/>
                        </a:lnSpc>
                        <a:spcBef>
                          <a:spcPts val="5"/>
                        </a:spcBef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compliance officer, I want to ensure that the prediction models adhere to data privacy regulations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dirty="0">
                          <a:latin typeface="Times New Roman"/>
                          <a:cs typeface="Times New Roman"/>
                        </a:rPr>
                        <a:t>Compliance officer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3447415"/>
            <a:ext cx="36290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1F1F1F"/>
                </a:solidFill>
                <a:latin typeface="Arial"/>
                <a:cs typeface="Arial"/>
              </a:rPr>
              <a:t>Project</a:t>
            </a:r>
            <a:r>
              <a:rPr sz="1100" b="1" spc="-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1F1F"/>
                </a:solidFill>
                <a:latin typeface="Arial"/>
                <a:cs typeface="Arial"/>
              </a:rPr>
              <a:t>Tracker,</a:t>
            </a:r>
            <a:r>
              <a:rPr sz="1100" b="1" spc="-5" dirty="0">
                <a:solidFill>
                  <a:srgbClr val="1F1F1F"/>
                </a:solidFill>
                <a:latin typeface="Arial"/>
                <a:cs typeface="Arial"/>
              </a:rPr>
              <a:t> Velocity</a:t>
            </a:r>
            <a:r>
              <a:rPr sz="1100" b="1" dirty="0">
                <a:solidFill>
                  <a:srgbClr val="1F1F1F"/>
                </a:solidFill>
                <a:latin typeface="Arial"/>
                <a:cs typeface="Arial"/>
              </a:rPr>
              <a:t> &amp; </a:t>
            </a:r>
            <a:r>
              <a:rPr sz="1100" b="1" spc="-5" dirty="0">
                <a:solidFill>
                  <a:srgbClr val="1F1F1F"/>
                </a:solidFill>
                <a:latin typeface="Arial"/>
                <a:cs typeface="Arial"/>
              </a:rPr>
              <a:t>Burndown</a:t>
            </a:r>
            <a:r>
              <a:rPr sz="1100" b="1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F1F1F"/>
                </a:solidFill>
                <a:latin typeface="Arial"/>
                <a:cs typeface="Arial"/>
              </a:rPr>
              <a:t>Chart: (4</a:t>
            </a:r>
            <a:r>
              <a:rPr sz="1100" b="1" dirty="0">
                <a:solidFill>
                  <a:srgbClr val="1F1F1F"/>
                </a:solidFill>
                <a:latin typeface="Arial"/>
                <a:cs typeface="Arial"/>
              </a:rPr>
              <a:t> Marks)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11837"/>
              </p:ext>
            </p:extLst>
          </p:nvPr>
        </p:nvGraphicFramePr>
        <p:xfrm>
          <a:off x="937260" y="3877690"/>
          <a:ext cx="9652632" cy="221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Sprint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2580" marR="162560" indent="-152400">
                        <a:lnSpc>
                          <a:spcPts val="1260"/>
                        </a:lnSpc>
                        <a:spcBef>
                          <a:spcPts val="120"/>
                        </a:spcBef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ot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tory  Points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Duration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Sprint</a:t>
                      </a:r>
                      <a:r>
                        <a:rPr sz="11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Start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Date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8305" marR="173990" indent="-205740">
                        <a:lnSpc>
                          <a:spcPts val="1260"/>
                        </a:lnSpc>
                        <a:spcBef>
                          <a:spcPts val="1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Sprint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Date </a:t>
                      </a:r>
                      <a:r>
                        <a:rPr sz="1100" b="1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(Planned)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9345" marR="104139" indent="-982980">
                        <a:lnSpc>
                          <a:spcPts val="1260"/>
                        </a:lnSpc>
                        <a:spcBef>
                          <a:spcPts val="1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Story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Points Completed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(as on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Planned </a:t>
                      </a:r>
                      <a:r>
                        <a:rPr sz="1100" b="1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 Date)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3565" marR="160655" indent="-398145">
                        <a:lnSpc>
                          <a:spcPts val="1260"/>
                        </a:lnSpc>
                        <a:spcBef>
                          <a:spcPts val="1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Sprint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Release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Date </a:t>
                      </a:r>
                      <a:r>
                        <a:rPr sz="1100" b="1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(Actual)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35280" marR="196850" indent="-151130">
                        <a:lnSpc>
                          <a:spcPts val="114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010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050" algn="ctr">
                        <a:lnSpc>
                          <a:spcPts val="117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8415" algn="ctr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095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050" spc="-35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Oct</a:t>
                      </a:r>
                      <a:r>
                        <a:rPr sz="1050" spc="-30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2023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60680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17</a:t>
                      </a:r>
                      <a:r>
                        <a:rPr sz="1050" spc="-30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Oct</a:t>
                      </a:r>
                      <a:r>
                        <a:rPr sz="1050" spc="-35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2023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376045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78155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17</a:t>
                      </a:r>
                      <a:r>
                        <a:rPr sz="1050" spc="-30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Oct</a:t>
                      </a:r>
                      <a:r>
                        <a:rPr sz="1050" spc="-35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2023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35280" marR="196850" indent="-151130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050" algn="ctr">
                        <a:lnSpc>
                          <a:spcPts val="117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8415" algn="ctr">
                        <a:lnSpc>
                          <a:spcPts val="117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Oct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2023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Oct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2023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341120" algn="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Oct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2023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35280" marR="196850" indent="-151130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9050" algn="ctr">
                        <a:lnSpc>
                          <a:spcPts val="1175"/>
                        </a:lnSpc>
                      </a:pPr>
                      <a:r>
                        <a:rPr lang="en-IN" sz="1000" dirty="0">
                          <a:latin typeface="Arial"/>
                          <a:cs typeface="Arial"/>
                        </a:rPr>
                        <a:t>8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18415" algn="ctr">
                        <a:lnSpc>
                          <a:spcPts val="117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Days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-5" dirty="0">
                          <a:latin typeface="Arial"/>
                          <a:cs typeface="Arial"/>
                        </a:rPr>
                        <a:t>31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Oct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2023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3638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Nov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2023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34112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481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Nov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2023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57557"/>
              </p:ext>
            </p:extLst>
          </p:nvPr>
        </p:nvGraphicFramePr>
        <p:xfrm>
          <a:off x="937260" y="928370"/>
          <a:ext cx="9652632" cy="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35280" marR="196850" indent="-151130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9050" algn="ctr">
                        <a:lnSpc>
                          <a:spcPts val="117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pPr marL="18415" algn="ctr">
                        <a:lnSpc>
                          <a:spcPts val="117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Days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IN" sz="1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Nov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2023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363855">
                        <a:lnSpc>
                          <a:spcPct val="100000"/>
                        </a:lnSpc>
                      </a:pPr>
                      <a:r>
                        <a:rPr lang="en-IN" sz="1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Nov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2023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481330">
                        <a:lnSpc>
                          <a:spcPct val="100000"/>
                        </a:lnSpc>
                      </a:pPr>
                      <a:r>
                        <a:rPr lang="en-IN" sz="1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Nov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2023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1764538"/>
            <a:ext cx="9043035" cy="2500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1F1F1F"/>
                </a:solidFill>
                <a:latin typeface="Arial"/>
                <a:cs typeface="Arial"/>
              </a:rPr>
              <a:t>Velocity: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ts val="1160"/>
              </a:lnSpc>
            </a:pP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Imagine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we</a:t>
            </a:r>
            <a:r>
              <a:rPr sz="1000" spc="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have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23-day</a:t>
            </a:r>
            <a:r>
              <a:rPr sz="1000" spc="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sprint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duration,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1000" spc="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the</a:t>
            </a:r>
            <a:r>
              <a:rPr sz="1000" spc="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velocity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the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team</a:t>
            </a:r>
            <a:r>
              <a:rPr sz="1000" spc="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F1F1F"/>
                </a:solidFill>
                <a:latin typeface="Arial"/>
                <a:cs typeface="Arial"/>
              </a:rPr>
              <a:t>is</a:t>
            </a:r>
            <a:r>
              <a:rPr sz="1000" spc="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F1F1F"/>
                </a:solidFill>
                <a:latin typeface="Arial"/>
                <a:cs typeface="Arial"/>
              </a:rPr>
              <a:t>39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(total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points).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Let's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calculate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the</a:t>
            </a:r>
            <a:r>
              <a:rPr sz="1000" spc="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team's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average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velocity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(AV)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per</a:t>
            </a:r>
            <a:r>
              <a:rPr sz="1000" spc="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iteration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unit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(story </a:t>
            </a:r>
            <a:r>
              <a:rPr sz="1000" spc="-26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points per</a:t>
            </a:r>
            <a:r>
              <a:rPr sz="10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day):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085"/>
              </a:lnSpc>
            </a:pP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Total</a:t>
            </a:r>
            <a:r>
              <a:rPr sz="1000" spc="-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Story Points</a:t>
            </a:r>
            <a:r>
              <a:rPr sz="1000" spc="-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=</a:t>
            </a:r>
            <a:r>
              <a:rPr sz="1000" spc="-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39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45"/>
              </a:lnSpc>
            </a:pP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Total Sprint Duration =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23</a:t>
            </a:r>
            <a:r>
              <a:rPr sz="1000" spc="-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days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sz="1000" spc="-10" dirty="0">
                <a:solidFill>
                  <a:srgbClr val="1F1F1F"/>
                </a:solidFill>
                <a:latin typeface="Arial"/>
                <a:cs typeface="Arial"/>
              </a:rPr>
              <a:t>We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 calculate</a:t>
            </a:r>
            <a:r>
              <a:rPr sz="10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average</a:t>
            </a:r>
            <a:r>
              <a:rPr sz="1000" spc="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velocity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(AV)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as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follows: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sz="1000" spc="-10" dirty="0">
                <a:solidFill>
                  <a:srgbClr val="1F1F1F"/>
                </a:solidFill>
                <a:latin typeface="Arial"/>
                <a:cs typeface="Arial"/>
              </a:rPr>
              <a:t>AV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 =</a:t>
            </a:r>
            <a:r>
              <a:rPr sz="1000" dirty="0">
                <a:solidFill>
                  <a:srgbClr val="1F1F1F"/>
                </a:solidFill>
                <a:latin typeface="Arial"/>
                <a:cs typeface="Arial"/>
              </a:rPr>
              <a:t> Total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Story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Points</a:t>
            </a:r>
            <a:r>
              <a:rPr sz="10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/</a:t>
            </a:r>
            <a:r>
              <a:rPr sz="10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Total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Sprint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Duration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75"/>
              </a:lnSpc>
            </a:pPr>
            <a:r>
              <a:rPr sz="1000" spc="-10" dirty="0">
                <a:solidFill>
                  <a:srgbClr val="1F1F1F"/>
                </a:solidFill>
                <a:latin typeface="Arial"/>
                <a:cs typeface="Arial"/>
              </a:rPr>
              <a:t>AV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 =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39 story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F1F1F"/>
                </a:solidFill>
                <a:latin typeface="Arial"/>
                <a:cs typeface="Arial"/>
              </a:rPr>
              <a:t>points</a:t>
            </a:r>
            <a:r>
              <a:rPr sz="10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/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23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days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≈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F1F1F"/>
                </a:solidFill>
                <a:latin typeface="Arial"/>
                <a:cs typeface="Arial"/>
              </a:rPr>
              <a:t>1.7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 story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F1F1F"/>
                </a:solidFill>
                <a:latin typeface="Arial"/>
                <a:cs typeface="Arial"/>
              </a:rPr>
              <a:t>points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per</a:t>
            </a:r>
            <a:r>
              <a:rPr sz="10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day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F1F1F"/>
                </a:solidFill>
                <a:latin typeface="Arial"/>
                <a:cs typeface="Arial"/>
              </a:rPr>
              <a:t>Burndown</a:t>
            </a:r>
            <a:r>
              <a:rPr sz="1100" b="1" spc="-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F1F1F"/>
                </a:solidFill>
                <a:latin typeface="Arial"/>
                <a:cs typeface="Arial"/>
              </a:rPr>
              <a:t>Chart: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Arial"/>
              <a:cs typeface="Arial"/>
            </a:endParaRPr>
          </a:p>
          <a:p>
            <a:pPr marL="12700" marR="360045">
              <a:lnSpc>
                <a:spcPts val="1150"/>
              </a:lnSpc>
            </a:pP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burndown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chart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is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sz="1000" spc="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graphical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representation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F1F1F"/>
                </a:solidFill>
                <a:latin typeface="Arial"/>
                <a:cs typeface="Arial"/>
              </a:rPr>
              <a:t>work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left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to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F1F1F"/>
                </a:solidFill>
                <a:latin typeface="Arial"/>
                <a:cs typeface="Arial"/>
              </a:rPr>
              <a:t>do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versus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time.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It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F1F1F"/>
                </a:solidFill>
                <a:latin typeface="Arial"/>
                <a:cs typeface="Arial"/>
              </a:rPr>
              <a:t>is</a:t>
            </a:r>
            <a:r>
              <a:rPr sz="1000" spc="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often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used</a:t>
            </a:r>
            <a:r>
              <a:rPr sz="1000" spc="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in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agile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software</a:t>
            </a:r>
            <a:r>
              <a:rPr sz="1000" spc="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development</a:t>
            </a:r>
            <a:r>
              <a:rPr sz="1000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methodologies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such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as</a:t>
            </a:r>
            <a:r>
              <a:rPr sz="1000" spc="7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Scrum. </a:t>
            </a:r>
            <a:r>
              <a:rPr sz="1000" spc="-26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However,</a:t>
            </a:r>
            <a:r>
              <a:rPr sz="10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burndown charts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can</a:t>
            </a:r>
            <a:r>
              <a:rPr sz="10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be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applied </a:t>
            </a:r>
            <a:r>
              <a:rPr sz="1000" dirty="0">
                <a:solidFill>
                  <a:srgbClr val="1F1F1F"/>
                </a:solidFill>
                <a:latin typeface="Arial"/>
                <a:cs typeface="Arial"/>
              </a:rPr>
              <a:t>to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 any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F1F1F"/>
                </a:solidFill>
                <a:latin typeface="Arial"/>
                <a:cs typeface="Arial"/>
              </a:rPr>
              <a:t>project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 containing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measurable progress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F1F"/>
                </a:solidFill>
                <a:latin typeface="Arial"/>
                <a:cs typeface="Arial"/>
              </a:rPr>
              <a:t>over </a:t>
            </a:r>
            <a:r>
              <a:rPr sz="1000" spc="5" dirty="0">
                <a:solidFill>
                  <a:srgbClr val="1F1F1F"/>
                </a:solidFill>
                <a:latin typeface="Arial"/>
                <a:cs typeface="Arial"/>
              </a:rPr>
              <a:t>time.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988" y="1202182"/>
            <a:ext cx="4320540" cy="49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https://www.visual-paradigm.com/scrum/scrum-burndown-chart/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1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https://www.atlassian.com/agile/tutorials/burndown-charts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851" y="2409825"/>
            <a:ext cx="5112385" cy="8598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105"/>
              </a:spcBef>
            </a:pPr>
            <a:r>
              <a:rPr sz="1100" b="1" spc="-5" dirty="0">
                <a:solidFill>
                  <a:srgbClr val="172B4D"/>
                </a:solidFill>
                <a:latin typeface="Arial"/>
                <a:cs typeface="Arial"/>
              </a:rPr>
              <a:t>Reference:</a:t>
            </a:r>
            <a:br>
              <a:rPr lang="en-IN" sz="1100" b="1" spc="-5" dirty="0">
                <a:solidFill>
                  <a:srgbClr val="172B4D"/>
                </a:solidFill>
                <a:latin typeface="Arial"/>
                <a:cs typeface="Arial"/>
              </a:rPr>
            </a:br>
            <a:r>
              <a:rPr lang="en-IN" sz="1100" b="1" spc="-5" dirty="0">
                <a:solidFill>
                  <a:srgbClr val="172B4D"/>
                </a:solidFill>
                <a:latin typeface="Arial"/>
                <a:cs typeface="Arial"/>
                <a:hlinkClick r:id="rId4"/>
              </a:rPr>
              <a:t>https://ieeexplore.ieee.org/Xplore/home.jsp</a:t>
            </a:r>
            <a:br>
              <a:rPr lang="en-IN" sz="1100" b="1" spc="-5" dirty="0">
                <a:solidFill>
                  <a:srgbClr val="172B4D"/>
                </a:solidFill>
                <a:latin typeface="Arial"/>
                <a:cs typeface="Arial"/>
              </a:rPr>
            </a:br>
            <a:r>
              <a:rPr lang="en-IN" sz="1100" b="1" spc="-5" dirty="0">
                <a:solidFill>
                  <a:srgbClr val="172B4D"/>
                </a:solidFill>
                <a:latin typeface="Arial"/>
                <a:cs typeface="Arial"/>
              </a:rPr>
              <a:t>https://arxiv.org/</a:t>
            </a:r>
            <a:br>
              <a:rPr lang="en-IN" sz="1100" b="1" spc="-5" dirty="0">
                <a:solidFill>
                  <a:srgbClr val="172B4D"/>
                </a:solidFill>
                <a:latin typeface="Arial"/>
                <a:cs typeface="Arial"/>
              </a:rPr>
            </a:br>
            <a:endParaRPr lang="en-IN" sz="1100" b="1" spc="-5" dirty="0">
              <a:solidFill>
                <a:srgbClr val="172B4D"/>
              </a:solidFill>
              <a:latin typeface="Arial"/>
              <a:cs typeface="Arial"/>
            </a:endParaRPr>
          </a:p>
          <a:p>
            <a:pPr marL="12700">
              <a:lnSpc>
                <a:spcPts val="1270"/>
              </a:lnSpc>
              <a:spcBef>
                <a:spcPts val="105"/>
              </a:spcBef>
            </a:pP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608</Words>
  <Application>Microsoft Office PowerPoint</Application>
  <PresentationFormat>Custom</PresentationFormat>
  <Paragraphs>213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Amarender Katkam</dc:creator>
  <cp:lastModifiedBy>LAKSHMI PRAVEEN</cp:lastModifiedBy>
  <cp:revision>1</cp:revision>
  <dcterms:created xsi:type="dcterms:W3CDTF">2023-11-10T13:31:52Z</dcterms:created>
  <dcterms:modified xsi:type="dcterms:W3CDTF">2023-11-10T15:42:48Z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2023-10-25T00:00:00Z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2023-11-10T00:00:00Z</vt:filetime>
  </property>
</Properties>
</file>