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1" r:id="rId2"/>
    <p:sldId id="290" r:id="rId3"/>
    <p:sldId id="277" r:id="rId4"/>
    <p:sldId id="291" r:id="rId5"/>
    <p:sldId id="279" r:id="rId6"/>
    <p:sldId id="292" r:id="rId7"/>
    <p:sldId id="281" r:id="rId8"/>
    <p:sldId id="282" r:id="rId9"/>
    <p:sldId id="293" r:id="rId10"/>
    <p:sldId id="294" r:id="rId11"/>
    <p:sldId id="295" r:id="rId12"/>
    <p:sldId id="256" r:id="rId13"/>
    <p:sldId id="296" r:id="rId14"/>
    <p:sldId id="258" r:id="rId15"/>
    <p:sldId id="259" r:id="rId16"/>
    <p:sldId id="260" r:id="rId17"/>
    <p:sldId id="297"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98" r:id="rId34"/>
    <p:sldId id="278" r:id="rId35"/>
    <p:sldId id="257" r:id="rId36"/>
    <p:sldId id="283" r:id="rId37"/>
    <p:sldId id="299" r:id="rId38"/>
    <p:sldId id="300" r:id="rId39"/>
    <p:sldId id="284" r:id="rId40"/>
    <p:sldId id="301" r:id="rId41"/>
    <p:sldId id="285" r:id="rId42"/>
    <p:sldId id="302" r:id="rId43"/>
    <p:sldId id="28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A891A-C261-4176-B7A6-EB7527E9E87B}" type="datetimeFigureOut">
              <a:rPr lang="en-IN" smtClean="0"/>
              <a:t>09-11-2021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D723A-9AE0-4576-B3F3-1346A9D00B27}" type="slidenum">
              <a:rPr lang="en-IN" smtClean="0"/>
              <a:t>‹#›</a:t>
            </a:fld>
            <a:endParaRPr lang="en-IN"/>
          </a:p>
        </p:txBody>
      </p:sp>
    </p:spTree>
    <p:extLst>
      <p:ext uri="{BB962C8B-B14F-4D97-AF65-F5344CB8AC3E}">
        <p14:creationId xmlns:p14="http://schemas.microsoft.com/office/powerpoint/2010/main" val="374743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06BB-35C7-45E0-8AEB-4861E69FC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8D59EE-AF89-41AE-8803-E520CC198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9A1DB8-A719-4285-92EC-2A3A6ADAF772}"/>
              </a:ext>
            </a:extLst>
          </p:cNvPr>
          <p:cNvSpPr>
            <a:spLocks noGrp="1"/>
          </p:cNvSpPr>
          <p:nvPr>
            <p:ph type="dt" sz="half" idx="10"/>
          </p:nvPr>
        </p:nvSpPr>
        <p:spPr/>
        <p:txBody>
          <a:bodyPr/>
          <a:lstStyle/>
          <a:p>
            <a:fld id="{4AEEDE7C-F9D7-4E6D-A8D2-AD4CAE90028F}" type="datetime1">
              <a:rPr lang="en-IN" smtClean="0"/>
              <a:t>09-11-2021</a:t>
            </a:fld>
            <a:endParaRPr lang="en-IN"/>
          </a:p>
        </p:txBody>
      </p:sp>
      <p:sp>
        <p:nvSpPr>
          <p:cNvPr id="5" name="Footer Placeholder 4">
            <a:extLst>
              <a:ext uri="{FF2B5EF4-FFF2-40B4-BE49-F238E27FC236}">
                <a16:creationId xmlns:a16="http://schemas.microsoft.com/office/drawing/2014/main" id="{0588D519-82A9-47A8-8E1C-09484A74C564}"/>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C4B1E41-C0B6-4D5E-A323-3B1666C94029}"/>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224264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2E7E-F925-4C2F-B614-82807E01E0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5D082F-CA1F-4778-9AC5-5F3DAE3F6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4A84F0-C315-4FE1-8233-18B7FF9D1262}"/>
              </a:ext>
            </a:extLst>
          </p:cNvPr>
          <p:cNvSpPr>
            <a:spLocks noGrp="1"/>
          </p:cNvSpPr>
          <p:nvPr>
            <p:ph type="dt" sz="half" idx="10"/>
          </p:nvPr>
        </p:nvSpPr>
        <p:spPr/>
        <p:txBody>
          <a:bodyPr/>
          <a:lstStyle/>
          <a:p>
            <a:fld id="{785CC195-D033-40E8-A0B2-00C659B04940}" type="datetime1">
              <a:rPr lang="en-IN" smtClean="0"/>
              <a:t>09-11-2021</a:t>
            </a:fld>
            <a:endParaRPr lang="en-IN"/>
          </a:p>
        </p:txBody>
      </p:sp>
      <p:sp>
        <p:nvSpPr>
          <p:cNvPr id="5" name="Footer Placeholder 4">
            <a:extLst>
              <a:ext uri="{FF2B5EF4-FFF2-40B4-BE49-F238E27FC236}">
                <a16:creationId xmlns:a16="http://schemas.microsoft.com/office/drawing/2014/main" id="{487EF5DA-6585-4BB9-9BC8-A66B0EC06878}"/>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4FB0D4C4-6D6C-4DF1-979F-0D48C48E141E}"/>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310218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95C649-1D5C-4DB7-929B-97436C24C5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6A3755-A388-4A16-9F86-B0C8412FB5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B3785-8997-4EE5-8EFD-C4B734C3C91D}"/>
              </a:ext>
            </a:extLst>
          </p:cNvPr>
          <p:cNvSpPr>
            <a:spLocks noGrp="1"/>
          </p:cNvSpPr>
          <p:nvPr>
            <p:ph type="dt" sz="half" idx="10"/>
          </p:nvPr>
        </p:nvSpPr>
        <p:spPr/>
        <p:txBody>
          <a:bodyPr/>
          <a:lstStyle/>
          <a:p>
            <a:fld id="{9A7F269E-D770-44E3-A331-4B5E418BB94F}" type="datetime1">
              <a:rPr lang="en-IN" smtClean="0"/>
              <a:t>09-11-2021</a:t>
            </a:fld>
            <a:endParaRPr lang="en-IN"/>
          </a:p>
        </p:txBody>
      </p:sp>
      <p:sp>
        <p:nvSpPr>
          <p:cNvPr id="5" name="Footer Placeholder 4">
            <a:extLst>
              <a:ext uri="{FF2B5EF4-FFF2-40B4-BE49-F238E27FC236}">
                <a16:creationId xmlns:a16="http://schemas.microsoft.com/office/drawing/2014/main" id="{24C5A74C-05DA-47A4-8E34-5D1521AD163D}"/>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090266A-71BC-4EA2-9CCC-BC05AF727E4C}"/>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198827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4ECC-4B1C-41F7-BB33-FB75E6BEE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B15E38-50F7-4AA7-A4AA-232D5EFDCB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B60140-C552-4743-9ACA-B5150007C2D9}"/>
              </a:ext>
            </a:extLst>
          </p:cNvPr>
          <p:cNvSpPr>
            <a:spLocks noGrp="1"/>
          </p:cNvSpPr>
          <p:nvPr>
            <p:ph type="dt" sz="half" idx="10"/>
          </p:nvPr>
        </p:nvSpPr>
        <p:spPr/>
        <p:txBody>
          <a:bodyPr/>
          <a:lstStyle/>
          <a:p>
            <a:fld id="{ADFEC305-1C6D-4663-B950-9836884543A3}" type="datetime1">
              <a:rPr lang="en-IN" smtClean="0"/>
              <a:t>09-11-2021</a:t>
            </a:fld>
            <a:endParaRPr lang="en-IN"/>
          </a:p>
        </p:txBody>
      </p:sp>
      <p:sp>
        <p:nvSpPr>
          <p:cNvPr id="5" name="Footer Placeholder 4">
            <a:extLst>
              <a:ext uri="{FF2B5EF4-FFF2-40B4-BE49-F238E27FC236}">
                <a16:creationId xmlns:a16="http://schemas.microsoft.com/office/drawing/2014/main" id="{308C64B2-BD8B-4E60-A5C8-C1B01B832C9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CC40137A-DC83-4870-A5FC-0D78D4C1E98E}"/>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386413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2EF2-E7F9-4CAC-A287-AF3526568B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576A42-751B-4EF1-AB24-171B67F0F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E8960-6B84-4B24-99CB-84F735597E8F}"/>
              </a:ext>
            </a:extLst>
          </p:cNvPr>
          <p:cNvSpPr>
            <a:spLocks noGrp="1"/>
          </p:cNvSpPr>
          <p:nvPr>
            <p:ph type="dt" sz="half" idx="10"/>
          </p:nvPr>
        </p:nvSpPr>
        <p:spPr/>
        <p:txBody>
          <a:bodyPr/>
          <a:lstStyle/>
          <a:p>
            <a:fld id="{6822EE7F-659C-4458-A288-8D975F6AE2CB}" type="datetime1">
              <a:rPr lang="en-IN" smtClean="0"/>
              <a:t>09-11-2021</a:t>
            </a:fld>
            <a:endParaRPr lang="en-IN"/>
          </a:p>
        </p:txBody>
      </p:sp>
      <p:sp>
        <p:nvSpPr>
          <p:cNvPr id="5" name="Footer Placeholder 4">
            <a:extLst>
              <a:ext uri="{FF2B5EF4-FFF2-40B4-BE49-F238E27FC236}">
                <a16:creationId xmlns:a16="http://schemas.microsoft.com/office/drawing/2014/main" id="{F668FA0F-9012-4364-9351-49F93997CBD3}"/>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71EA30E3-60B8-43FA-B6C7-C630A0412918}"/>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253156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7723-2F14-45A5-8C97-3205B829BD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D184D0-15CB-4D47-8D56-5016F4123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770151-892C-43A0-BF4A-BD2C4A421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A329A1-1028-4658-A4C8-FE7266A8F277}"/>
              </a:ext>
            </a:extLst>
          </p:cNvPr>
          <p:cNvSpPr>
            <a:spLocks noGrp="1"/>
          </p:cNvSpPr>
          <p:nvPr>
            <p:ph type="dt" sz="half" idx="10"/>
          </p:nvPr>
        </p:nvSpPr>
        <p:spPr/>
        <p:txBody>
          <a:bodyPr/>
          <a:lstStyle/>
          <a:p>
            <a:fld id="{B2A933B2-4F44-4117-8325-14FB98CBE6F4}" type="datetime1">
              <a:rPr lang="en-IN" smtClean="0"/>
              <a:t>09-11-2021</a:t>
            </a:fld>
            <a:endParaRPr lang="en-IN"/>
          </a:p>
        </p:txBody>
      </p:sp>
      <p:sp>
        <p:nvSpPr>
          <p:cNvPr id="6" name="Footer Placeholder 5">
            <a:extLst>
              <a:ext uri="{FF2B5EF4-FFF2-40B4-BE49-F238E27FC236}">
                <a16:creationId xmlns:a16="http://schemas.microsoft.com/office/drawing/2014/main" id="{C34F0F0E-87B9-4B20-8CC9-15F55F1B237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F155875-28F1-4007-8F46-4C50B9964795}"/>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180528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BE28-3395-4827-ACB0-74897EEB4E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10EBCD-30DA-4F7C-A0BD-BC0C7646E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7BDF82-CC84-4496-8544-74ABC4505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620B15-7FB0-45BB-9CAD-60D48F7C0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85CF1-2707-460E-920E-BC31353DCE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7BFB7B-91AC-43F2-A825-8C5404C24E4B}"/>
              </a:ext>
            </a:extLst>
          </p:cNvPr>
          <p:cNvSpPr>
            <a:spLocks noGrp="1"/>
          </p:cNvSpPr>
          <p:nvPr>
            <p:ph type="dt" sz="half" idx="10"/>
          </p:nvPr>
        </p:nvSpPr>
        <p:spPr/>
        <p:txBody>
          <a:bodyPr/>
          <a:lstStyle/>
          <a:p>
            <a:fld id="{85F06AEF-6281-44CE-82DA-4744CC7824DA}" type="datetime1">
              <a:rPr lang="en-IN" smtClean="0"/>
              <a:t>09-11-2021</a:t>
            </a:fld>
            <a:endParaRPr lang="en-IN"/>
          </a:p>
        </p:txBody>
      </p:sp>
      <p:sp>
        <p:nvSpPr>
          <p:cNvPr id="8" name="Footer Placeholder 7">
            <a:extLst>
              <a:ext uri="{FF2B5EF4-FFF2-40B4-BE49-F238E27FC236}">
                <a16:creationId xmlns:a16="http://schemas.microsoft.com/office/drawing/2014/main" id="{B0ABA541-AAA3-4B64-907C-B706E56C0C8B}"/>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id="{FF6117FE-018E-4688-BC41-88B3ACA62BA2}"/>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4289305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402E-DAE8-4747-9013-889D64C820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059550-2B11-4168-9ABC-73913E9CA123}"/>
              </a:ext>
            </a:extLst>
          </p:cNvPr>
          <p:cNvSpPr>
            <a:spLocks noGrp="1"/>
          </p:cNvSpPr>
          <p:nvPr>
            <p:ph type="dt" sz="half" idx="10"/>
          </p:nvPr>
        </p:nvSpPr>
        <p:spPr/>
        <p:txBody>
          <a:bodyPr/>
          <a:lstStyle/>
          <a:p>
            <a:fld id="{9E239846-575E-4B44-8A98-A3927C543C16}" type="datetime1">
              <a:rPr lang="en-IN" smtClean="0"/>
              <a:t>09-11-2021</a:t>
            </a:fld>
            <a:endParaRPr lang="en-IN"/>
          </a:p>
        </p:txBody>
      </p:sp>
      <p:sp>
        <p:nvSpPr>
          <p:cNvPr id="4" name="Footer Placeholder 3">
            <a:extLst>
              <a:ext uri="{FF2B5EF4-FFF2-40B4-BE49-F238E27FC236}">
                <a16:creationId xmlns:a16="http://schemas.microsoft.com/office/drawing/2014/main" id="{9DD71D01-ABC2-4632-853B-A0DA50D0025C}"/>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EC74C8A3-1ED5-4E2D-AC8F-7CDCE0BFF92A}"/>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259357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EA094-839E-4201-B4F4-7AF0F0FF2816}"/>
              </a:ext>
            </a:extLst>
          </p:cNvPr>
          <p:cNvSpPr>
            <a:spLocks noGrp="1"/>
          </p:cNvSpPr>
          <p:nvPr>
            <p:ph type="dt" sz="half" idx="10"/>
          </p:nvPr>
        </p:nvSpPr>
        <p:spPr/>
        <p:txBody>
          <a:bodyPr/>
          <a:lstStyle/>
          <a:p>
            <a:fld id="{9D099186-D96C-4369-8D62-3CF5CDE0B6DE}" type="datetime1">
              <a:rPr lang="en-IN" smtClean="0"/>
              <a:t>09-11-2021</a:t>
            </a:fld>
            <a:endParaRPr lang="en-IN"/>
          </a:p>
        </p:txBody>
      </p:sp>
      <p:sp>
        <p:nvSpPr>
          <p:cNvPr id="3" name="Footer Placeholder 2">
            <a:extLst>
              <a:ext uri="{FF2B5EF4-FFF2-40B4-BE49-F238E27FC236}">
                <a16:creationId xmlns:a16="http://schemas.microsoft.com/office/drawing/2014/main" id="{D568ABD9-6EDC-4165-BBA8-8A403A921FC6}"/>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6F41289A-AF74-48B9-A836-63E4D5853CE7}"/>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239677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37E7-1E2E-46BC-947E-F9CDEBF12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667165-723E-450F-A264-0369E8266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CA77DB-E0AC-4A22-A360-2BE252A89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820FB-2709-41A4-9C4C-64CAE503BDFF}"/>
              </a:ext>
            </a:extLst>
          </p:cNvPr>
          <p:cNvSpPr>
            <a:spLocks noGrp="1"/>
          </p:cNvSpPr>
          <p:nvPr>
            <p:ph type="dt" sz="half" idx="10"/>
          </p:nvPr>
        </p:nvSpPr>
        <p:spPr/>
        <p:txBody>
          <a:bodyPr/>
          <a:lstStyle/>
          <a:p>
            <a:fld id="{3F439734-1230-43DE-809F-90AF89879DE7}" type="datetime1">
              <a:rPr lang="en-IN" smtClean="0"/>
              <a:t>09-11-2021</a:t>
            </a:fld>
            <a:endParaRPr lang="en-IN"/>
          </a:p>
        </p:txBody>
      </p:sp>
      <p:sp>
        <p:nvSpPr>
          <p:cNvPr id="6" name="Footer Placeholder 5">
            <a:extLst>
              <a:ext uri="{FF2B5EF4-FFF2-40B4-BE49-F238E27FC236}">
                <a16:creationId xmlns:a16="http://schemas.microsoft.com/office/drawing/2014/main" id="{1BD436B1-AD8F-4DB1-BFF5-D75264FA7639}"/>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9248A598-4EB3-4FDB-9751-C525842DE009}"/>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3444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2CAC-DB99-40A3-8F89-2A41A6188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1A5778-C893-4F4D-AF44-93A1C8675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5CC3D0-27DA-4DED-A6EF-7832664CF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D1853-81A3-4476-8AF0-2E98E278AF59}"/>
              </a:ext>
            </a:extLst>
          </p:cNvPr>
          <p:cNvSpPr>
            <a:spLocks noGrp="1"/>
          </p:cNvSpPr>
          <p:nvPr>
            <p:ph type="dt" sz="half" idx="10"/>
          </p:nvPr>
        </p:nvSpPr>
        <p:spPr/>
        <p:txBody>
          <a:bodyPr/>
          <a:lstStyle/>
          <a:p>
            <a:fld id="{EAB4D2BA-5F79-4D42-BEF6-3AF01F2CE86C}" type="datetime1">
              <a:rPr lang="en-IN" smtClean="0"/>
              <a:t>09-11-2021</a:t>
            </a:fld>
            <a:endParaRPr lang="en-IN"/>
          </a:p>
        </p:txBody>
      </p:sp>
      <p:sp>
        <p:nvSpPr>
          <p:cNvPr id="6" name="Footer Placeholder 5">
            <a:extLst>
              <a:ext uri="{FF2B5EF4-FFF2-40B4-BE49-F238E27FC236}">
                <a16:creationId xmlns:a16="http://schemas.microsoft.com/office/drawing/2014/main" id="{207E2C91-4368-49BB-B97E-BB2B2BA95F7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445C6184-CF44-44CB-A392-6535B315D396}"/>
              </a:ext>
            </a:extLst>
          </p:cNvPr>
          <p:cNvSpPr>
            <a:spLocks noGrp="1"/>
          </p:cNvSpPr>
          <p:nvPr>
            <p:ph type="sldNum" sz="quarter" idx="12"/>
          </p:nvPr>
        </p:nvSpPr>
        <p:spPr/>
        <p:txBody>
          <a:bodyPr/>
          <a:lstStyle/>
          <a:p>
            <a:fld id="{52E40923-1650-45D5-B051-EB6C91DC95E0}" type="slidenum">
              <a:rPr lang="en-IN" smtClean="0"/>
              <a:t>‹#›</a:t>
            </a:fld>
            <a:endParaRPr lang="en-IN"/>
          </a:p>
        </p:txBody>
      </p:sp>
    </p:spTree>
    <p:extLst>
      <p:ext uri="{BB962C8B-B14F-4D97-AF65-F5344CB8AC3E}">
        <p14:creationId xmlns:p14="http://schemas.microsoft.com/office/powerpoint/2010/main" val="273208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F7184-AEE0-4687-B99C-4120D3A5C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3E2516-8F07-44E7-9FA2-EC9E142DE3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2C426-FC5E-49AF-8552-3F308899B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7CBC6-04D4-4E92-B816-8AE8F09A500C}" type="datetime1">
              <a:rPr lang="en-IN" smtClean="0"/>
              <a:t>09-11-2021</a:t>
            </a:fld>
            <a:endParaRPr lang="en-IN"/>
          </a:p>
        </p:txBody>
      </p:sp>
      <p:sp>
        <p:nvSpPr>
          <p:cNvPr id="5" name="Footer Placeholder 4">
            <a:extLst>
              <a:ext uri="{FF2B5EF4-FFF2-40B4-BE49-F238E27FC236}">
                <a16:creationId xmlns:a16="http://schemas.microsoft.com/office/drawing/2014/main" id="{6551AFB3-9901-4CB2-BE76-0FB4E1367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CSE</a:t>
            </a:r>
          </a:p>
        </p:txBody>
      </p:sp>
      <p:sp>
        <p:nvSpPr>
          <p:cNvPr id="6" name="Slide Number Placeholder 5">
            <a:extLst>
              <a:ext uri="{FF2B5EF4-FFF2-40B4-BE49-F238E27FC236}">
                <a16:creationId xmlns:a16="http://schemas.microsoft.com/office/drawing/2014/main" id="{2742D269-4A43-4EE7-965B-BB52F30B9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40923-1650-45D5-B051-EB6C91DC95E0}" type="slidenum">
              <a:rPr lang="en-IN" smtClean="0"/>
              <a:t>‹#›</a:t>
            </a:fld>
            <a:endParaRPr lang="en-IN"/>
          </a:p>
        </p:txBody>
      </p:sp>
    </p:spTree>
    <p:extLst>
      <p:ext uri="{BB962C8B-B14F-4D97-AF65-F5344CB8AC3E}">
        <p14:creationId xmlns:p14="http://schemas.microsoft.com/office/powerpoint/2010/main" val="63253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buNone/>
            </a:pPr>
            <a:r>
              <a:rPr lang="en-US" dirty="0"/>
              <a:t> </a:t>
            </a:r>
          </a:p>
        </p:txBody>
      </p:sp>
      <p:sp>
        <p:nvSpPr>
          <p:cNvPr id="4" name="Date Placeholder 3"/>
          <p:cNvSpPr>
            <a:spLocks noGrp="1"/>
          </p:cNvSpPr>
          <p:nvPr>
            <p:ph type="dt" sz="half" idx="10"/>
          </p:nvPr>
        </p:nvSpPr>
        <p:spPr>
          <a:xfrm>
            <a:off x="838200" y="6383244"/>
            <a:ext cx="2743200" cy="365125"/>
          </a:xfrm>
        </p:spPr>
        <p:txBody>
          <a:bodyPr/>
          <a:lstStyle/>
          <a:p>
            <a:fld id="{45C0BC3C-5573-440C-B788-5F9EFC6E19E0}" type="datetime1">
              <a:rPr lang="en-IN" sz="1600" b="1" smtClean="0"/>
              <a:t>09-11-2021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2725271" y="2377088"/>
            <a:ext cx="6612221" cy="523220"/>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E</a:t>
            </a:r>
            <a:r>
              <a:rPr lang="en-IN" sz="2800" dirty="0">
                <a:latin typeface="Arial" panose="020B0604020202020204" pitchFamily="34" charset="0"/>
                <a:cs typeface="Arial" panose="020B0604020202020204" pitchFamily="34" charset="0"/>
              </a:rPr>
              <a:t>mail Automation Using Blue Prism</a:t>
            </a:r>
            <a:endParaRPr lang="en-US" sz="2800" dirty="0"/>
          </a:p>
        </p:txBody>
      </p:sp>
      <p:sp>
        <p:nvSpPr>
          <p:cNvPr id="8" name="Rectangle 7"/>
          <p:cNvSpPr/>
          <p:nvPr/>
        </p:nvSpPr>
        <p:spPr>
          <a:xfrm>
            <a:off x="2330823" y="3238484"/>
            <a:ext cx="6400800" cy="1477328"/>
          </a:xfrm>
          <a:prstGeom prst="rect">
            <a:avLst/>
          </a:prstGeom>
        </p:spPr>
        <p:txBody>
          <a:bodyPr wrap="square">
            <a:spAutoFit/>
          </a:bodyPr>
          <a:lstStyle/>
          <a:p>
            <a:r>
              <a:rPr lang="en-US" dirty="0">
                <a:latin typeface="Arial" pitchFamily="34" charset="0"/>
                <a:cs typeface="Arial" pitchFamily="34" charset="0"/>
              </a:rPr>
              <a:t>Project Supervisor: Dr. T. Prem Jacob</a:t>
            </a: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Mr. Yarram Abhilash Reddy</a:t>
            </a:r>
          </a:p>
          <a:p>
            <a:pPr>
              <a:lnSpc>
                <a:spcPct val="150000"/>
              </a:lnSpc>
            </a:pPr>
            <a:r>
              <a:rPr lang="en-US" dirty="0">
                <a:latin typeface="Arial" pitchFamily="34" charset="0"/>
                <a:cs typeface="Arial" pitchFamily="34" charset="0"/>
              </a:rPr>
              <a:t>Register Number: 39111124</a:t>
            </a:r>
          </a:p>
        </p:txBody>
      </p:sp>
      <p:pic>
        <p:nvPicPr>
          <p:cNvPr id="9" name="Picture 8" descr="new letter head July30_2020.png"/>
          <p:cNvPicPr/>
          <p:nvPr/>
        </p:nvPicPr>
        <p:blipFill>
          <a:blip r:embed="rId2" cstate="print"/>
          <a:stretch>
            <a:fillRect/>
          </a:stretch>
        </p:blipFill>
        <p:spPr>
          <a:xfrm>
            <a:off x="1905000" y="275297"/>
            <a:ext cx="8686800" cy="1752599"/>
          </a:xfrm>
          <a:prstGeom prst="rect">
            <a:avLst/>
          </a:prstGeom>
        </p:spPr>
      </p:pic>
      <p:cxnSp>
        <p:nvCxnSpPr>
          <p:cNvPr id="13" name="Straight Connector 12">
            <a:extLst>
              <a:ext uri="{FF2B5EF4-FFF2-40B4-BE49-F238E27FC236}">
                <a16:creationId xmlns:a16="http://schemas.microsoft.com/office/drawing/2014/main" id="{211A4B16-49A4-465B-94B5-5674549F34B4}"/>
              </a:ext>
            </a:extLst>
          </p:cNvPr>
          <p:cNvCxnSpPr/>
          <p:nvPr/>
        </p:nvCxnSpPr>
        <p:spPr>
          <a:xfrm>
            <a:off x="537882" y="228600"/>
            <a:ext cx="112058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D32B4B-B4DA-43A9-B5BB-E0C2174E1C7C}"/>
              </a:ext>
            </a:extLst>
          </p:cNvPr>
          <p:cNvCxnSpPr>
            <a:cxnSpLocks/>
          </p:cNvCxnSpPr>
          <p:nvPr/>
        </p:nvCxnSpPr>
        <p:spPr>
          <a:xfrm>
            <a:off x="331694" y="2144665"/>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2F3FD49-3CE0-4C5D-96E1-2FC63B0080A4}"/>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18CA2-FB40-46D2-8401-D74609CFF0E0}"/>
              </a:ext>
            </a:extLst>
          </p:cNvPr>
          <p:cNvSpPr txBox="1"/>
          <p:nvPr/>
        </p:nvSpPr>
        <p:spPr>
          <a:xfrm>
            <a:off x="385482" y="393552"/>
            <a:ext cx="11456894" cy="575542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Construction</a:t>
            </a:r>
          </a:p>
          <a:p>
            <a:r>
              <a:rPr lang="en-IN" sz="2000" dirty="0">
                <a:latin typeface="Arial" panose="020B0604020202020204" pitchFamily="34" charset="0"/>
                <a:cs typeface="Arial" panose="020B0604020202020204" pitchFamily="34" charset="0"/>
              </a:rPr>
              <a:t>Note:</a:t>
            </a:r>
          </a:p>
          <a:p>
            <a:r>
              <a:rPr lang="en-US" sz="2000" dirty="0">
                <a:latin typeface="Arial" panose="020B0604020202020204" pitchFamily="34" charset="0"/>
                <a:cs typeface="Arial" panose="020B0604020202020204" pitchFamily="34" charset="0"/>
              </a:rPr>
              <a:t>First store the name and email address </a:t>
            </a:r>
          </a:p>
          <a:p>
            <a:r>
              <a:rPr lang="en-US" sz="2000" dirty="0">
                <a:latin typeface="Arial" panose="020B0604020202020204" pitchFamily="34" charset="0"/>
                <a:cs typeface="Arial" panose="020B0604020202020204" pitchFamily="34" charset="0"/>
              </a:rPr>
              <a:t>of the people in Microsoft Excel sheet </a:t>
            </a:r>
          </a:p>
          <a:p>
            <a:r>
              <a:rPr lang="en-US" sz="2000" dirty="0">
                <a:latin typeface="Arial" panose="020B0604020202020204" pitchFamily="34" charset="0"/>
                <a:cs typeface="Arial" panose="020B0604020202020204" pitchFamily="34" charset="0"/>
              </a:rPr>
              <a:t>With name Email attachment.</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p>
          <a:p>
            <a:endParaRPr lang="en-US" sz="2000" dirty="0"/>
          </a:p>
          <a:p>
            <a:endParaRPr lang="en-US" sz="2000" dirty="0"/>
          </a:p>
          <a:p>
            <a:endParaRPr lang="en-US" sz="2000" dirty="0"/>
          </a:p>
          <a:p>
            <a:r>
              <a:rPr lang="en-US" sz="2000" dirty="0">
                <a:latin typeface="Arial" panose="020B0604020202020204" pitchFamily="34" charset="0"/>
                <a:cs typeface="Arial" panose="020B0604020202020204" pitchFamily="34" charset="0"/>
              </a:rPr>
              <a:t>Store the attachments in a folder name as Attachment to add in email.</a:t>
            </a:r>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0D7BD12-ABF7-4528-828D-708F91A63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895" y="975225"/>
            <a:ext cx="3002540" cy="3078747"/>
          </a:xfrm>
          <a:prstGeom prst="rect">
            <a:avLst/>
          </a:prstGeom>
        </p:spPr>
      </p:pic>
      <p:sp>
        <p:nvSpPr>
          <p:cNvPr id="9" name="Date Placeholder 8">
            <a:extLst>
              <a:ext uri="{FF2B5EF4-FFF2-40B4-BE49-F238E27FC236}">
                <a16:creationId xmlns:a16="http://schemas.microsoft.com/office/drawing/2014/main" id="{8ED8615D-2B2E-49FB-842B-3EF2983E4118}"/>
              </a:ext>
            </a:extLst>
          </p:cNvPr>
          <p:cNvSpPr>
            <a:spLocks noGrp="1"/>
          </p:cNvSpPr>
          <p:nvPr>
            <p:ph type="dt" sz="half" idx="10"/>
          </p:nvPr>
        </p:nvSpPr>
        <p:spPr/>
        <p:txBody>
          <a:bodyPr/>
          <a:lstStyle/>
          <a:p>
            <a:fld id="{D7B7B639-F852-4928-AAE6-415CAB3F7CDB}" type="datetime1">
              <a:rPr lang="en-IN" smtClean="0"/>
              <a:t>09-11-2021</a:t>
            </a:fld>
            <a:endParaRPr lang="en-IN"/>
          </a:p>
        </p:txBody>
      </p:sp>
      <p:sp>
        <p:nvSpPr>
          <p:cNvPr id="10" name="Footer Placeholder 9">
            <a:extLst>
              <a:ext uri="{FF2B5EF4-FFF2-40B4-BE49-F238E27FC236}">
                <a16:creationId xmlns:a16="http://schemas.microsoft.com/office/drawing/2014/main" id="{30943345-F9AA-4908-989C-350208DF37A3}"/>
              </a:ext>
            </a:extLst>
          </p:cNvPr>
          <p:cNvSpPr>
            <a:spLocks noGrp="1"/>
          </p:cNvSpPr>
          <p:nvPr>
            <p:ph type="ftr" sz="quarter" idx="11"/>
          </p:nvPr>
        </p:nvSpPr>
        <p:spPr/>
        <p:txBody>
          <a:bodyPr/>
          <a:lstStyle/>
          <a:p>
            <a:r>
              <a:rPr lang="en-IN"/>
              <a:t>Department of CSE</a:t>
            </a:r>
          </a:p>
        </p:txBody>
      </p:sp>
      <p:sp>
        <p:nvSpPr>
          <p:cNvPr id="11" name="Slide Number Placeholder 10">
            <a:extLst>
              <a:ext uri="{FF2B5EF4-FFF2-40B4-BE49-F238E27FC236}">
                <a16:creationId xmlns:a16="http://schemas.microsoft.com/office/drawing/2014/main" id="{2A166C04-F5A3-4C4A-9C94-CC2E2A05689A}"/>
              </a:ext>
            </a:extLst>
          </p:cNvPr>
          <p:cNvSpPr>
            <a:spLocks noGrp="1"/>
          </p:cNvSpPr>
          <p:nvPr>
            <p:ph type="sldNum" sz="quarter" idx="12"/>
          </p:nvPr>
        </p:nvSpPr>
        <p:spPr/>
        <p:txBody>
          <a:bodyPr/>
          <a:lstStyle/>
          <a:p>
            <a:fld id="{52E40923-1650-45D5-B051-EB6C91DC95E0}" type="slidenum">
              <a:rPr lang="en-IN" smtClean="0"/>
              <a:t>10</a:t>
            </a:fld>
            <a:endParaRPr lang="en-IN"/>
          </a:p>
        </p:txBody>
      </p:sp>
      <p:pic>
        <p:nvPicPr>
          <p:cNvPr id="13" name="Picture 12">
            <a:extLst>
              <a:ext uri="{FF2B5EF4-FFF2-40B4-BE49-F238E27FC236}">
                <a16:creationId xmlns:a16="http://schemas.microsoft.com/office/drawing/2014/main" id="{E57965BA-93C3-4F8F-A8F8-35C8BBCAE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852" y="4487670"/>
            <a:ext cx="8169348" cy="1661304"/>
          </a:xfrm>
          <a:prstGeom prst="rect">
            <a:avLst/>
          </a:prstGeom>
        </p:spPr>
      </p:pic>
      <p:sp>
        <p:nvSpPr>
          <p:cNvPr id="12" name="Rectangle 11">
            <a:extLst>
              <a:ext uri="{FF2B5EF4-FFF2-40B4-BE49-F238E27FC236}">
                <a16:creationId xmlns:a16="http://schemas.microsoft.com/office/drawing/2014/main" id="{7719EF25-1251-46A1-B284-643973562A74}"/>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12328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08A0A0F-7B5F-4C51-BE25-B2968C80759C}"/>
              </a:ext>
            </a:extLst>
          </p:cNvPr>
          <p:cNvSpPr>
            <a:spLocks noGrp="1"/>
          </p:cNvSpPr>
          <p:nvPr>
            <p:ph type="dt" sz="half" idx="10"/>
          </p:nvPr>
        </p:nvSpPr>
        <p:spPr/>
        <p:txBody>
          <a:bodyPr/>
          <a:lstStyle/>
          <a:p>
            <a:fld id="{C789E868-9F51-416B-AC94-048CAC2F5E2D}" type="datetime1">
              <a:rPr lang="en-IN" smtClean="0"/>
              <a:t>09-11-2021</a:t>
            </a:fld>
            <a:endParaRPr lang="en-IN"/>
          </a:p>
        </p:txBody>
      </p:sp>
      <p:sp>
        <p:nvSpPr>
          <p:cNvPr id="4" name="Footer Placeholder 3">
            <a:extLst>
              <a:ext uri="{FF2B5EF4-FFF2-40B4-BE49-F238E27FC236}">
                <a16:creationId xmlns:a16="http://schemas.microsoft.com/office/drawing/2014/main" id="{49F3CA97-193A-4970-A81B-4F829AF6DE8D}"/>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0A18D453-10E7-4FE9-8AB1-F776CEF504B5}"/>
              </a:ext>
            </a:extLst>
          </p:cNvPr>
          <p:cNvSpPr>
            <a:spLocks noGrp="1"/>
          </p:cNvSpPr>
          <p:nvPr>
            <p:ph type="sldNum" sz="quarter" idx="12"/>
          </p:nvPr>
        </p:nvSpPr>
        <p:spPr/>
        <p:txBody>
          <a:bodyPr/>
          <a:lstStyle/>
          <a:p>
            <a:fld id="{52E40923-1650-45D5-B051-EB6C91DC95E0}" type="slidenum">
              <a:rPr lang="en-IN" smtClean="0"/>
              <a:t>11</a:t>
            </a:fld>
            <a:endParaRPr lang="en-IN"/>
          </a:p>
        </p:txBody>
      </p:sp>
      <p:pic>
        <p:nvPicPr>
          <p:cNvPr id="8" name="Picture 7">
            <a:extLst>
              <a:ext uri="{FF2B5EF4-FFF2-40B4-BE49-F238E27FC236}">
                <a16:creationId xmlns:a16="http://schemas.microsoft.com/office/drawing/2014/main" id="{554E3E9E-031D-461F-AEE0-758326728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976" y="2286000"/>
            <a:ext cx="9968753" cy="4070349"/>
          </a:xfrm>
          <a:prstGeom prst="rect">
            <a:avLst/>
          </a:prstGeom>
        </p:spPr>
      </p:pic>
      <p:sp>
        <p:nvSpPr>
          <p:cNvPr id="13" name="Rectangle 12">
            <a:extLst>
              <a:ext uri="{FF2B5EF4-FFF2-40B4-BE49-F238E27FC236}">
                <a16:creationId xmlns:a16="http://schemas.microsoft.com/office/drawing/2014/main" id="{4A28ABAD-1AB4-4D2D-BCCA-6EF6ECAC3799}"/>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
        <p:nvSpPr>
          <p:cNvPr id="2" name="TextBox 1">
            <a:extLst>
              <a:ext uri="{FF2B5EF4-FFF2-40B4-BE49-F238E27FC236}">
                <a16:creationId xmlns:a16="http://schemas.microsoft.com/office/drawing/2014/main" id="{D214E019-6D81-4E08-9AE5-2C11DE3D536A}"/>
              </a:ext>
            </a:extLst>
          </p:cNvPr>
          <p:cNvSpPr txBox="1"/>
          <p:nvPr/>
        </p:nvSpPr>
        <p:spPr>
          <a:xfrm>
            <a:off x="699247" y="519953"/>
            <a:ext cx="10174941" cy="1477328"/>
          </a:xfrm>
          <a:prstGeom prst="rect">
            <a:avLst/>
          </a:prstGeom>
          <a:noFill/>
        </p:spPr>
        <p:txBody>
          <a:bodyPr wrap="square" rtlCol="0">
            <a:spAutoFit/>
          </a:bodyPr>
          <a:lstStyle/>
          <a:p>
            <a:r>
              <a:rPr lang="en-IN" dirty="0"/>
              <a:t>ACTIVITY 1:We have to import MS EXCEL VBO and EMAIL SMTP into the Blue Prism. </a:t>
            </a:r>
          </a:p>
          <a:p>
            <a:endParaRPr lang="en-IN" dirty="0"/>
          </a:p>
          <a:p>
            <a:r>
              <a:rPr lang="en-IN" dirty="0"/>
              <a:t>Step:1</a:t>
            </a:r>
          </a:p>
          <a:p>
            <a:r>
              <a:rPr lang="en-IN" dirty="0"/>
              <a:t>MS EXCEL VBO Click on file-&gt;Then on import-&gt;then Process/Object-&gt;Browse-&gt; (C:\Program Files\Blue Prism Limited\Blue Prism Automate\VBO\BPA Object - MS Excel.xml) -&gt;click Next-&gt;Then Finish.</a:t>
            </a:r>
          </a:p>
        </p:txBody>
      </p:sp>
    </p:spTree>
    <p:extLst>
      <p:ext uri="{BB962C8B-B14F-4D97-AF65-F5344CB8AC3E}">
        <p14:creationId xmlns:p14="http://schemas.microsoft.com/office/powerpoint/2010/main" val="212541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322EAD-787E-4506-99E0-2FC35EF23B34}"/>
              </a:ext>
            </a:extLst>
          </p:cNvPr>
          <p:cNvSpPr txBox="1"/>
          <p:nvPr/>
        </p:nvSpPr>
        <p:spPr>
          <a:xfrm>
            <a:off x="457200" y="375876"/>
            <a:ext cx="11277600"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2: Import EMAIL POP3/SMTP</a:t>
            </a:r>
          </a:p>
          <a:p>
            <a:r>
              <a:rPr lang="en-US" dirty="0">
                <a:latin typeface="Arial" panose="020B0604020202020204" pitchFamily="34" charset="0"/>
                <a:cs typeface="Arial" panose="020B0604020202020204" pitchFamily="34" charset="0"/>
              </a:rPr>
              <a:t>Click on file-&gt;Then on import-&gt;then Process/Object-&gt;Browse-&gt;</a:t>
            </a:r>
            <a:r>
              <a:rPr lang="en-IN" dirty="0"/>
              <a:t> </a:t>
            </a:r>
            <a:r>
              <a:rPr lang="en-IN" dirty="0">
                <a:latin typeface="Arial" panose="020B0604020202020204" pitchFamily="34" charset="0"/>
                <a:cs typeface="Arial" panose="020B0604020202020204" pitchFamily="34" charset="0"/>
              </a:rPr>
              <a:t>(C:\Program Files\Blue Prism Limited\Blue Prism Automate\VBO\BPA Object – Email- POP3_SMTP.xml) -&gt;click Next-&gt;Then Finish.</a:t>
            </a:r>
          </a:p>
          <a:p>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8F9CBEB6-DFE0-47B3-8F77-5FEBB3648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70" y="1396686"/>
            <a:ext cx="3991532" cy="1933845"/>
          </a:xfrm>
          <a:prstGeom prst="rect">
            <a:avLst/>
          </a:prstGeom>
        </p:spPr>
      </p:pic>
      <p:pic>
        <p:nvPicPr>
          <p:cNvPr id="12" name="Picture 11">
            <a:extLst>
              <a:ext uri="{FF2B5EF4-FFF2-40B4-BE49-F238E27FC236}">
                <a16:creationId xmlns:a16="http://schemas.microsoft.com/office/drawing/2014/main" id="{F27F6CE3-995B-4EFF-BB89-31A7A3D42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954" y="1566170"/>
            <a:ext cx="5926892" cy="3388660"/>
          </a:xfrm>
          <a:prstGeom prst="rect">
            <a:avLst/>
          </a:prstGeom>
        </p:spPr>
      </p:pic>
      <p:pic>
        <p:nvPicPr>
          <p:cNvPr id="14" name="Picture 13">
            <a:extLst>
              <a:ext uri="{FF2B5EF4-FFF2-40B4-BE49-F238E27FC236}">
                <a16:creationId xmlns:a16="http://schemas.microsoft.com/office/drawing/2014/main" id="{EFE984A3-A818-451E-B9FF-56A94289A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54" y="3540195"/>
            <a:ext cx="5926892" cy="2465296"/>
          </a:xfrm>
          <a:prstGeom prst="rect">
            <a:avLst/>
          </a:prstGeom>
        </p:spPr>
      </p:pic>
      <p:sp>
        <p:nvSpPr>
          <p:cNvPr id="2" name="Date Placeholder 1">
            <a:extLst>
              <a:ext uri="{FF2B5EF4-FFF2-40B4-BE49-F238E27FC236}">
                <a16:creationId xmlns:a16="http://schemas.microsoft.com/office/drawing/2014/main" id="{3AD2D098-E0DE-45C1-B00B-D16DE82D3642}"/>
              </a:ext>
            </a:extLst>
          </p:cNvPr>
          <p:cNvSpPr>
            <a:spLocks noGrp="1"/>
          </p:cNvSpPr>
          <p:nvPr>
            <p:ph type="dt" sz="half" idx="10"/>
          </p:nvPr>
        </p:nvSpPr>
        <p:spPr/>
        <p:txBody>
          <a:bodyPr/>
          <a:lstStyle/>
          <a:p>
            <a:fld id="{12285AC4-A914-4710-A3EB-7CD687126307}" type="datetime1">
              <a:rPr lang="en-IN" smtClean="0"/>
              <a:t>09-11-2021</a:t>
            </a:fld>
            <a:endParaRPr lang="en-IN"/>
          </a:p>
        </p:txBody>
      </p:sp>
      <p:sp>
        <p:nvSpPr>
          <p:cNvPr id="3" name="Footer Placeholder 2">
            <a:extLst>
              <a:ext uri="{FF2B5EF4-FFF2-40B4-BE49-F238E27FC236}">
                <a16:creationId xmlns:a16="http://schemas.microsoft.com/office/drawing/2014/main" id="{43711715-95F8-4202-8D9D-5B4D50C8FD98}"/>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6182983D-6649-46AF-BC73-B1DEE1DF5B85}"/>
              </a:ext>
            </a:extLst>
          </p:cNvPr>
          <p:cNvSpPr>
            <a:spLocks noGrp="1"/>
          </p:cNvSpPr>
          <p:nvPr>
            <p:ph type="sldNum" sz="quarter" idx="12"/>
          </p:nvPr>
        </p:nvSpPr>
        <p:spPr/>
        <p:txBody>
          <a:bodyPr/>
          <a:lstStyle/>
          <a:p>
            <a:fld id="{52E40923-1650-45D5-B051-EB6C91DC95E0}" type="slidenum">
              <a:rPr lang="en-IN" smtClean="0"/>
              <a:t>12</a:t>
            </a:fld>
            <a:endParaRPr lang="en-IN"/>
          </a:p>
        </p:txBody>
      </p:sp>
      <p:sp>
        <p:nvSpPr>
          <p:cNvPr id="16" name="Rectangle 15">
            <a:extLst>
              <a:ext uri="{FF2B5EF4-FFF2-40B4-BE49-F238E27FC236}">
                <a16:creationId xmlns:a16="http://schemas.microsoft.com/office/drawing/2014/main" id="{9700D939-6827-4D1E-8BCF-C4C281946FF7}"/>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165259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946E06-F4C8-4B6F-82EF-8C74EC6A6365}"/>
              </a:ext>
            </a:extLst>
          </p:cNvPr>
          <p:cNvSpPr txBox="1"/>
          <p:nvPr/>
        </p:nvSpPr>
        <p:spPr>
          <a:xfrm>
            <a:off x="398929" y="300010"/>
            <a:ext cx="11394141"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ACTIVITY : 2</a:t>
            </a:r>
          </a:p>
          <a:p>
            <a:r>
              <a:rPr lang="en-US" dirty="0">
                <a:latin typeface="Arial" panose="020B0604020202020204" pitchFamily="34" charset="0"/>
                <a:cs typeface="Arial" panose="020B0604020202020204" pitchFamily="34" charset="0"/>
              </a:rPr>
              <a:t>Step 1: create a process</a:t>
            </a:r>
          </a:p>
          <a:p>
            <a:pPr algn="just"/>
            <a:r>
              <a:rPr lang="en-US" dirty="0">
                <a:latin typeface="Arial" panose="020B0604020202020204" pitchFamily="34" charset="0"/>
                <a:cs typeface="Arial" panose="020B0604020202020204" pitchFamily="34" charset="0"/>
              </a:rPr>
              <a:t>After launching the Blue Prism, Open Studio tab, right-click on process, and select Create process. Give the name as Email attachment then click next and then finish. The screenshots clearly explain the process of creating process.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E743BF-DDE6-4090-BE13-A42DC9764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753" y="1796629"/>
            <a:ext cx="2805954" cy="2282313"/>
          </a:xfrm>
          <a:prstGeom prst="rect">
            <a:avLst/>
          </a:prstGeom>
        </p:spPr>
      </p:pic>
      <p:pic>
        <p:nvPicPr>
          <p:cNvPr id="6" name="Picture 5">
            <a:extLst>
              <a:ext uri="{FF2B5EF4-FFF2-40B4-BE49-F238E27FC236}">
                <a16:creationId xmlns:a16="http://schemas.microsoft.com/office/drawing/2014/main" id="{35039A32-4F8E-4E64-ADE5-5D1FEA8A6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778" y="1822451"/>
            <a:ext cx="6965576" cy="3089136"/>
          </a:xfrm>
          <a:prstGeom prst="rect">
            <a:avLst/>
          </a:prstGeom>
        </p:spPr>
      </p:pic>
      <p:pic>
        <p:nvPicPr>
          <p:cNvPr id="8" name="Picture 7">
            <a:extLst>
              <a:ext uri="{FF2B5EF4-FFF2-40B4-BE49-F238E27FC236}">
                <a16:creationId xmlns:a16="http://schemas.microsoft.com/office/drawing/2014/main" id="{5D1EB3F9-7489-4B5D-B45B-D1CE01365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650" y="3513826"/>
            <a:ext cx="4616824" cy="2676759"/>
          </a:xfrm>
          <a:prstGeom prst="rect">
            <a:avLst/>
          </a:prstGeom>
        </p:spPr>
      </p:pic>
      <p:sp>
        <p:nvSpPr>
          <p:cNvPr id="3" name="Date Placeholder 2">
            <a:extLst>
              <a:ext uri="{FF2B5EF4-FFF2-40B4-BE49-F238E27FC236}">
                <a16:creationId xmlns:a16="http://schemas.microsoft.com/office/drawing/2014/main" id="{98BC136A-6018-4711-841A-3124C3571F80}"/>
              </a:ext>
            </a:extLst>
          </p:cNvPr>
          <p:cNvSpPr>
            <a:spLocks noGrp="1"/>
          </p:cNvSpPr>
          <p:nvPr>
            <p:ph type="dt" sz="half" idx="10"/>
          </p:nvPr>
        </p:nvSpPr>
        <p:spPr>
          <a:xfrm>
            <a:off x="753036" y="6458114"/>
            <a:ext cx="2743200" cy="365125"/>
          </a:xfrm>
        </p:spPr>
        <p:txBody>
          <a:bodyPr/>
          <a:lstStyle/>
          <a:p>
            <a:fld id="{BB414BC4-97BF-4EE8-961C-CAD9A490A342}" type="datetime1">
              <a:rPr lang="en-IN" smtClean="0"/>
              <a:t>09-11-2021</a:t>
            </a:fld>
            <a:endParaRPr lang="en-IN" dirty="0"/>
          </a:p>
        </p:txBody>
      </p:sp>
      <p:sp>
        <p:nvSpPr>
          <p:cNvPr id="5" name="Footer Placeholder 4">
            <a:extLst>
              <a:ext uri="{FF2B5EF4-FFF2-40B4-BE49-F238E27FC236}">
                <a16:creationId xmlns:a16="http://schemas.microsoft.com/office/drawing/2014/main" id="{F249E482-4DBD-4849-BB41-C0BFBC039217}"/>
              </a:ext>
            </a:extLst>
          </p:cNvPr>
          <p:cNvSpPr>
            <a:spLocks noGrp="1"/>
          </p:cNvSpPr>
          <p:nvPr>
            <p:ph type="ftr" sz="quarter" idx="11"/>
          </p:nvPr>
        </p:nvSpPr>
        <p:spPr>
          <a:xfrm>
            <a:off x="4069976" y="6458113"/>
            <a:ext cx="4114800" cy="365125"/>
          </a:xfrm>
        </p:spPr>
        <p:txBody>
          <a:bodyPr/>
          <a:lstStyle/>
          <a:p>
            <a:r>
              <a:rPr lang="en-IN" dirty="0"/>
              <a:t>Department of CSE</a:t>
            </a:r>
          </a:p>
        </p:txBody>
      </p:sp>
      <p:sp>
        <p:nvSpPr>
          <p:cNvPr id="7" name="Slide Number Placeholder 6">
            <a:extLst>
              <a:ext uri="{FF2B5EF4-FFF2-40B4-BE49-F238E27FC236}">
                <a16:creationId xmlns:a16="http://schemas.microsoft.com/office/drawing/2014/main" id="{EE9065C7-5AD7-44A1-9318-250263B5A8BD}"/>
              </a:ext>
            </a:extLst>
          </p:cNvPr>
          <p:cNvSpPr>
            <a:spLocks noGrp="1"/>
          </p:cNvSpPr>
          <p:nvPr>
            <p:ph type="sldNum" sz="quarter" idx="12"/>
          </p:nvPr>
        </p:nvSpPr>
        <p:spPr>
          <a:xfrm>
            <a:off x="8695764" y="6398193"/>
            <a:ext cx="2743200" cy="365125"/>
          </a:xfrm>
        </p:spPr>
        <p:txBody>
          <a:bodyPr/>
          <a:lstStyle/>
          <a:p>
            <a:fld id="{52E40923-1650-45D5-B051-EB6C91DC95E0}" type="slidenum">
              <a:rPr lang="en-IN" smtClean="0"/>
              <a:t>13</a:t>
            </a:fld>
            <a:endParaRPr lang="en-IN" dirty="0"/>
          </a:p>
        </p:txBody>
      </p:sp>
      <p:sp>
        <p:nvSpPr>
          <p:cNvPr id="13" name="Rectangle 12">
            <a:extLst>
              <a:ext uri="{FF2B5EF4-FFF2-40B4-BE49-F238E27FC236}">
                <a16:creationId xmlns:a16="http://schemas.microsoft.com/office/drawing/2014/main" id="{95841F81-5731-4E40-B98B-E085319C303B}"/>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47630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42BD2F-13B1-4444-9000-95D1D716679F}"/>
              </a:ext>
            </a:extLst>
          </p:cNvPr>
          <p:cNvSpPr txBox="1"/>
          <p:nvPr/>
        </p:nvSpPr>
        <p:spPr>
          <a:xfrm>
            <a:off x="313764" y="215153"/>
            <a:ext cx="11564471" cy="6217087"/>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Step 2:</a:t>
            </a:r>
          </a:p>
          <a:p>
            <a:r>
              <a:rPr lang="en-US" dirty="0">
                <a:latin typeface="Arial" panose="020B0604020202020204" pitchFamily="34" charset="0"/>
                <a:cs typeface="Arial" panose="020B0604020202020204" pitchFamily="34" charset="0"/>
              </a:rPr>
              <a:t>Create an action stage, select MS Excel VBO from Business object drop down, select Create instance action. Create Data Item as follows, • type = number, • name =” handle”.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C7741DCC-BF33-4441-B9A0-B128AA7B4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09" y="1169616"/>
            <a:ext cx="4917142" cy="2232211"/>
          </a:xfrm>
          <a:prstGeom prst="rect">
            <a:avLst/>
          </a:prstGeom>
        </p:spPr>
      </p:pic>
      <p:pic>
        <p:nvPicPr>
          <p:cNvPr id="8" name="Picture 7">
            <a:extLst>
              <a:ext uri="{FF2B5EF4-FFF2-40B4-BE49-F238E27FC236}">
                <a16:creationId xmlns:a16="http://schemas.microsoft.com/office/drawing/2014/main" id="{DE3A01E0-7485-4A6D-B147-C29626DA1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866" y="1085933"/>
            <a:ext cx="5576047" cy="2294966"/>
          </a:xfrm>
          <a:prstGeom prst="rect">
            <a:avLst/>
          </a:prstGeom>
        </p:spPr>
      </p:pic>
      <p:pic>
        <p:nvPicPr>
          <p:cNvPr id="10" name="Picture 9">
            <a:extLst>
              <a:ext uri="{FF2B5EF4-FFF2-40B4-BE49-F238E27FC236}">
                <a16:creationId xmlns:a16="http://schemas.microsoft.com/office/drawing/2014/main" id="{70640212-7B86-4530-A199-B33E01E41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1" y="3439598"/>
            <a:ext cx="5300128" cy="2857017"/>
          </a:xfrm>
          <a:prstGeom prst="rect">
            <a:avLst/>
          </a:prstGeom>
        </p:spPr>
      </p:pic>
      <p:pic>
        <p:nvPicPr>
          <p:cNvPr id="12" name="Picture 11">
            <a:extLst>
              <a:ext uri="{FF2B5EF4-FFF2-40B4-BE49-F238E27FC236}">
                <a16:creationId xmlns:a16="http://schemas.microsoft.com/office/drawing/2014/main" id="{05609CFE-1F2A-41BD-BF31-FF978F3422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4343" y="3481978"/>
            <a:ext cx="5344949" cy="2857017"/>
          </a:xfrm>
          <a:prstGeom prst="rect">
            <a:avLst/>
          </a:prstGeom>
        </p:spPr>
      </p:pic>
      <p:sp>
        <p:nvSpPr>
          <p:cNvPr id="2" name="Date Placeholder 1">
            <a:extLst>
              <a:ext uri="{FF2B5EF4-FFF2-40B4-BE49-F238E27FC236}">
                <a16:creationId xmlns:a16="http://schemas.microsoft.com/office/drawing/2014/main" id="{1DB7BBFA-59BC-44C5-896D-CDDD27F35240}"/>
              </a:ext>
            </a:extLst>
          </p:cNvPr>
          <p:cNvSpPr>
            <a:spLocks noGrp="1"/>
          </p:cNvSpPr>
          <p:nvPr>
            <p:ph type="dt" sz="half" idx="10"/>
          </p:nvPr>
        </p:nvSpPr>
        <p:spPr>
          <a:xfrm>
            <a:off x="627531" y="6460284"/>
            <a:ext cx="2743200" cy="365125"/>
          </a:xfrm>
        </p:spPr>
        <p:txBody>
          <a:bodyPr/>
          <a:lstStyle/>
          <a:p>
            <a:fld id="{CA971A42-7607-455D-A1B4-A238A487B234}" type="datetime1">
              <a:rPr lang="en-IN" smtClean="0"/>
              <a:t>09-11-2021</a:t>
            </a:fld>
            <a:endParaRPr lang="en-IN" dirty="0"/>
          </a:p>
        </p:txBody>
      </p:sp>
      <p:sp>
        <p:nvSpPr>
          <p:cNvPr id="3" name="Footer Placeholder 2">
            <a:extLst>
              <a:ext uri="{FF2B5EF4-FFF2-40B4-BE49-F238E27FC236}">
                <a16:creationId xmlns:a16="http://schemas.microsoft.com/office/drawing/2014/main" id="{397CA413-E2E7-4C3C-A8FD-B743AA9E2913}"/>
              </a:ext>
            </a:extLst>
          </p:cNvPr>
          <p:cNvSpPr>
            <a:spLocks noGrp="1"/>
          </p:cNvSpPr>
          <p:nvPr>
            <p:ph type="ftr" sz="quarter" idx="11"/>
          </p:nvPr>
        </p:nvSpPr>
        <p:spPr>
          <a:xfrm>
            <a:off x="4006968" y="6507782"/>
            <a:ext cx="4114800" cy="365125"/>
          </a:xfrm>
        </p:spPr>
        <p:txBody>
          <a:bodyPr/>
          <a:lstStyle/>
          <a:p>
            <a:r>
              <a:rPr lang="en-IN" dirty="0"/>
              <a:t>Department of CSE</a:t>
            </a:r>
          </a:p>
        </p:txBody>
      </p:sp>
      <p:sp>
        <p:nvSpPr>
          <p:cNvPr id="5" name="Slide Number Placeholder 4">
            <a:extLst>
              <a:ext uri="{FF2B5EF4-FFF2-40B4-BE49-F238E27FC236}">
                <a16:creationId xmlns:a16="http://schemas.microsoft.com/office/drawing/2014/main" id="{A16C99B7-EFBC-4112-8614-72503ADF10EB}"/>
              </a:ext>
            </a:extLst>
          </p:cNvPr>
          <p:cNvSpPr>
            <a:spLocks noGrp="1"/>
          </p:cNvSpPr>
          <p:nvPr>
            <p:ph type="sldNum" sz="quarter" idx="12"/>
          </p:nvPr>
        </p:nvSpPr>
        <p:spPr>
          <a:xfrm>
            <a:off x="8756019" y="6457450"/>
            <a:ext cx="2743200" cy="365125"/>
          </a:xfrm>
        </p:spPr>
        <p:txBody>
          <a:bodyPr/>
          <a:lstStyle/>
          <a:p>
            <a:fld id="{52E40923-1650-45D5-B051-EB6C91DC95E0}" type="slidenum">
              <a:rPr lang="en-IN" smtClean="0"/>
              <a:t>14</a:t>
            </a:fld>
            <a:endParaRPr lang="en-IN" dirty="0"/>
          </a:p>
        </p:txBody>
      </p:sp>
      <p:sp>
        <p:nvSpPr>
          <p:cNvPr id="14" name="Rectangle 13">
            <a:extLst>
              <a:ext uri="{FF2B5EF4-FFF2-40B4-BE49-F238E27FC236}">
                <a16:creationId xmlns:a16="http://schemas.microsoft.com/office/drawing/2014/main" id="{B27C3BEA-67B7-4613-A765-753F712D221B}"/>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843157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E8D2C-74C4-43E8-8184-93AEE4CD7D06}"/>
              </a:ext>
            </a:extLst>
          </p:cNvPr>
          <p:cNvSpPr txBox="1"/>
          <p:nvPr/>
        </p:nvSpPr>
        <p:spPr>
          <a:xfrm>
            <a:off x="425823" y="331694"/>
            <a:ext cx="11340353"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Create Data Item as follows</a:t>
            </a:r>
            <a:r>
              <a:rPr lang="en-US" dirty="0"/>
              <a:t>, • </a:t>
            </a:r>
            <a:r>
              <a:rPr lang="en-US" dirty="0">
                <a:latin typeface="Arial" panose="020B0604020202020204" pitchFamily="34" charset="0"/>
                <a:cs typeface="Arial" panose="020B0604020202020204" pitchFamily="34" charset="0"/>
              </a:rPr>
              <a:t>Data type </a:t>
            </a:r>
            <a:r>
              <a:rPr lang="en-US" dirty="0"/>
              <a:t>= </a:t>
            </a:r>
            <a:r>
              <a:rPr lang="en-US" dirty="0">
                <a:latin typeface="Arial" panose="020B0604020202020204" pitchFamily="34" charset="0"/>
                <a:cs typeface="Arial" panose="020B0604020202020204" pitchFamily="34" charset="0"/>
              </a:rPr>
              <a:t>number, • name =” handle”.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Arial" panose="020B0604020202020204" pitchFamily="34" charset="0"/>
                <a:cs typeface="Arial" panose="020B0604020202020204" pitchFamily="34" charset="0"/>
              </a:rPr>
              <a:t>Go to output tab and drag handle into Store In column, </a:t>
            </a:r>
          </a:p>
          <a:p>
            <a:r>
              <a:rPr lang="en-US" dirty="0">
                <a:latin typeface="Arial" panose="020B0604020202020204" pitchFamily="34" charset="0"/>
                <a:cs typeface="Arial" panose="020B0604020202020204" pitchFamily="34" charset="0"/>
              </a:rPr>
              <a:t>click on ok.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EB9F30C0-26C5-44C7-A374-EEAE46D73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651331"/>
            <a:ext cx="4814299" cy="2510118"/>
          </a:xfrm>
          <a:prstGeom prst="rect">
            <a:avLst/>
          </a:prstGeom>
        </p:spPr>
      </p:pic>
      <p:pic>
        <p:nvPicPr>
          <p:cNvPr id="6" name="Picture 5">
            <a:extLst>
              <a:ext uri="{FF2B5EF4-FFF2-40B4-BE49-F238E27FC236}">
                <a16:creationId xmlns:a16="http://schemas.microsoft.com/office/drawing/2014/main" id="{BEF7E99C-0B0D-494A-A9C4-99913AD7D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24" y="708212"/>
            <a:ext cx="5118847" cy="2510118"/>
          </a:xfrm>
          <a:prstGeom prst="rect">
            <a:avLst/>
          </a:prstGeom>
        </p:spPr>
      </p:pic>
      <p:pic>
        <p:nvPicPr>
          <p:cNvPr id="8" name="Picture 7">
            <a:extLst>
              <a:ext uri="{FF2B5EF4-FFF2-40B4-BE49-F238E27FC236}">
                <a16:creationId xmlns:a16="http://schemas.microsoft.com/office/drawing/2014/main" id="{D7AC5F60-A70B-4D77-9CE1-000ADDD0EC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697336"/>
            <a:ext cx="5898776" cy="2697717"/>
          </a:xfrm>
          <a:prstGeom prst="rect">
            <a:avLst/>
          </a:prstGeom>
        </p:spPr>
      </p:pic>
      <p:sp>
        <p:nvSpPr>
          <p:cNvPr id="3" name="Date Placeholder 2">
            <a:extLst>
              <a:ext uri="{FF2B5EF4-FFF2-40B4-BE49-F238E27FC236}">
                <a16:creationId xmlns:a16="http://schemas.microsoft.com/office/drawing/2014/main" id="{CD3E184B-D37C-47A0-A641-00B108707E09}"/>
              </a:ext>
            </a:extLst>
          </p:cNvPr>
          <p:cNvSpPr>
            <a:spLocks noGrp="1"/>
          </p:cNvSpPr>
          <p:nvPr>
            <p:ph type="dt" sz="half" idx="10"/>
          </p:nvPr>
        </p:nvSpPr>
        <p:spPr/>
        <p:txBody>
          <a:bodyPr/>
          <a:lstStyle/>
          <a:p>
            <a:fld id="{19E874F9-BD72-4881-9DF1-43C69FDC0EF8}" type="datetime1">
              <a:rPr lang="en-IN" smtClean="0"/>
              <a:t>09-11-2021</a:t>
            </a:fld>
            <a:endParaRPr lang="en-IN"/>
          </a:p>
        </p:txBody>
      </p:sp>
      <p:sp>
        <p:nvSpPr>
          <p:cNvPr id="5" name="Footer Placeholder 4">
            <a:extLst>
              <a:ext uri="{FF2B5EF4-FFF2-40B4-BE49-F238E27FC236}">
                <a16:creationId xmlns:a16="http://schemas.microsoft.com/office/drawing/2014/main" id="{2AEB3D49-C62A-467F-95F7-B6CBC49AB658}"/>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9D687465-F6C4-403A-AFA8-C0AE1502395B}"/>
              </a:ext>
            </a:extLst>
          </p:cNvPr>
          <p:cNvSpPr>
            <a:spLocks noGrp="1"/>
          </p:cNvSpPr>
          <p:nvPr>
            <p:ph type="sldNum" sz="quarter" idx="12"/>
          </p:nvPr>
        </p:nvSpPr>
        <p:spPr/>
        <p:txBody>
          <a:bodyPr/>
          <a:lstStyle/>
          <a:p>
            <a:fld id="{52E40923-1650-45D5-B051-EB6C91DC95E0}" type="slidenum">
              <a:rPr lang="en-IN" smtClean="0"/>
              <a:t>15</a:t>
            </a:fld>
            <a:endParaRPr lang="en-IN"/>
          </a:p>
        </p:txBody>
      </p:sp>
      <p:sp>
        <p:nvSpPr>
          <p:cNvPr id="13" name="Rectangle 12">
            <a:extLst>
              <a:ext uri="{FF2B5EF4-FFF2-40B4-BE49-F238E27FC236}">
                <a16:creationId xmlns:a16="http://schemas.microsoft.com/office/drawing/2014/main" id="{0AF4EB05-79D9-4BC4-A869-663AA6692B7C}"/>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64804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F4DC5-08C5-4C6E-B86C-4BD6E487CD94}"/>
              </a:ext>
            </a:extLst>
          </p:cNvPr>
          <p:cNvSpPr txBox="1"/>
          <p:nvPr/>
        </p:nvSpPr>
        <p:spPr>
          <a:xfrm>
            <a:off x="414498" y="220981"/>
            <a:ext cx="11329842" cy="5909310"/>
          </a:xfrm>
          <a:prstGeom prst="rect">
            <a:avLst/>
          </a:prstGeom>
          <a:noFill/>
        </p:spPr>
        <p:txBody>
          <a:bodyPr wrap="square" rtlCol="0">
            <a:spAutoFit/>
          </a:bodyPr>
          <a:lstStyle/>
          <a:p>
            <a:r>
              <a:rPr lang="en-US" dirty="0"/>
              <a:t>Step 3:</a:t>
            </a:r>
            <a:r>
              <a:rPr lang="en-US" dirty="0">
                <a:latin typeface="Arial" panose="020B0604020202020204" pitchFamily="34" charset="0"/>
                <a:cs typeface="Arial" panose="020B0604020202020204" pitchFamily="34" charset="0"/>
              </a:rPr>
              <a:t>Create an action stage, select MS Excel VBO from Business object drop down, select Open Workbook action</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Arial" panose="020B0604020202020204" pitchFamily="34" charset="0"/>
                <a:cs typeface="Arial" panose="020B0604020202020204" pitchFamily="34" charset="0"/>
              </a:rPr>
              <a:t>in the input tab give the handle and path of the excel</a:t>
            </a:r>
          </a:p>
          <a:p>
            <a:r>
              <a:rPr lang="en-US" dirty="0">
                <a:latin typeface="Arial" panose="020B0604020202020204" pitchFamily="34" charset="0"/>
                <a:cs typeface="Arial" panose="020B0604020202020204" pitchFamily="34" charset="0"/>
              </a:rPr>
              <a:t> file.</a:t>
            </a:r>
          </a:p>
          <a:p>
            <a:endParaRPr lang="en-US" dirty="0"/>
          </a:p>
          <a:p>
            <a:endParaRPr lang="en-US" dirty="0"/>
          </a:p>
        </p:txBody>
      </p:sp>
      <p:pic>
        <p:nvPicPr>
          <p:cNvPr id="4" name="Picture 3">
            <a:extLst>
              <a:ext uri="{FF2B5EF4-FFF2-40B4-BE49-F238E27FC236}">
                <a16:creationId xmlns:a16="http://schemas.microsoft.com/office/drawing/2014/main" id="{2B84FA95-7B8B-4F09-B937-23CE9954B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77" y="1062648"/>
            <a:ext cx="5270166" cy="2366352"/>
          </a:xfrm>
          <a:prstGeom prst="rect">
            <a:avLst/>
          </a:prstGeom>
        </p:spPr>
      </p:pic>
      <p:pic>
        <p:nvPicPr>
          <p:cNvPr id="6" name="Picture 5">
            <a:extLst>
              <a:ext uri="{FF2B5EF4-FFF2-40B4-BE49-F238E27FC236}">
                <a16:creationId xmlns:a16="http://schemas.microsoft.com/office/drawing/2014/main" id="{13F089AA-8741-4099-8FDC-90C331D93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859" y="689981"/>
            <a:ext cx="5754480" cy="2659972"/>
          </a:xfrm>
          <a:prstGeom prst="rect">
            <a:avLst/>
          </a:prstGeom>
        </p:spPr>
      </p:pic>
      <p:pic>
        <p:nvPicPr>
          <p:cNvPr id="8" name="Picture 7">
            <a:extLst>
              <a:ext uri="{FF2B5EF4-FFF2-40B4-BE49-F238E27FC236}">
                <a16:creationId xmlns:a16="http://schemas.microsoft.com/office/drawing/2014/main" id="{DE24904D-689F-4346-9692-593C952E2E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2835" y="3349953"/>
            <a:ext cx="5608527" cy="2734853"/>
          </a:xfrm>
          <a:prstGeom prst="rect">
            <a:avLst/>
          </a:prstGeom>
        </p:spPr>
      </p:pic>
      <p:sp>
        <p:nvSpPr>
          <p:cNvPr id="3" name="Date Placeholder 2">
            <a:extLst>
              <a:ext uri="{FF2B5EF4-FFF2-40B4-BE49-F238E27FC236}">
                <a16:creationId xmlns:a16="http://schemas.microsoft.com/office/drawing/2014/main" id="{01DAC936-D29E-43BB-9994-F27BA3A56E43}"/>
              </a:ext>
            </a:extLst>
          </p:cNvPr>
          <p:cNvSpPr>
            <a:spLocks noGrp="1"/>
          </p:cNvSpPr>
          <p:nvPr>
            <p:ph type="dt" sz="half" idx="10"/>
          </p:nvPr>
        </p:nvSpPr>
        <p:spPr/>
        <p:txBody>
          <a:bodyPr/>
          <a:lstStyle/>
          <a:p>
            <a:fld id="{C58B50BE-5CF1-404F-9438-D299CD4740A4}" type="datetime1">
              <a:rPr lang="en-IN" smtClean="0"/>
              <a:t>09-11-2021</a:t>
            </a:fld>
            <a:endParaRPr lang="en-IN"/>
          </a:p>
        </p:txBody>
      </p:sp>
      <p:sp>
        <p:nvSpPr>
          <p:cNvPr id="5" name="Footer Placeholder 4">
            <a:extLst>
              <a:ext uri="{FF2B5EF4-FFF2-40B4-BE49-F238E27FC236}">
                <a16:creationId xmlns:a16="http://schemas.microsoft.com/office/drawing/2014/main" id="{4D07F680-E80C-442E-A904-B0716FD745B9}"/>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7AAFF2FA-B138-4D90-9EF7-FD9F2583BA21}"/>
              </a:ext>
            </a:extLst>
          </p:cNvPr>
          <p:cNvSpPr>
            <a:spLocks noGrp="1"/>
          </p:cNvSpPr>
          <p:nvPr>
            <p:ph type="sldNum" sz="quarter" idx="12"/>
          </p:nvPr>
        </p:nvSpPr>
        <p:spPr/>
        <p:txBody>
          <a:bodyPr/>
          <a:lstStyle/>
          <a:p>
            <a:fld id="{52E40923-1650-45D5-B051-EB6C91DC95E0}" type="slidenum">
              <a:rPr lang="en-IN" smtClean="0"/>
              <a:t>16</a:t>
            </a:fld>
            <a:endParaRPr lang="en-IN"/>
          </a:p>
        </p:txBody>
      </p:sp>
      <p:sp>
        <p:nvSpPr>
          <p:cNvPr id="13" name="Rectangle 12">
            <a:extLst>
              <a:ext uri="{FF2B5EF4-FFF2-40B4-BE49-F238E27FC236}">
                <a16:creationId xmlns:a16="http://schemas.microsoft.com/office/drawing/2014/main" id="{2C5661BD-6490-44F4-A2CE-F01C80BD8A2E}"/>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688527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AE409-BA75-4D04-BC03-F52FEA4494BD}"/>
              </a:ext>
            </a:extLst>
          </p:cNvPr>
          <p:cNvSpPr txBox="1"/>
          <p:nvPr/>
        </p:nvSpPr>
        <p:spPr>
          <a:xfrm>
            <a:off x="372035" y="383914"/>
            <a:ext cx="11447929"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Create Data Item as follows, • type = text; name =” Workbook name”.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Arial" panose="020B0604020202020204" pitchFamily="34" charset="0"/>
                <a:cs typeface="Arial" panose="020B0604020202020204" pitchFamily="34" charset="0"/>
              </a:rPr>
              <a:t>Go to output tab and drag Workbook name into Store in column, click on ok</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41BEA529-6B0B-499D-8378-41DFA7652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19" y="815789"/>
            <a:ext cx="5239975" cy="2196353"/>
          </a:xfrm>
          <a:prstGeom prst="rect">
            <a:avLst/>
          </a:prstGeom>
        </p:spPr>
      </p:pic>
      <p:pic>
        <p:nvPicPr>
          <p:cNvPr id="6" name="Picture 5">
            <a:extLst>
              <a:ext uri="{FF2B5EF4-FFF2-40B4-BE49-F238E27FC236}">
                <a16:creationId xmlns:a16="http://schemas.microsoft.com/office/drawing/2014/main" id="{D2AD110C-908D-4F37-BF7C-F83CEB6DA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9757" y="815788"/>
            <a:ext cx="5589184" cy="2196353"/>
          </a:xfrm>
          <a:prstGeom prst="rect">
            <a:avLst/>
          </a:prstGeom>
        </p:spPr>
      </p:pic>
      <p:pic>
        <p:nvPicPr>
          <p:cNvPr id="8" name="Picture 7">
            <a:extLst>
              <a:ext uri="{FF2B5EF4-FFF2-40B4-BE49-F238E27FC236}">
                <a16:creationId xmlns:a16="http://schemas.microsoft.com/office/drawing/2014/main" id="{AE078AD9-5D41-4CA6-81B9-8DD5C0EAC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2316" y="3429000"/>
            <a:ext cx="6067260" cy="2864224"/>
          </a:xfrm>
          <a:prstGeom prst="rect">
            <a:avLst/>
          </a:prstGeom>
        </p:spPr>
      </p:pic>
      <p:sp>
        <p:nvSpPr>
          <p:cNvPr id="3" name="Date Placeholder 2">
            <a:extLst>
              <a:ext uri="{FF2B5EF4-FFF2-40B4-BE49-F238E27FC236}">
                <a16:creationId xmlns:a16="http://schemas.microsoft.com/office/drawing/2014/main" id="{426D2B33-BFFF-4FE6-AA87-237970017E8F}"/>
              </a:ext>
            </a:extLst>
          </p:cNvPr>
          <p:cNvSpPr>
            <a:spLocks noGrp="1"/>
          </p:cNvSpPr>
          <p:nvPr>
            <p:ph type="dt" sz="half" idx="10"/>
          </p:nvPr>
        </p:nvSpPr>
        <p:spPr/>
        <p:txBody>
          <a:bodyPr/>
          <a:lstStyle/>
          <a:p>
            <a:fld id="{C658D180-AF43-4381-91B5-2F4345261137}" type="datetime1">
              <a:rPr lang="en-IN" smtClean="0"/>
              <a:t>09-11-2021</a:t>
            </a:fld>
            <a:endParaRPr lang="en-IN"/>
          </a:p>
        </p:txBody>
      </p:sp>
      <p:sp>
        <p:nvSpPr>
          <p:cNvPr id="5" name="Footer Placeholder 4">
            <a:extLst>
              <a:ext uri="{FF2B5EF4-FFF2-40B4-BE49-F238E27FC236}">
                <a16:creationId xmlns:a16="http://schemas.microsoft.com/office/drawing/2014/main" id="{A499847F-C0AE-4682-8614-29C1759F31A1}"/>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A601A750-4E9F-4430-8728-861F553F693B}"/>
              </a:ext>
            </a:extLst>
          </p:cNvPr>
          <p:cNvSpPr>
            <a:spLocks noGrp="1"/>
          </p:cNvSpPr>
          <p:nvPr>
            <p:ph type="sldNum" sz="quarter" idx="12"/>
          </p:nvPr>
        </p:nvSpPr>
        <p:spPr/>
        <p:txBody>
          <a:bodyPr/>
          <a:lstStyle/>
          <a:p>
            <a:fld id="{52E40923-1650-45D5-B051-EB6C91DC95E0}" type="slidenum">
              <a:rPr lang="en-IN" smtClean="0"/>
              <a:t>17</a:t>
            </a:fld>
            <a:endParaRPr lang="en-IN"/>
          </a:p>
        </p:txBody>
      </p:sp>
      <p:sp>
        <p:nvSpPr>
          <p:cNvPr id="14" name="Rectangle 13">
            <a:extLst>
              <a:ext uri="{FF2B5EF4-FFF2-40B4-BE49-F238E27FC236}">
                <a16:creationId xmlns:a16="http://schemas.microsoft.com/office/drawing/2014/main" id="{15DE4C77-215B-4D01-9488-A1B2084148EA}"/>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191489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66283-ECC1-4940-B588-834C56061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693" y="1207624"/>
            <a:ext cx="5170932" cy="2353235"/>
          </a:xfrm>
          <a:prstGeom prst="rect">
            <a:avLst/>
          </a:prstGeom>
        </p:spPr>
      </p:pic>
      <p:pic>
        <p:nvPicPr>
          <p:cNvPr id="6" name="Picture 5">
            <a:extLst>
              <a:ext uri="{FF2B5EF4-FFF2-40B4-BE49-F238E27FC236}">
                <a16:creationId xmlns:a16="http://schemas.microsoft.com/office/drawing/2014/main" id="{69D75F26-C82C-4227-A2AC-F2048E726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450" y="1273266"/>
            <a:ext cx="5529801" cy="2496672"/>
          </a:xfrm>
          <a:prstGeom prst="rect">
            <a:avLst/>
          </a:prstGeom>
        </p:spPr>
      </p:pic>
      <p:pic>
        <p:nvPicPr>
          <p:cNvPr id="8" name="Picture 7">
            <a:extLst>
              <a:ext uri="{FF2B5EF4-FFF2-40B4-BE49-F238E27FC236}">
                <a16:creationId xmlns:a16="http://schemas.microsoft.com/office/drawing/2014/main" id="{3B760918-0B55-4494-B1F0-DBC9110531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296" y="3263535"/>
            <a:ext cx="5351629" cy="3088340"/>
          </a:xfrm>
          <a:prstGeom prst="rect">
            <a:avLst/>
          </a:prstGeom>
        </p:spPr>
      </p:pic>
      <p:sp>
        <p:nvSpPr>
          <p:cNvPr id="3" name="Date Placeholder 2">
            <a:extLst>
              <a:ext uri="{FF2B5EF4-FFF2-40B4-BE49-F238E27FC236}">
                <a16:creationId xmlns:a16="http://schemas.microsoft.com/office/drawing/2014/main" id="{0A10FA6A-D147-4F3F-BBBB-7904E4FAC9F7}"/>
              </a:ext>
            </a:extLst>
          </p:cNvPr>
          <p:cNvSpPr>
            <a:spLocks noGrp="1"/>
          </p:cNvSpPr>
          <p:nvPr>
            <p:ph type="dt" sz="half" idx="10"/>
          </p:nvPr>
        </p:nvSpPr>
        <p:spPr/>
        <p:txBody>
          <a:bodyPr/>
          <a:lstStyle/>
          <a:p>
            <a:fld id="{84722D48-AA52-4E45-88A5-7242380A9378}" type="datetime1">
              <a:rPr lang="en-IN" smtClean="0"/>
              <a:t>09-11-2021</a:t>
            </a:fld>
            <a:endParaRPr lang="en-IN"/>
          </a:p>
        </p:txBody>
      </p:sp>
      <p:sp>
        <p:nvSpPr>
          <p:cNvPr id="5" name="Footer Placeholder 4">
            <a:extLst>
              <a:ext uri="{FF2B5EF4-FFF2-40B4-BE49-F238E27FC236}">
                <a16:creationId xmlns:a16="http://schemas.microsoft.com/office/drawing/2014/main" id="{7E4EE9C7-351C-4B31-88AC-068801259E35}"/>
              </a:ext>
            </a:extLst>
          </p:cNvPr>
          <p:cNvSpPr>
            <a:spLocks noGrp="1"/>
          </p:cNvSpPr>
          <p:nvPr>
            <p:ph type="ftr" sz="quarter" idx="11"/>
          </p:nvPr>
        </p:nvSpPr>
        <p:spPr/>
        <p:txBody>
          <a:bodyPr/>
          <a:lstStyle/>
          <a:p>
            <a:r>
              <a:rPr lang="en-IN" dirty="0"/>
              <a:t>Department of CSE</a:t>
            </a:r>
          </a:p>
        </p:txBody>
      </p:sp>
      <p:sp>
        <p:nvSpPr>
          <p:cNvPr id="7" name="Slide Number Placeholder 6">
            <a:extLst>
              <a:ext uri="{FF2B5EF4-FFF2-40B4-BE49-F238E27FC236}">
                <a16:creationId xmlns:a16="http://schemas.microsoft.com/office/drawing/2014/main" id="{0BCEAF04-BE73-4196-B534-31C486C1B98D}"/>
              </a:ext>
            </a:extLst>
          </p:cNvPr>
          <p:cNvSpPr>
            <a:spLocks noGrp="1"/>
          </p:cNvSpPr>
          <p:nvPr>
            <p:ph type="sldNum" sz="quarter" idx="12"/>
          </p:nvPr>
        </p:nvSpPr>
        <p:spPr/>
        <p:txBody>
          <a:bodyPr/>
          <a:lstStyle/>
          <a:p>
            <a:fld id="{52E40923-1650-45D5-B051-EB6C91DC95E0}" type="slidenum">
              <a:rPr lang="en-IN" smtClean="0"/>
              <a:t>18</a:t>
            </a:fld>
            <a:endParaRPr lang="en-IN"/>
          </a:p>
        </p:txBody>
      </p:sp>
      <p:sp>
        <p:nvSpPr>
          <p:cNvPr id="13" name="Rectangle 12">
            <a:extLst>
              <a:ext uri="{FF2B5EF4-FFF2-40B4-BE49-F238E27FC236}">
                <a16:creationId xmlns:a16="http://schemas.microsoft.com/office/drawing/2014/main" id="{66C05439-FE54-43A7-8A59-8CA5BF77B393}"/>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
        <p:nvSpPr>
          <p:cNvPr id="9" name="TextBox 8">
            <a:extLst>
              <a:ext uri="{FF2B5EF4-FFF2-40B4-BE49-F238E27FC236}">
                <a16:creationId xmlns:a16="http://schemas.microsoft.com/office/drawing/2014/main" id="{9A19A9B7-3E82-43F9-8CB4-AA59891A7652}"/>
              </a:ext>
            </a:extLst>
          </p:cNvPr>
          <p:cNvSpPr txBox="1"/>
          <p:nvPr/>
        </p:nvSpPr>
        <p:spPr>
          <a:xfrm>
            <a:off x="439271" y="394447"/>
            <a:ext cx="11421035" cy="646331"/>
          </a:xfrm>
          <a:prstGeom prst="rect">
            <a:avLst/>
          </a:prstGeom>
          <a:noFill/>
        </p:spPr>
        <p:txBody>
          <a:bodyPr wrap="square" rtlCol="0">
            <a:spAutoFit/>
          </a:bodyPr>
          <a:lstStyle/>
          <a:p>
            <a:r>
              <a:rPr lang="en-US" dirty="0"/>
              <a:t>Step 4: </a:t>
            </a:r>
            <a:r>
              <a:rPr lang="en-US" dirty="0">
                <a:latin typeface="Arial" panose="020B0604020202020204" pitchFamily="34" charset="0"/>
                <a:cs typeface="Arial" panose="020B0604020202020204" pitchFamily="34" charset="0"/>
              </a:rPr>
              <a:t>create an action stage ,select MS Excel VBO from business object drop down, select Get worksheet as collection</a:t>
            </a:r>
            <a:endParaRPr lang="en-IN" dirty="0"/>
          </a:p>
        </p:txBody>
      </p:sp>
      <p:sp>
        <p:nvSpPr>
          <p:cNvPr id="10" name="TextBox 9">
            <a:extLst>
              <a:ext uri="{FF2B5EF4-FFF2-40B4-BE49-F238E27FC236}">
                <a16:creationId xmlns:a16="http://schemas.microsoft.com/office/drawing/2014/main" id="{7101994A-3BD4-4F0E-8D01-5DB2B10C34D6}"/>
              </a:ext>
            </a:extLst>
          </p:cNvPr>
          <p:cNvSpPr txBox="1"/>
          <p:nvPr/>
        </p:nvSpPr>
        <p:spPr>
          <a:xfrm>
            <a:off x="6280450" y="4365812"/>
            <a:ext cx="5481244" cy="369332"/>
          </a:xfrm>
          <a:prstGeom prst="rect">
            <a:avLst/>
          </a:prstGeom>
          <a:noFill/>
        </p:spPr>
        <p:txBody>
          <a:bodyPr wrap="square" rtlCol="0">
            <a:spAutoFit/>
          </a:bodyPr>
          <a:lstStyle/>
          <a:p>
            <a:r>
              <a:rPr lang="en-US" dirty="0"/>
              <a:t>In the input tab give the handle and workbook name.</a:t>
            </a:r>
            <a:endParaRPr lang="en-IN" dirty="0"/>
          </a:p>
        </p:txBody>
      </p:sp>
    </p:spTree>
    <p:extLst>
      <p:ext uri="{BB962C8B-B14F-4D97-AF65-F5344CB8AC3E}">
        <p14:creationId xmlns:p14="http://schemas.microsoft.com/office/powerpoint/2010/main" val="3080599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2550AA-D55E-4A1F-8970-A668B50AA3EA}"/>
              </a:ext>
            </a:extLst>
          </p:cNvPr>
          <p:cNvSpPr txBox="1"/>
          <p:nvPr/>
        </p:nvSpPr>
        <p:spPr>
          <a:xfrm>
            <a:off x="394447" y="331694"/>
            <a:ext cx="11376212" cy="587853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Create Collection,and click on add  with fields as follows, • type = text; name =” Name” • type = text; name= “Email”.</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Arial" panose="020B0604020202020204" pitchFamily="34" charset="0"/>
                <a:cs typeface="Arial" panose="020B0604020202020204" pitchFamily="34" charset="0"/>
              </a:rPr>
              <a:t>Go to output tab and drag Data into Store in </a:t>
            </a:r>
          </a:p>
          <a:p>
            <a:r>
              <a:rPr lang="en-US" dirty="0">
                <a:latin typeface="Arial" panose="020B0604020202020204" pitchFamily="34" charset="0"/>
                <a:cs typeface="Arial" panose="020B0604020202020204" pitchFamily="34" charset="0"/>
              </a:rPr>
              <a:t>column, click on ok.</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623D17CB-18C3-4C52-82E1-D43A42A57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25" y="838200"/>
            <a:ext cx="4787034" cy="2590800"/>
          </a:xfrm>
          <a:prstGeom prst="rect">
            <a:avLst/>
          </a:prstGeom>
        </p:spPr>
      </p:pic>
      <p:pic>
        <p:nvPicPr>
          <p:cNvPr id="6" name="Picture 5">
            <a:extLst>
              <a:ext uri="{FF2B5EF4-FFF2-40B4-BE49-F238E27FC236}">
                <a16:creationId xmlns:a16="http://schemas.microsoft.com/office/drawing/2014/main" id="{DACBEDA6-427B-4097-97A4-4176B77BA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47" y="802217"/>
            <a:ext cx="5889693" cy="2626783"/>
          </a:xfrm>
          <a:prstGeom prst="rect">
            <a:avLst/>
          </a:prstGeom>
        </p:spPr>
      </p:pic>
      <p:pic>
        <p:nvPicPr>
          <p:cNvPr id="8" name="Picture 7">
            <a:extLst>
              <a:ext uri="{FF2B5EF4-FFF2-40B4-BE49-F238E27FC236}">
                <a16:creationId xmlns:a16="http://schemas.microsoft.com/office/drawing/2014/main" id="{18780A81-6420-443A-9CD0-EFD65A6863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659" y="3070536"/>
            <a:ext cx="5710218" cy="2985247"/>
          </a:xfrm>
          <a:prstGeom prst="rect">
            <a:avLst/>
          </a:prstGeom>
        </p:spPr>
      </p:pic>
      <p:sp>
        <p:nvSpPr>
          <p:cNvPr id="3" name="Date Placeholder 2">
            <a:extLst>
              <a:ext uri="{FF2B5EF4-FFF2-40B4-BE49-F238E27FC236}">
                <a16:creationId xmlns:a16="http://schemas.microsoft.com/office/drawing/2014/main" id="{D9297423-4421-443D-9AF6-0805E42894E3}"/>
              </a:ext>
            </a:extLst>
          </p:cNvPr>
          <p:cNvSpPr>
            <a:spLocks noGrp="1"/>
          </p:cNvSpPr>
          <p:nvPr>
            <p:ph type="dt" sz="half" idx="10"/>
          </p:nvPr>
        </p:nvSpPr>
        <p:spPr/>
        <p:txBody>
          <a:bodyPr/>
          <a:lstStyle/>
          <a:p>
            <a:fld id="{0B4936BF-1BD2-4026-8B58-761D760247B0}" type="datetime1">
              <a:rPr lang="en-IN" smtClean="0"/>
              <a:t>09-11-2021</a:t>
            </a:fld>
            <a:endParaRPr lang="en-IN"/>
          </a:p>
        </p:txBody>
      </p:sp>
      <p:sp>
        <p:nvSpPr>
          <p:cNvPr id="5" name="Footer Placeholder 4">
            <a:extLst>
              <a:ext uri="{FF2B5EF4-FFF2-40B4-BE49-F238E27FC236}">
                <a16:creationId xmlns:a16="http://schemas.microsoft.com/office/drawing/2014/main" id="{C8B7A0F6-2AE7-4D49-94DC-A1AC9D3BA05B}"/>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F87A2BD4-E85D-4B8B-A649-755A2589B7FD}"/>
              </a:ext>
            </a:extLst>
          </p:cNvPr>
          <p:cNvSpPr>
            <a:spLocks noGrp="1"/>
          </p:cNvSpPr>
          <p:nvPr>
            <p:ph type="sldNum" sz="quarter" idx="12"/>
          </p:nvPr>
        </p:nvSpPr>
        <p:spPr/>
        <p:txBody>
          <a:bodyPr/>
          <a:lstStyle/>
          <a:p>
            <a:fld id="{52E40923-1650-45D5-B051-EB6C91DC95E0}" type="slidenum">
              <a:rPr lang="en-IN" smtClean="0"/>
              <a:t>19</a:t>
            </a:fld>
            <a:endParaRPr lang="en-IN"/>
          </a:p>
        </p:txBody>
      </p:sp>
      <p:sp>
        <p:nvSpPr>
          <p:cNvPr id="13" name="Rectangle 12">
            <a:extLst>
              <a:ext uri="{FF2B5EF4-FFF2-40B4-BE49-F238E27FC236}">
                <a16:creationId xmlns:a16="http://schemas.microsoft.com/office/drawing/2014/main" id="{660E9A25-1499-43D1-BA8E-3F5DE1DA5AA4}"/>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90070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C005355E-79EC-4DE1-B057-9F96458860C0}" type="datetime1">
              <a:rPr lang="en-IN" smtClean="0"/>
              <a:t>09-11-2021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cxnSp>
        <p:nvCxnSpPr>
          <p:cNvPr id="10" name="Straight Connector 9">
            <a:extLst>
              <a:ext uri="{FF2B5EF4-FFF2-40B4-BE49-F238E27FC236}">
                <a16:creationId xmlns:a16="http://schemas.microsoft.com/office/drawing/2014/main" id="{F680E53E-EE8A-47CB-B2A7-637FEE180ECC}"/>
              </a:ext>
            </a:extLst>
          </p:cNvPr>
          <p:cNvCxnSpPr/>
          <p:nvPr/>
        </p:nvCxnSpPr>
        <p:spPr>
          <a:xfrm>
            <a:off x="277906" y="228600"/>
            <a:ext cx="11689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0C4BEE-CA1C-4746-AD6D-ACCC0A4B6E33}"/>
              </a:ext>
            </a:extLst>
          </p:cNvPr>
          <p:cNvCxnSpPr/>
          <p:nvPr/>
        </p:nvCxnSpPr>
        <p:spPr>
          <a:xfrm>
            <a:off x="259976" y="6721475"/>
            <a:ext cx="117079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8C44CC-5004-4F6C-BF23-F7A23FB5A060}"/>
              </a:ext>
            </a:extLst>
          </p:cNvPr>
          <p:cNvCxnSpPr>
            <a:cxnSpLocks/>
          </p:cNvCxnSpPr>
          <p:nvPr/>
        </p:nvCxnSpPr>
        <p:spPr>
          <a:xfrm>
            <a:off x="331694" y="1232647"/>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C903D79-AFD3-4E86-A9F1-80723C431B9E}"/>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57831-FB4B-405C-A40C-F6675D782C2A}"/>
              </a:ext>
            </a:extLst>
          </p:cNvPr>
          <p:cNvSpPr txBox="1"/>
          <p:nvPr/>
        </p:nvSpPr>
        <p:spPr>
          <a:xfrm>
            <a:off x="443752" y="259976"/>
            <a:ext cx="11304495" cy="5909310"/>
          </a:xfrm>
          <a:prstGeom prst="rect">
            <a:avLst/>
          </a:prstGeom>
          <a:noFill/>
        </p:spPr>
        <p:txBody>
          <a:bodyPr wrap="square" rtlCol="0">
            <a:spAutoFit/>
          </a:bodyPr>
          <a:lstStyle/>
          <a:p>
            <a:r>
              <a:rPr lang="en-US" dirty="0"/>
              <a:t>Step 5:</a:t>
            </a:r>
          </a:p>
          <a:p>
            <a:r>
              <a:rPr lang="en-US" dirty="0">
                <a:latin typeface="Arial" panose="020B0604020202020204" pitchFamily="34" charset="0"/>
                <a:cs typeface="Arial" panose="020B0604020202020204" pitchFamily="34" charset="0"/>
              </a:rPr>
              <a:t>Create an action stage, select MS Excel VBO from Business object drop down, select Close Instance action.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Drag and drop the handle,  click on ok.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CE2CD22-F363-4EB6-BAB1-10A04254D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30047"/>
            <a:ext cx="4581522" cy="2312894"/>
          </a:xfrm>
          <a:prstGeom prst="rect">
            <a:avLst/>
          </a:prstGeom>
        </p:spPr>
      </p:pic>
      <p:pic>
        <p:nvPicPr>
          <p:cNvPr id="7" name="Picture 6">
            <a:extLst>
              <a:ext uri="{FF2B5EF4-FFF2-40B4-BE49-F238E27FC236}">
                <a16:creationId xmlns:a16="http://schemas.microsoft.com/office/drawing/2014/main" id="{D8523E40-C30F-417F-8028-420262714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943" y="829235"/>
            <a:ext cx="5487222" cy="2599765"/>
          </a:xfrm>
          <a:prstGeom prst="rect">
            <a:avLst/>
          </a:prstGeom>
        </p:spPr>
      </p:pic>
      <p:pic>
        <p:nvPicPr>
          <p:cNvPr id="9" name="Picture 8">
            <a:extLst>
              <a:ext uri="{FF2B5EF4-FFF2-40B4-BE49-F238E27FC236}">
                <a16:creationId xmlns:a16="http://schemas.microsoft.com/office/drawing/2014/main" id="{1930F160-8506-499D-8BF0-6F189C861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3732" y="3465642"/>
            <a:ext cx="5487222" cy="2667001"/>
          </a:xfrm>
          <a:prstGeom prst="rect">
            <a:avLst/>
          </a:prstGeom>
        </p:spPr>
      </p:pic>
      <p:sp>
        <p:nvSpPr>
          <p:cNvPr id="2" name="Date Placeholder 1">
            <a:extLst>
              <a:ext uri="{FF2B5EF4-FFF2-40B4-BE49-F238E27FC236}">
                <a16:creationId xmlns:a16="http://schemas.microsoft.com/office/drawing/2014/main" id="{1DEE9395-CF07-4087-97F7-6945536DD0B2}"/>
              </a:ext>
            </a:extLst>
          </p:cNvPr>
          <p:cNvSpPr>
            <a:spLocks noGrp="1"/>
          </p:cNvSpPr>
          <p:nvPr>
            <p:ph type="dt" sz="half" idx="10"/>
          </p:nvPr>
        </p:nvSpPr>
        <p:spPr/>
        <p:txBody>
          <a:bodyPr/>
          <a:lstStyle/>
          <a:p>
            <a:fld id="{EBB65A16-F5DD-4A2B-84B2-77D4AA547A88}" type="datetime1">
              <a:rPr lang="en-IN" smtClean="0"/>
              <a:t>09-11-2021</a:t>
            </a:fld>
            <a:endParaRPr lang="en-IN"/>
          </a:p>
        </p:txBody>
      </p:sp>
      <p:sp>
        <p:nvSpPr>
          <p:cNvPr id="4" name="Footer Placeholder 3">
            <a:extLst>
              <a:ext uri="{FF2B5EF4-FFF2-40B4-BE49-F238E27FC236}">
                <a16:creationId xmlns:a16="http://schemas.microsoft.com/office/drawing/2014/main" id="{85C5F7B3-5A56-4C39-B1CB-BB5A4541245F}"/>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5106EAD9-98D0-44F4-B303-F939924163DF}"/>
              </a:ext>
            </a:extLst>
          </p:cNvPr>
          <p:cNvSpPr>
            <a:spLocks noGrp="1"/>
          </p:cNvSpPr>
          <p:nvPr>
            <p:ph type="sldNum" sz="quarter" idx="12"/>
          </p:nvPr>
        </p:nvSpPr>
        <p:spPr/>
        <p:txBody>
          <a:bodyPr/>
          <a:lstStyle/>
          <a:p>
            <a:fld id="{52E40923-1650-45D5-B051-EB6C91DC95E0}" type="slidenum">
              <a:rPr lang="en-IN" smtClean="0"/>
              <a:t>20</a:t>
            </a:fld>
            <a:endParaRPr lang="en-IN"/>
          </a:p>
        </p:txBody>
      </p:sp>
      <p:sp>
        <p:nvSpPr>
          <p:cNvPr id="13" name="Rectangle 12">
            <a:extLst>
              <a:ext uri="{FF2B5EF4-FFF2-40B4-BE49-F238E27FC236}">
                <a16:creationId xmlns:a16="http://schemas.microsoft.com/office/drawing/2014/main" id="{643270F0-9790-4688-B3D3-A155CE47289F}"/>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1837000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0064E-8F72-476B-8A43-50D1BAD123F2}"/>
              </a:ext>
            </a:extLst>
          </p:cNvPr>
          <p:cNvSpPr txBox="1"/>
          <p:nvPr/>
        </p:nvSpPr>
        <p:spPr>
          <a:xfrm>
            <a:off x="403412" y="367553"/>
            <a:ext cx="11080376" cy="5909310"/>
          </a:xfrm>
          <a:prstGeom prst="rect">
            <a:avLst/>
          </a:prstGeom>
          <a:noFill/>
        </p:spPr>
        <p:txBody>
          <a:bodyPr wrap="square" rtlCol="0">
            <a:spAutoFit/>
          </a:bodyPr>
          <a:lstStyle/>
          <a:p>
            <a:r>
              <a:rPr lang="en-US" dirty="0"/>
              <a:t>Step 6:</a:t>
            </a:r>
          </a:p>
          <a:p>
            <a:r>
              <a:rPr lang="en-US" dirty="0">
                <a:latin typeface="Arial" panose="020B0604020202020204" pitchFamily="34" charset="0"/>
                <a:cs typeface="Arial" panose="020B0604020202020204" pitchFamily="34" charset="0"/>
              </a:rPr>
              <a:t>Add two data items one for Email and other for Password.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42900" indent="-342900">
              <a:buAutoNum type="arabicPeriod"/>
            </a:pPr>
            <a:r>
              <a:rPr lang="en-US" dirty="0">
                <a:latin typeface="Arial" panose="020B0604020202020204" pitchFamily="34" charset="0"/>
                <a:cs typeface="Arial" panose="020B0604020202020204" pitchFamily="34" charset="0"/>
              </a:rPr>
              <a:t>To store the Email</a:t>
            </a:r>
          </a:p>
          <a:p>
            <a:r>
              <a:rPr lang="en-US" dirty="0">
                <a:latin typeface="Arial" panose="020B0604020202020204" pitchFamily="34" charset="0"/>
                <a:cs typeface="Arial" panose="020B0604020202020204" pitchFamily="34" charset="0"/>
              </a:rPr>
              <a:t>• Name – Email </a:t>
            </a:r>
          </a:p>
          <a:p>
            <a:r>
              <a:rPr lang="en-US" dirty="0">
                <a:latin typeface="Arial" panose="020B0604020202020204" pitchFamily="34" charset="0"/>
                <a:cs typeface="Arial" panose="020B0604020202020204" pitchFamily="34" charset="0"/>
              </a:rPr>
              <a:t>• Type – Text </a:t>
            </a:r>
          </a:p>
          <a:p>
            <a:r>
              <a:rPr lang="en-US" dirty="0">
                <a:latin typeface="Arial" panose="020B0604020202020204" pitchFamily="34" charset="0"/>
                <a:cs typeface="Arial" panose="020B0604020202020204" pitchFamily="34" charset="0"/>
              </a:rPr>
              <a:t>• Initial value – Your email ID</a:t>
            </a:r>
          </a:p>
          <a:p>
            <a:endParaRPr lang="en-US" dirty="0"/>
          </a:p>
          <a:p>
            <a:endParaRPr lang="en-US" dirty="0"/>
          </a:p>
          <a:p>
            <a:r>
              <a:rPr lang="en-US" dirty="0"/>
              <a:t>2. </a:t>
            </a:r>
            <a:r>
              <a:rPr lang="en-US" dirty="0">
                <a:latin typeface="Arial" panose="020B0604020202020204" pitchFamily="34" charset="0"/>
                <a:cs typeface="Arial" panose="020B0604020202020204" pitchFamily="34" charset="0"/>
              </a:rPr>
              <a:t>To store the Password </a:t>
            </a:r>
          </a:p>
          <a:p>
            <a:r>
              <a:rPr lang="en-US" dirty="0">
                <a:latin typeface="Arial" panose="020B0604020202020204" pitchFamily="34" charset="0"/>
                <a:cs typeface="Arial" panose="020B0604020202020204" pitchFamily="34" charset="0"/>
              </a:rPr>
              <a:t>• Name - Password </a:t>
            </a:r>
          </a:p>
          <a:p>
            <a:r>
              <a:rPr lang="en-US" dirty="0">
                <a:latin typeface="Arial" panose="020B0604020202020204" pitchFamily="34" charset="0"/>
                <a:cs typeface="Arial" panose="020B0604020202020204" pitchFamily="34" charset="0"/>
              </a:rPr>
              <a:t>• Type – Password </a:t>
            </a:r>
          </a:p>
          <a:p>
            <a:r>
              <a:rPr lang="en-US" dirty="0">
                <a:latin typeface="Arial" panose="020B0604020202020204" pitchFamily="34" charset="0"/>
                <a:cs typeface="Arial" panose="020B0604020202020204" pitchFamily="34" charset="0"/>
              </a:rPr>
              <a:t>• Initial value – Password of your email ID </a:t>
            </a:r>
          </a:p>
        </p:txBody>
      </p:sp>
      <p:pic>
        <p:nvPicPr>
          <p:cNvPr id="4" name="Picture 3">
            <a:extLst>
              <a:ext uri="{FF2B5EF4-FFF2-40B4-BE49-F238E27FC236}">
                <a16:creationId xmlns:a16="http://schemas.microsoft.com/office/drawing/2014/main" id="{E9E22847-8960-4E44-A9FD-C6DCF6323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176" y="1048871"/>
            <a:ext cx="7476565" cy="2949388"/>
          </a:xfrm>
          <a:prstGeom prst="rect">
            <a:avLst/>
          </a:prstGeom>
        </p:spPr>
      </p:pic>
      <p:sp>
        <p:nvSpPr>
          <p:cNvPr id="3" name="Date Placeholder 2">
            <a:extLst>
              <a:ext uri="{FF2B5EF4-FFF2-40B4-BE49-F238E27FC236}">
                <a16:creationId xmlns:a16="http://schemas.microsoft.com/office/drawing/2014/main" id="{E60230C2-4F73-42AD-ADB3-370C809EAD29}"/>
              </a:ext>
            </a:extLst>
          </p:cNvPr>
          <p:cNvSpPr>
            <a:spLocks noGrp="1"/>
          </p:cNvSpPr>
          <p:nvPr>
            <p:ph type="dt" sz="half" idx="10"/>
          </p:nvPr>
        </p:nvSpPr>
        <p:spPr/>
        <p:txBody>
          <a:bodyPr/>
          <a:lstStyle/>
          <a:p>
            <a:fld id="{A31A511A-E21B-4B50-BF45-B3D653417220}" type="datetime1">
              <a:rPr lang="en-IN" smtClean="0"/>
              <a:t>09-11-2021</a:t>
            </a:fld>
            <a:endParaRPr lang="en-IN"/>
          </a:p>
        </p:txBody>
      </p:sp>
      <p:sp>
        <p:nvSpPr>
          <p:cNvPr id="5" name="Footer Placeholder 4">
            <a:extLst>
              <a:ext uri="{FF2B5EF4-FFF2-40B4-BE49-F238E27FC236}">
                <a16:creationId xmlns:a16="http://schemas.microsoft.com/office/drawing/2014/main" id="{9074258F-2242-4211-BC02-BDE4B062AB73}"/>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00C95DC-D482-4ADA-9CDC-101D9F3297E8}"/>
              </a:ext>
            </a:extLst>
          </p:cNvPr>
          <p:cNvSpPr>
            <a:spLocks noGrp="1"/>
          </p:cNvSpPr>
          <p:nvPr>
            <p:ph type="sldNum" sz="quarter" idx="12"/>
          </p:nvPr>
        </p:nvSpPr>
        <p:spPr/>
        <p:txBody>
          <a:bodyPr/>
          <a:lstStyle/>
          <a:p>
            <a:fld id="{52E40923-1650-45D5-B051-EB6C91DC95E0}" type="slidenum">
              <a:rPr lang="en-IN" smtClean="0"/>
              <a:t>21</a:t>
            </a:fld>
            <a:endParaRPr lang="en-IN"/>
          </a:p>
        </p:txBody>
      </p:sp>
      <p:sp>
        <p:nvSpPr>
          <p:cNvPr id="11" name="Rectangle 10">
            <a:extLst>
              <a:ext uri="{FF2B5EF4-FFF2-40B4-BE49-F238E27FC236}">
                <a16:creationId xmlns:a16="http://schemas.microsoft.com/office/drawing/2014/main" id="{91E42E48-D8DE-426D-B53A-D57AE464C845}"/>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50590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D740AC-17BF-4515-A13C-5B157CDC1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960" y="528918"/>
            <a:ext cx="6691138" cy="5576048"/>
          </a:xfrm>
          <a:prstGeom prst="rect">
            <a:avLst/>
          </a:prstGeom>
        </p:spPr>
      </p:pic>
      <p:sp>
        <p:nvSpPr>
          <p:cNvPr id="2" name="Date Placeholder 1">
            <a:extLst>
              <a:ext uri="{FF2B5EF4-FFF2-40B4-BE49-F238E27FC236}">
                <a16:creationId xmlns:a16="http://schemas.microsoft.com/office/drawing/2014/main" id="{DBA5C1D4-B30C-430D-AC6C-26B77D006099}"/>
              </a:ext>
            </a:extLst>
          </p:cNvPr>
          <p:cNvSpPr>
            <a:spLocks noGrp="1"/>
          </p:cNvSpPr>
          <p:nvPr>
            <p:ph type="dt" sz="half" idx="10"/>
          </p:nvPr>
        </p:nvSpPr>
        <p:spPr/>
        <p:txBody>
          <a:bodyPr/>
          <a:lstStyle/>
          <a:p>
            <a:fld id="{8C6D280C-1B80-476D-AFD4-EDF2F1CF95B6}" type="datetime1">
              <a:rPr lang="en-IN" smtClean="0"/>
              <a:t>09-11-2021</a:t>
            </a:fld>
            <a:endParaRPr lang="en-IN"/>
          </a:p>
        </p:txBody>
      </p:sp>
      <p:sp>
        <p:nvSpPr>
          <p:cNvPr id="3" name="Footer Placeholder 2">
            <a:extLst>
              <a:ext uri="{FF2B5EF4-FFF2-40B4-BE49-F238E27FC236}">
                <a16:creationId xmlns:a16="http://schemas.microsoft.com/office/drawing/2014/main" id="{83C32E90-98A2-42AA-920C-FAAD54E4169E}"/>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77C015A2-28DC-4729-A8BA-3BFB88F18732}"/>
              </a:ext>
            </a:extLst>
          </p:cNvPr>
          <p:cNvSpPr>
            <a:spLocks noGrp="1"/>
          </p:cNvSpPr>
          <p:nvPr>
            <p:ph type="sldNum" sz="quarter" idx="12"/>
          </p:nvPr>
        </p:nvSpPr>
        <p:spPr/>
        <p:txBody>
          <a:bodyPr/>
          <a:lstStyle/>
          <a:p>
            <a:fld id="{52E40923-1650-45D5-B051-EB6C91DC95E0}" type="slidenum">
              <a:rPr lang="en-IN" smtClean="0"/>
              <a:t>22</a:t>
            </a:fld>
            <a:endParaRPr lang="en-IN"/>
          </a:p>
        </p:txBody>
      </p:sp>
      <p:sp>
        <p:nvSpPr>
          <p:cNvPr id="10" name="Rectangle 9">
            <a:extLst>
              <a:ext uri="{FF2B5EF4-FFF2-40B4-BE49-F238E27FC236}">
                <a16:creationId xmlns:a16="http://schemas.microsoft.com/office/drawing/2014/main" id="{12B35FF3-ED0D-490F-9820-F242003BD35D}"/>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2786218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177AC-E7CD-400D-9396-0569DA29A4A4}"/>
              </a:ext>
            </a:extLst>
          </p:cNvPr>
          <p:cNvSpPr txBox="1"/>
          <p:nvPr/>
        </p:nvSpPr>
        <p:spPr>
          <a:xfrm>
            <a:off x="412376" y="376518"/>
            <a:ext cx="11403106" cy="5940088"/>
          </a:xfrm>
          <a:prstGeom prst="rect">
            <a:avLst/>
          </a:prstGeom>
          <a:noFill/>
        </p:spPr>
        <p:txBody>
          <a:bodyPr wrap="square" rtlCol="0">
            <a:spAutoFit/>
          </a:bodyPr>
          <a:lstStyle/>
          <a:p>
            <a:r>
              <a:rPr lang="en-US" dirty="0"/>
              <a:t>Step 7:</a:t>
            </a:r>
          </a:p>
          <a:p>
            <a:r>
              <a:rPr lang="en-US" dirty="0">
                <a:latin typeface="Arial" panose="020B0604020202020204" pitchFamily="34" charset="0"/>
                <a:cs typeface="Arial" panose="020B0604020202020204" pitchFamily="34" charset="0"/>
              </a:rPr>
              <a:t>Create an action stage, select Email VBO from Business object drop down, select Configure action. </a:t>
            </a:r>
          </a:p>
          <a:p>
            <a:endParaRPr lang="en-US"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495B58B-35E6-4567-89AA-E733F4B23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66" y="1541927"/>
            <a:ext cx="4962927" cy="4563035"/>
          </a:xfrm>
          <a:prstGeom prst="rect">
            <a:avLst/>
          </a:prstGeom>
        </p:spPr>
      </p:pic>
      <p:pic>
        <p:nvPicPr>
          <p:cNvPr id="6" name="Picture 5">
            <a:extLst>
              <a:ext uri="{FF2B5EF4-FFF2-40B4-BE49-F238E27FC236}">
                <a16:creationId xmlns:a16="http://schemas.microsoft.com/office/drawing/2014/main" id="{5E608AA0-5CE8-4461-BF0C-BE1D2DBF4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094" y="1541927"/>
            <a:ext cx="5889811" cy="4437529"/>
          </a:xfrm>
          <a:prstGeom prst="rect">
            <a:avLst/>
          </a:prstGeom>
        </p:spPr>
      </p:pic>
      <p:sp>
        <p:nvSpPr>
          <p:cNvPr id="3" name="Date Placeholder 2">
            <a:extLst>
              <a:ext uri="{FF2B5EF4-FFF2-40B4-BE49-F238E27FC236}">
                <a16:creationId xmlns:a16="http://schemas.microsoft.com/office/drawing/2014/main" id="{BE5FDF4B-5A1B-42AD-ACC1-2C6A0C4B522C}"/>
              </a:ext>
            </a:extLst>
          </p:cNvPr>
          <p:cNvSpPr>
            <a:spLocks noGrp="1"/>
          </p:cNvSpPr>
          <p:nvPr>
            <p:ph type="dt" sz="half" idx="10"/>
          </p:nvPr>
        </p:nvSpPr>
        <p:spPr/>
        <p:txBody>
          <a:bodyPr/>
          <a:lstStyle/>
          <a:p>
            <a:fld id="{1E0C73A0-990D-4335-B2E2-63125F3FE94F}" type="datetime1">
              <a:rPr lang="en-IN" smtClean="0"/>
              <a:t>09-11-2021</a:t>
            </a:fld>
            <a:endParaRPr lang="en-IN"/>
          </a:p>
        </p:txBody>
      </p:sp>
      <p:sp>
        <p:nvSpPr>
          <p:cNvPr id="5" name="Footer Placeholder 4">
            <a:extLst>
              <a:ext uri="{FF2B5EF4-FFF2-40B4-BE49-F238E27FC236}">
                <a16:creationId xmlns:a16="http://schemas.microsoft.com/office/drawing/2014/main" id="{B17A70B3-DD19-4914-BAA9-44E167C3A027}"/>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9E3E6397-BF16-45A9-8036-AB326B09A845}"/>
              </a:ext>
            </a:extLst>
          </p:cNvPr>
          <p:cNvSpPr>
            <a:spLocks noGrp="1"/>
          </p:cNvSpPr>
          <p:nvPr>
            <p:ph type="sldNum" sz="quarter" idx="12"/>
          </p:nvPr>
        </p:nvSpPr>
        <p:spPr/>
        <p:txBody>
          <a:bodyPr/>
          <a:lstStyle/>
          <a:p>
            <a:fld id="{52E40923-1650-45D5-B051-EB6C91DC95E0}" type="slidenum">
              <a:rPr lang="en-IN" smtClean="0"/>
              <a:t>23</a:t>
            </a:fld>
            <a:endParaRPr lang="en-IN"/>
          </a:p>
        </p:txBody>
      </p:sp>
      <p:sp>
        <p:nvSpPr>
          <p:cNvPr id="12" name="Rectangle 11">
            <a:extLst>
              <a:ext uri="{FF2B5EF4-FFF2-40B4-BE49-F238E27FC236}">
                <a16:creationId xmlns:a16="http://schemas.microsoft.com/office/drawing/2014/main" id="{7DCCD49C-C774-42F9-81FC-70FA3C2F51AD}"/>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4032209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7C6159-FB7F-4E9D-9632-9727C6CB3F71}"/>
              </a:ext>
            </a:extLst>
          </p:cNvPr>
          <p:cNvSpPr txBox="1"/>
          <p:nvPr/>
        </p:nvSpPr>
        <p:spPr>
          <a:xfrm>
            <a:off x="528918" y="352603"/>
            <a:ext cx="10990730" cy="590931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In the input tab drag the Email and Password and the give the following details: </a:t>
            </a:r>
          </a:p>
          <a:p>
            <a:r>
              <a:rPr lang="en-IN" dirty="0">
                <a:latin typeface="Arial" panose="020B0604020202020204" pitchFamily="34" charset="0"/>
                <a:cs typeface="Arial" panose="020B0604020202020204" pitchFamily="34" charset="0"/>
              </a:rPr>
              <a:t>• POP3 Server = "pop.gmail.com" </a:t>
            </a:r>
          </a:p>
          <a:p>
            <a:r>
              <a:rPr lang="en-IN" dirty="0">
                <a:latin typeface="Arial" panose="020B0604020202020204" pitchFamily="34" charset="0"/>
                <a:cs typeface="Arial" panose="020B0604020202020204" pitchFamily="34" charset="0"/>
              </a:rPr>
              <a:t>• SMTP Server = "smtp.gmail.com" </a:t>
            </a:r>
          </a:p>
          <a:p>
            <a:r>
              <a:rPr lang="en-IN" dirty="0">
                <a:latin typeface="Arial" panose="020B0604020202020204" pitchFamily="34" charset="0"/>
                <a:cs typeface="Arial" panose="020B0604020202020204" pitchFamily="34" charset="0"/>
              </a:rPr>
              <a:t>• POP3 Port = 995 </a:t>
            </a:r>
          </a:p>
          <a:p>
            <a:r>
              <a:rPr lang="en-IN" dirty="0">
                <a:latin typeface="Arial" panose="020B0604020202020204" pitchFamily="34" charset="0"/>
                <a:cs typeface="Arial" panose="020B0604020202020204" pitchFamily="34" charset="0"/>
              </a:rPr>
              <a:t>• SMTP Port = 587 </a:t>
            </a:r>
          </a:p>
          <a:p>
            <a:r>
              <a:rPr lang="en-IN" dirty="0">
                <a:latin typeface="Arial" panose="020B0604020202020204" pitchFamily="34" charset="0"/>
                <a:cs typeface="Arial" panose="020B0604020202020204" pitchFamily="34" charset="0"/>
              </a:rPr>
              <a:t>• POP3 UseSSL = True </a:t>
            </a:r>
          </a:p>
          <a:p>
            <a:r>
              <a:rPr lang="en-IN" dirty="0">
                <a:latin typeface="Arial" panose="020B0604020202020204" pitchFamily="34" charset="0"/>
                <a:cs typeface="Arial" panose="020B0604020202020204" pitchFamily="34" charset="0"/>
              </a:rPr>
              <a:t>• SMTP UseSSL = True</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23EE583-60EC-4FCD-B458-B15D4999A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465" y="1380563"/>
            <a:ext cx="7668695" cy="4930589"/>
          </a:xfrm>
          <a:prstGeom prst="rect">
            <a:avLst/>
          </a:prstGeom>
        </p:spPr>
      </p:pic>
      <p:sp>
        <p:nvSpPr>
          <p:cNvPr id="2" name="Date Placeholder 1">
            <a:extLst>
              <a:ext uri="{FF2B5EF4-FFF2-40B4-BE49-F238E27FC236}">
                <a16:creationId xmlns:a16="http://schemas.microsoft.com/office/drawing/2014/main" id="{0EF1F356-89BD-4685-9E3C-79E98D5DC3EC}"/>
              </a:ext>
            </a:extLst>
          </p:cNvPr>
          <p:cNvSpPr>
            <a:spLocks noGrp="1"/>
          </p:cNvSpPr>
          <p:nvPr>
            <p:ph type="dt" sz="half" idx="10"/>
          </p:nvPr>
        </p:nvSpPr>
        <p:spPr/>
        <p:txBody>
          <a:bodyPr/>
          <a:lstStyle/>
          <a:p>
            <a:fld id="{D90F666B-A629-4EE0-8DAF-0229EC552304}" type="datetime1">
              <a:rPr lang="en-IN" smtClean="0"/>
              <a:t>09-11-2021</a:t>
            </a:fld>
            <a:endParaRPr lang="en-IN"/>
          </a:p>
        </p:txBody>
      </p:sp>
      <p:sp>
        <p:nvSpPr>
          <p:cNvPr id="3" name="Footer Placeholder 2">
            <a:extLst>
              <a:ext uri="{FF2B5EF4-FFF2-40B4-BE49-F238E27FC236}">
                <a16:creationId xmlns:a16="http://schemas.microsoft.com/office/drawing/2014/main" id="{6A85B3CA-8A01-42A2-9ED4-714DE0791B0B}"/>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3207E75F-F6E5-45E0-A8EF-66383368BAE7}"/>
              </a:ext>
            </a:extLst>
          </p:cNvPr>
          <p:cNvSpPr>
            <a:spLocks noGrp="1"/>
          </p:cNvSpPr>
          <p:nvPr>
            <p:ph type="sldNum" sz="quarter" idx="12"/>
          </p:nvPr>
        </p:nvSpPr>
        <p:spPr/>
        <p:txBody>
          <a:bodyPr/>
          <a:lstStyle/>
          <a:p>
            <a:fld id="{52E40923-1650-45D5-B051-EB6C91DC95E0}" type="slidenum">
              <a:rPr lang="en-IN" smtClean="0"/>
              <a:t>24</a:t>
            </a:fld>
            <a:endParaRPr lang="en-IN"/>
          </a:p>
        </p:txBody>
      </p:sp>
      <p:sp>
        <p:nvSpPr>
          <p:cNvPr id="11" name="Rectangle 10">
            <a:extLst>
              <a:ext uri="{FF2B5EF4-FFF2-40B4-BE49-F238E27FC236}">
                <a16:creationId xmlns:a16="http://schemas.microsoft.com/office/drawing/2014/main" id="{61B4276B-FC4C-4FE4-AC46-229F19FE19F1}"/>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690320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9C284-BA03-44E3-A569-F92CF02BF395}"/>
              </a:ext>
            </a:extLst>
          </p:cNvPr>
          <p:cNvSpPr txBox="1"/>
          <p:nvPr/>
        </p:nvSpPr>
        <p:spPr>
          <a:xfrm>
            <a:off x="385482" y="403783"/>
            <a:ext cx="11332397"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8:Add a loop stage and make it to loop for Data collection.</a:t>
            </a:r>
          </a:p>
          <a:p>
            <a:r>
              <a:rPr lang="en-US" dirty="0">
                <a:latin typeface="Arial" panose="020B0604020202020204" pitchFamily="34" charset="0"/>
                <a:cs typeface="Arial" panose="020B0604020202020204" pitchFamily="34" charset="0"/>
              </a:rPr>
              <a:t>Drag and drop a loop stage and change the arrangement of all the stages in the page, double click on it and in the collection drop down select data collection and click ok.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2B3815D-F9AB-4E1C-A35E-444A60C72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21" y="1398494"/>
            <a:ext cx="5356811" cy="2626659"/>
          </a:xfrm>
          <a:prstGeom prst="rect">
            <a:avLst/>
          </a:prstGeom>
        </p:spPr>
      </p:pic>
      <p:pic>
        <p:nvPicPr>
          <p:cNvPr id="6" name="Picture 5">
            <a:extLst>
              <a:ext uri="{FF2B5EF4-FFF2-40B4-BE49-F238E27FC236}">
                <a16:creationId xmlns:a16="http://schemas.microsoft.com/office/drawing/2014/main" id="{3AFC6CD0-F571-4A72-8850-66CB0C232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421" y="3446930"/>
            <a:ext cx="7554379" cy="2389567"/>
          </a:xfrm>
          <a:prstGeom prst="rect">
            <a:avLst/>
          </a:prstGeom>
        </p:spPr>
      </p:pic>
      <p:sp>
        <p:nvSpPr>
          <p:cNvPr id="3" name="Date Placeholder 2">
            <a:extLst>
              <a:ext uri="{FF2B5EF4-FFF2-40B4-BE49-F238E27FC236}">
                <a16:creationId xmlns:a16="http://schemas.microsoft.com/office/drawing/2014/main" id="{8D42C037-81EA-467C-95ED-48EA6773E6D6}"/>
              </a:ext>
            </a:extLst>
          </p:cNvPr>
          <p:cNvSpPr>
            <a:spLocks noGrp="1"/>
          </p:cNvSpPr>
          <p:nvPr>
            <p:ph type="dt" sz="half" idx="10"/>
          </p:nvPr>
        </p:nvSpPr>
        <p:spPr/>
        <p:txBody>
          <a:bodyPr/>
          <a:lstStyle/>
          <a:p>
            <a:fld id="{D9715C22-6B1A-4497-96F9-4309D9FD352C}" type="datetime1">
              <a:rPr lang="en-IN" smtClean="0"/>
              <a:t>09-11-2021</a:t>
            </a:fld>
            <a:endParaRPr lang="en-IN"/>
          </a:p>
        </p:txBody>
      </p:sp>
      <p:sp>
        <p:nvSpPr>
          <p:cNvPr id="5" name="Footer Placeholder 4">
            <a:extLst>
              <a:ext uri="{FF2B5EF4-FFF2-40B4-BE49-F238E27FC236}">
                <a16:creationId xmlns:a16="http://schemas.microsoft.com/office/drawing/2014/main" id="{DB74D680-ED44-4334-AA35-1DB22876975E}"/>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B553F997-9268-4949-827E-6BE6D7C92FC0}"/>
              </a:ext>
            </a:extLst>
          </p:cNvPr>
          <p:cNvSpPr>
            <a:spLocks noGrp="1"/>
          </p:cNvSpPr>
          <p:nvPr>
            <p:ph type="sldNum" sz="quarter" idx="12"/>
          </p:nvPr>
        </p:nvSpPr>
        <p:spPr/>
        <p:txBody>
          <a:bodyPr/>
          <a:lstStyle/>
          <a:p>
            <a:fld id="{52E40923-1650-45D5-B051-EB6C91DC95E0}" type="slidenum">
              <a:rPr lang="en-IN" smtClean="0"/>
              <a:t>25</a:t>
            </a:fld>
            <a:endParaRPr lang="en-IN"/>
          </a:p>
        </p:txBody>
      </p:sp>
      <p:sp>
        <p:nvSpPr>
          <p:cNvPr id="12" name="Rectangle 11">
            <a:extLst>
              <a:ext uri="{FF2B5EF4-FFF2-40B4-BE49-F238E27FC236}">
                <a16:creationId xmlns:a16="http://schemas.microsoft.com/office/drawing/2014/main" id="{BC3F48C6-268E-40BC-8365-BA819A5E9396}"/>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2938256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B614B-EC2C-47A7-8822-34304BB3E6F6}"/>
              </a:ext>
            </a:extLst>
          </p:cNvPr>
          <p:cNvSpPr txBox="1"/>
          <p:nvPr/>
        </p:nvSpPr>
        <p:spPr>
          <a:xfrm>
            <a:off x="327211" y="335845"/>
            <a:ext cx="11537577"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9:</a:t>
            </a:r>
            <a:r>
              <a:rPr lang="en-IN" dirty="0">
                <a:latin typeface="Arial" panose="020B0604020202020204" pitchFamily="34" charset="0"/>
                <a:cs typeface="Arial" panose="020B0604020202020204" pitchFamily="34" charset="0"/>
              </a:rPr>
              <a:t>Add two data items </a:t>
            </a:r>
          </a:p>
          <a:p>
            <a:r>
              <a:rPr lang="en-IN" dirty="0">
                <a:latin typeface="Arial" panose="020B0604020202020204" pitchFamily="34" charset="0"/>
                <a:cs typeface="Arial" panose="020B0604020202020204" pitchFamily="34" charset="0"/>
              </a:rPr>
              <a:t>Data item 1</a:t>
            </a:r>
          </a:p>
          <a:p>
            <a:r>
              <a:rPr lang="en-US" dirty="0">
                <a:latin typeface="Arial" panose="020B0604020202020204" pitchFamily="34" charset="0"/>
                <a:cs typeface="Arial" panose="020B0604020202020204" pitchFamily="34" charset="0"/>
              </a:rPr>
              <a:t>To store the number to increment the path for each </a:t>
            </a:r>
          </a:p>
          <a:p>
            <a:r>
              <a:rPr lang="en-US" dirty="0">
                <a:latin typeface="Arial" panose="020B0604020202020204" pitchFamily="34" charset="0"/>
                <a:cs typeface="Arial" panose="020B0604020202020204" pitchFamily="34" charset="0"/>
              </a:rPr>
              <a:t>attachment </a:t>
            </a:r>
          </a:p>
          <a:p>
            <a:r>
              <a:rPr lang="en-US" dirty="0">
                <a:latin typeface="Arial" panose="020B0604020202020204" pitchFamily="34" charset="0"/>
                <a:cs typeface="Arial" panose="020B0604020202020204" pitchFamily="34" charset="0"/>
              </a:rPr>
              <a:t>• Name – Count </a:t>
            </a:r>
          </a:p>
          <a:p>
            <a:r>
              <a:rPr lang="en-US" dirty="0">
                <a:latin typeface="Arial" panose="020B0604020202020204" pitchFamily="34" charset="0"/>
                <a:cs typeface="Arial" panose="020B0604020202020204" pitchFamily="34" charset="0"/>
              </a:rPr>
              <a:t>• Type – Number </a:t>
            </a:r>
          </a:p>
          <a:p>
            <a:r>
              <a:rPr lang="en-US" dirty="0">
                <a:latin typeface="Arial" panose="020B0604020202020204" pitchFamily="34" charset="0"/>
                <a:cs typeface="Arial" panose="020B0604020202020204" pitchFamily="34" charset="0"/>
              </a:rPr>
              <a:t>• Initial value – 1 </a:t>
            </a:r>
            <a:endParaRPr lang="en-IN" dirty="0">
              <a:latin typeface="Arial" panose="020B060402020202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95535F50-55BF-4B98-9B73-7FD207410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023" y="335845"/>
            <a:ext cx="5423765" cy="3231778"/>
          </a:xfrm>
          <a:prstGeom prst="rect">
            <a:avLst/>
          </a:prstGeom>
        </p:spPr>
      </p:pic>
      <p:pic>
        <p:nvPicPr>
          <p:cNvPr id="6" name="Picture 5">
            <a:extLst>
              <a:ext uri="{FF2B5EF4-FFF2-40B4-BE49-F238E27FC236}">
                <a16:creationId xmlns:a16="http://schemas.microsoft.com/office/drawing/2014/main" id="{C515AF87-7909-4D13-AF19-B79416A88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89" y="3113004"/>
            <a:ext cx="7535327" cy="3126432"/>
          </a:xfrm>
          <a:prstGeom prst="rect">
            <a:avLst/>
          </a:prstGeom>
        </p:spPr>
      </p:pic>
      <p:sp>
        <p:nvSpPr>
          <p:cNvPr id="3" name="Date Placeholder 2">
            <a:extLst>
              <a:ext uri="{FF2B5EF4-FFF2-40B4-BE49-F238E27FC236}">
                <a16:creationId xmlns:a16="http://schemas.microsoft.com/office/drawing/2014/main" id="{D711F54D-EAB6-468A-96FD-C9E296074880}"/>
              </a:ext>
            </a:extLst>
          </p:cNvPr>
          <p:cNvSpPr>
            <a:spLocks noGrp="1"/>
          </p:cNvSpPr>
          <p:nvPr>
            <p:ph type="dt" sz="half" idx="10"/>
          </p:nvPr>
        </p:nvSpPr>
        <p:spPr/>
        <p:txBody>
          <a:bodyPr/>
          <a:lstStyle/>
          <a:p>
            <a:fld id="{10C43556-9EB8-46FC-A000-2B5D47D795E1}" type="datetime1">
              <a:rPr lang="en-IN" smtClean="0"/>
              <a:t>09-11-2021</a:t>
            </a:fld>
            <a:endParaRPr lang="en-IN" dirty="0"/>
          </a:p>
        </p:txBody>
      </p:sp>
      <p:sp>
        <p:nvSpPr>
          <p:cNvPr id="5" name="Footer Placeholder 4">
            <a:extLst>
              <a:ext uri="{FF2B5EF4-FFF2-40B4-BE49-F238E27FC236}">
                <a16:creationId xmlns:a16="http://schemas.microsoft.com/office/drawing/2014/main" id="{76867B6D-903C-4A1B-B7F7-4BB0B5B1B3C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2C08BC64-B7F3-4614-B312-3671898F0959}"/>
              </a:ext>
            </a:extLst>
          </p:cNvPr>
          <p:cNvSpPr>
            <a:spLocks noGrp="1"/>
          </p:cNvSpPr>
          <p:nvPr>
            <p:ph type="sldNum" sz="quarter" idx="12"/>
          </p:nvPr>
        </p:nvSpPr>
        <p:spPr/>
        <p:txBody>
          <a:bodyPr/>
          <a:lstStyle/>
          <a:p>
            <a:fld id="{52E40923-1650-45D5-B051-EB6C91DC95E0}" type="slidenum">
              <a:rPr lang="en-IN" smtClean="0"/>
              <a:t>26</a:t>
            </a:fld>
            <a:endParaRPr lang="en-IN"/>
          </a:p>
        </p:txBody>
      </p:sp>
      <p:sp>
        <p:nvSpPr>
          <p:cNvPr id="12" name="Rectangle 11">
            <a:extLst>
              <a:ext uri="{FF2B5EF4-FFF2-40B4-BE49-F238E27FC236}">
                <a16:creationId xmlns:a16="http://schemas.microsoft.com/office/drawing/2014/main" id="{8D7E9C67-544E-4E4A-8D7C-EBA25A3FA9ED}"/>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374901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4561DA-A20E-4E2D-B4A4-38A4EDA08468}"/>
              </a:ext>
            </a:extLst>
          </p:cNvPr>
          <p:cNvSpPr txBox="1"/>
          <p:nvPr/>
        </p:nvSpPr>
        <p:spPr>
          <a:xfrm>
            <a:off x="376517" y="310142"/>
            <a:ext cx="11438965"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Second data item</a:t>
            </a:r>
          </a:p>
          <a:p>
            <a:r>
              <a:rPr lang="en-US" dirty="0">
                <a:latin typeface="Arial" panose="020B0604020202020204" pitchFamily="34" charset="0"/>
                <a:cs typeface="Arial" panose="020B0604020202020204" pitchFamily="34" charset="0"/>
              </a:rPr>
              <a:t>To store the path of the attachment (only the constant path. For the numerical part we will be using calculation stage. </a:t>
            </a:r>
          </a:p>
          <a:p>
            <a:r>
              <a:rPr lang="en-US" dirty="0">
                <a:latin typeface="Arial" panose="020B0604020202020204" pitchFamily="34" charset="0"/>
                <a:cs typeface="Arial" panose="020B0604020202020204" pitchFamily="34" charset="0"/>
              </a:rPr>
              <a:t>• Name – Path </a:t>
            </a:r>
          </a:p>
          <a:p>
            <a:r>
              <a:rPr lang="en-US" dirty="0">
                <a:latin typeface="Arial" panose="020B0604020202020204" pitchFamily="34" charset="0"/>
                <a:cs typeface="Arial" panose="020B0604020202020204" pitchFamily="34" charset="0"/>
              </a:rPr>
              <a:t>• Type – Text </a:t>
            </a:r>
          </a:p>
          <a:p>
            <a:r>
              <a:rPr lang="en-US" dirty="0">
                <a:latin typeface="Arial" panose="020B0604020202020204" pitchFamily="34" charset="0"/>
                <a:cs typeface="Arial" panose="020B0604020202020204" pitchFamily="34" charset="0"/>
              </a:rPr>
              <a:t>• Initial value – constant values in the attachment </a:t>
            </a:r>
          </a:p>
          <a:p>
            <a:r>
              <a:rPr lang="en-US" dirty="0">
                <a:latin typeface="Arial" panose="020B0604020202020204" pitchFamily="34" charset="0"/>
                <a:cs typeface="Arial" panose="020B0604020202020204" pitchFamily="34" charset="0"/>
              </a:rPr>
              <a:t>path.</a:t>
            </a:r>
          </a:p>
          <a:p>
            <a:endParaRPr lang="en-US"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46260DD5-3AA6-43B0-9ABD-0DEC4D447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273" y="1192305"/>
            <a:ext cx="5666374" cy="3128683"/>
          </a:xfrm>
          <a:prstGeom prst="rect">
            <a:avLst/>
          </a:prstGeom>
        </p:spPr>
      </p:pic>
      <p:pic>
        <p:nvPicPr>
          <p:cNvPr id="6" name="Picture 5">
            <a:extLst>
              <a:ext uri="{FF2B5EF4-FFF2-40B4-BE49-F238E27FC236}">
                <a16:creationId xmlns:a16="http://schemas.microsoft.com/office/drawing/2014/main" id="{733670AC-72AA-46DC-B2E8-34157BA9D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016" y="3429000"/>
            <a:ext cx="6422902" cy="2528047"/>
          </a:xfrm>
          <a:prstGeom prst="rect">
            <a:avLst/>
          </a:prstGeom>
        </p:spPr>
      </p:pic>
      <p:sp>
        <p:nvSpPr>
          <p:cNvPr id="3" name="Date Placeholder 2">
            <a:extLst>
              <a:ext uri="{FF2B5EF4-FFF2-40B4-BE49-F238E27FC236}">
                <a16:creationId xmlns:a16="http://schemas.microsoft.com/office/drawing/2014/main" id="{2C73BB3E-30FE-4BED-A999-BDC0882409CF}"/>
              </a:ext>
            </a:extLst>
          </p:cNvPr>
          <p:cNvSpPr>
            <a:spLocks noGrp="1"/>
          </p:cNvSpPr>
          <p:nvPr>
            <p:ph type="dt" sz="half" idx="10"/>
          </p:nvPr>
        </p:nvSpPr>
        <p:spPr/>
        <p:txBody>
          <a:bodyPr/>
          <a:lstStyle/>
          <a:p>
            <a:fld id="{534A670E-2B6E-4A7F-B701-C9D05CBB792F}" type="datetime1">
              <a:rPr lang="en-IN" smtClean="0"/>
              <a:t>09-11-2021</a:t>
            </a:fld>
            <a:endParaRPr lang="en-IN"/>
          </a:p>
        </p:txBody>
      </p:sp>
      <p:sp>
        <p:nvSpPr>
          <p:cNvPr id="5" name="Footer Placeholder 4">
            <a:extLst>
              <a:ext uri="{FF2B5EF4-FFF2-40B4-BE49-F238E27FC236}">
                <a16:creationId xmlns:a16="http://schemas.microsoft.com/office/drawing/2014/main" id="{DA9CA6E8-44B6-4857-8443-376FA3E56F45}"/>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97090A6A-E367-4601-9F10-362FD1B98F12}"/>
              </a:ext>
            </a:extLst>
          </p:cNvPr>
          <p:cNvSpPr>
            <a:spLocks noGrp="1"/>
          </p:cNvSpPr>
          <p:nvPr>
            <p:ph type="sldNum" sz="quarter" idx="12"/>
          </p:nvPr>
        </p:nvSpPr>
        <p:spPr/>
        <p:txBody>
          <a:bodyPr/>
          <a:lstStyle/>
          <a:p>
            <a:fld id="{52E40923-1650-45D5-B051-EB6C91DC95E0}" type="slidenum">
              <a:rPr lang="en-IN" smtClean="0"/>
              <a:t>27</a:t>
            </a:fld>
            <a:endParaRPr lang="en-IN"/>
          </a:p>
        </p:txBody>
      </p:sp>
      <p:sp>
        <p:nvSpPr>
          <p:cNvPr id="12" name="Rectangle 11">
            <a:extLst>
              <a:ext uri="{FF2B5EF4-FFF2-40B4-BE49-F238E27FC236}">
                <a16:creationId xmlns:a16="http://schemas.microsoft.com/office/drawing/2014/main" id="{455CBBDD-0A57-47C5-BF2C-B1D716BBE1FF}"/>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1366891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45755-A804-4077-AAC3-04B3D4E2B90E}"/>
              </a:ext>
            </a:extLst>
          </p:cNvPr>
          <p:cNvSpPr txBox="1"/>
          <p:nvPr/>
        </p:nvSpPr>
        <p:spPr>
          <a:xfrm>
            <a:off x="413238" y="367553"/>
            <a:ext cx="11393280"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10:</a:t>
            </a:r>
          </a:p>
          <a:p>
            <a:r>
              <a:rPr lang="en-US" dirty="0">
                <a:latin typeface="Arial" panose="020B0604020202020204" pitchFamily="34" charset="0"/>
                <a:cs typeface="Arial" panose="020B0604020202020204" pitchFamily="34" charset="0"/>
              </a:rPr>
              <a:t>drag and drop a collection, rename it as Attachment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386B27D-6657-4AFC-9FF5-C8E209300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071" y="367553"/>
            <a:ext cx="5700691" cy="2967318"/>
          </a:xfrm>
          <a:prstGeom prst="rect">
            <a:avLst/>
          </a:prstGeom>
        </p:spPr>
      </p:pic>
      <p:pic>
        <p:nvPicPr>
          <p:cNvPr id="6" name="Picture 5">
            <a:extLst>
              <a:ext uri="{FF2B5EF4-FFF2-40B4-BE49-F238E27FC236}">
                <a16:creationId xmlns:a16="http://schemas.microsoft.com/office/drawing/2014/main" id="{138E02CC-2ECA-4B46-9FA1-430F7003B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68" y="2856304"/>
            <a:ext cx="5189703" cy="3266106"/>
          </a:xfrm>
          <a:prstGeom prst="rect">
            <a:avLst/>
          </a:prstGeom>
        </p:spPr>
      </p:pic>
      <p:sp>
        <p:nvSpPr>
          <p:cNvPr id="3" name="Date Placeholder 2">
            <a:extLst>
              <a:ext uri="{FF2B5EF4-FFF2-40B4-BE49-F238E27FC236}">
                <a16:creationId xmlns:a16="http://schemas.microsoft.com/office/drawing/2014/main" id="{D70A22CC-8CEC-4806-9556-8885F96CBFDA}"/>
              </a:ext>
            </a:extLst>
          </p:cNvPr>
          <p:cNvSpPr>
            <a:spLocks noGrp="1"/>
          </p:cNvSpPr>
          <p:nvPr>
            <p:ph type="dt" sz="half" idx="10"/>
          </p:nvPr>
        </p:nvSpPr>
        <p:spPr/>
        <p:txBody>
          <a:bodyPr/>
          <a:lstStyle/>
          <a:p>
            <a:fld id="{AA207719-7072-4E84-BD95-596AE9D6AF43}" type="datetime1">
              <a:rPr lang="en-IN" smtClean="0"/>
              <a:t>09-11-2021</a:t>
            </a:fld>
            <a:endParaRPr lang="en-IN"/>
          </a:p>
        </p:txBody>
      </p:sp>
      <p:sp>
        <p:nvSpPr>
          <p:cNvPr id="5" name="Footer Placeholder 4">
            <a:extLst>
              <a:ext uri="{FF2B5EF4-FFF2-40B4-BE49-F238E27FC236}">
                <a16:creationId xmlns:a16="http://schemas.microsoft.com/office/drawing/2014/main" id="{3918C69A-8191-44D6-9F34-206393C5F793}"/>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25B36F35-2CBF-463A-8569-A3B944616010}"/>
              </a:ext>
            </a:extLst>
          </p:cNvPr>
          <p:cNvSpPr>
            <a:spLocks noGrp="1"/>
          </p:cNvSpPr>
          <p:nvPr>
            <p:ph type="sldNum" sz="quarter" idx="12"/>
          </p:nvPr>
        </p:nvSpPr>
        <p:spPr/>
        <p:txBody>
          <a:bodyPr/>
          <a:lstStyle/>
          <a:p>
            <a:fld id="{52E40923-1650-45D5-B051-EB6C91DC95E0}" type="slidenum">
              <a:rPr lang="en-IN" smtClean="0"/>
              <a:t>28</a:t>
            </a:fld>
            <a:endParaRPr lang="en-IN"/>
          </a:p>
        </p:txBody>
      </p:sp>
      <p:sp>
        <p:nvSpPr>
          <p:cNvPr id="12" name="Rectangle 11">
            <a:extLst>
              <a:ext uri="{FF2B5EF4-FFF2-40B4-BE49-F238E27FC236}">
                <a16:creationId xmlns:a16="http://schemas.microsoft.com/office/drawing/2014/main" id="{BD8433EC-655A-4012-8688-A293E355EC28}"/>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528353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903B44-B5FA-467D-A7BE-20CC36F90E7A}"/>
              </a:ext>
            </a:extLst>
          </p:cNvPr>
          <p:cNvSpPr txBox="1"/>
          <p:nvPr/>
        </p:nvSpPr>
        <p:spPr>
          <a:xfrm>
            <a:off x="403411" y="303352"/>
            <a:ext cx="11286565"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give the following as initial fields </a:t>
            </a:r>
          </a:p>
          <a:p>
            <a:r>
              <a:rPr lang="en-US" dirty="0">
                <a:latin typeface="Arial" panose="020B0604020202020204" pitchFamily="34" charset="0"/>
                <a:cs typeface="Arial" panose="020B0604020202020204" pitchFamily="34" charset="0"/>
              </a:rPr>
              <a:t>Name – Path;</a:t>
            </a:r>
          </a:p>
          <a:p>
            <a:r>
              <a:rPr lang="en-US" dirty="0">
                <a:latin typeface="Arial" panose="020B0604020202020204" pitchFamily="34" charset="0"/>
                <a:cs typeface="Arial" panose="020B0604020202020204" pitchFamily="34" charset="0"/>
              </a:rPr>
              <a:t>type – Text </a:t>
            </a:r>
          </a:p>
          <a:p>
            <a:endParaRPr lang="en-US" dirty="0"/>
          </a:p>
          <a:p>
            <a:endParaRPr lang="en-US" dirty="0"/>
          </a:p>
          <a:p>
            <a:endParaRPr lang="en-US" dirty="0"/>
          </a:p>
          <a:p>
            <a:endParaRPr lang="en-US" dirty="0"/>
          </a:p>
          <a:p>
            <a:endParaRPr lang="en-US" dirty="0"/>
          </a:p>
          <a:p>
            <a:endParaRPr lang="en-US" dirty="0"/>
          </a:p>
          <a:p>
            <a:r>
              <a:rPr lang="en-US" dirty="0">
                <a:latin typeface="Arial" panose="020B0604020202020204" pitchFamily="34" charset="0"/>
                <a:cs typeface="Arial" panose="020B0604020202020204" pitchFamily="34" charset="0"/>
              </a:rPr>
              <a:t>Create a row in initial values column</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598C826-4EC4-496F-BB7A-707FB7860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518" y="320411"/>
            <a:ext cx="7109012" cy="2937596"/>
          </a:xfrm>
          <a:prstGeom prst="rect">
            <a:avLst/>
          </a:prstGeom>
        </p:spPr>
      </p:pic>
      <p:pic>
        <p:nvPicPr>
          <p:cNvPr id="6" name="Picture 5">
            <a:extLst>
              <a:ext uri="{FF2B5EF4-FFF2-40B4-BE49-F238E27FC236}">
                <a16:creationId xmlns:a16="http://schemas.microsoft.com/office/drawing/2014/main" id="{61C1E160-92ED-4F8D-BE97-B00A28772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23" y="3178501"/>
            <a:ext cx="6329081" cy="3007659"/>
          </a:xfrm>
          <a:prstGeom prst="rect">
            <a:avLst/>
          </a:prstGeom>
        </p:spPr>
      </p:pic>
      <p:sp>
        <p:nvSpPr>
          <p:cNvPr id="3" name="Date Placeholder 2">
            <a:extLst>
              <a:ext uri="{FF2B5EF4-FFF2-40B4-BE49-F238E27FC236}">
                <a16:creationId xmlns:a16="http://schemas.microsoft.com/office/drawing/2014/main" id="{85534BC0-7B77-428C-8755-28B841D1C8AC}"/>
              </a:ext>
            </a:extLst>
          </p:cNvPr>
          <p:cNvSpPr>
            <a:spLocks noGrp="1"/>
          </p:cNvSpPr>
          <p:nvPr>
            <p:ph type="dt" sz="half" idx="10"/>
          </p:nvPr>
        </p:nvSpPr>
        <p:spPr/>
        <p:txBody>
          <a:bodyPr/>
          <a:lstStyle/>
          <a:p>
            <a:fld id="{C05CAFFA-FBCF-4732-97CE-D7DC857E6BB3}" type="datetime1">
              <a:rPr lang="en-IN" smtClean="0"/>
              <a:t>09-11-2021</a:t>
            </a:fld>
            <a:endParaRPr lang="en-IN"/>
          </a:p>
        </p:txBody>
      </p:sp>
      <p:sp>
        <p:nvSpPr>
          <p:cNvPr id="5" name="Footer Placeholder 4">
            <a:extLst>
              <a:ext uri="{FF2B5EF4-FFF2-40B4-BE49-F238E27FC236}">
                <a16:creationId xmlns:a16="http://schemas.microsoft.com/office/drawing/2014/main" id="{3DE3AACB-C820-4D57-A2C2-13FBBB16A456}"/>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46C21363-0322-49CB-9220-72F10D16D8AB}"/>
              </a:ext>
            </a:extLst>
          </p:cNvPr>
          <p:cNvSpPr>
            <a:spLocks noGrp="1"/>
          </p:cNvSpPr>
          <p:nvPr>
            <p:ph type="sldNum" sz="quarter" idx="12"/>
          </p:nvPr>
        </p:nvSpPr>
        <p:spPr/>
        <p:txBody>
          <a:bodyPr/>
          <a:lstStyle/>
          <a:p>
            <a:fld id="{52E40923-1650-45D5-B051-EB6C91DC95E0}" type="slidenum">
              <a:rPr lang="en-IN" smtClean="0"/>
              <a:t>29</a:t>
            </a:fld>
            <a:endParaRPr lang="en-IN"/>
          </a:p>
        </p:txBody>
      </p:sp>
      <p:cxnSp>
        <p:nvCxnSpPr>
          <p:cNvPr id="18" name="Straight Connector 17">
            <a:extLst>
              <a:ext uri="{FF2B5EF4-FFF2-40B4-BE49-F238E27FC236}">
                <a16:creationId xmlns:a16="http://schemas.microsoft.com/office/drawing/2014/main" id="{6DE3F63D-D7E7-43CF-BA37-509B8B767C5B}"/>
              </a:ext>
            </a:extLst>
          </p:cNvPr>
          <p:cNvCxnSpPr/>
          <p:nvPr/>
        </p:nvCxnSpPr>
        <p:spPr>
          <a:xfrm>
            <a:off x="11689976" y="17032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6A6F25-DB54-4E5B-8BE5-18E1B5D1B1A7}"/>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114099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57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2133600" y="1788460"/>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US" sz="2800" dirty="0">
                <a:latin typeface="Arial" pitchFamily="34" charset="0"/>
                <a:cs typeface="Arial" pitchFamily="34" charset="0"/>
              </a:rPr>
              <a:t>Attach your Course Certificate here</a:t>
            </a:r>
            <a:endParaRPr lang="en-US" sz="2800" dirty="0"/>
          </a:p>
        </p:txBody>
      </p:sp>
      <p:sp>
        <p:nvSpPr>
          <p:cNvPr id="7" name="Date Placeholder 6"/>
          <p:cNvSpPr>
            <a:spLocks noGrp="1"/>
          </p:cNvSpPr>
          <p:nvPr>
            <p:ph type="dt" sz="half" idx="10"/>
          </p:nvPr>
        </p:nvSpPr>
        <p:spPr/>
        <p:txBody>
          <a:bodyPr/>
          <a:lstStyle/>
          <a:p>
            <a:fld id="{834ED2BA-2F85-480E-9A94-AF2757E89FF3}" type="datetime1">
              <a:rPr lang="en-IN" smtClean="0"/>
              <a:t>09-11-2021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
        <p:nvSpPr>
          <p:cNvPr id="11" name="Rectangle 10">
            <a:extLst>
              <a:ext uri="{FF2B5EF4-FFF2-40B4-BE49-F238E27FC236}">
                <a16:creationId xmlns:a16="http://schemas.microsoft.com/office/drawing/2014/main" id="{FADEEE05-1014-4286-B22E-1902B8A8B2FC}"/>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cxnSp>
        <p:nvCxnSpPr>
          <p:cNvPr id="12" name="Straight Connector 11">
            <a:extLst>
              <a:ext uri="{FF2B5EF4-FFF2-40B4-BE49-F238E27FC236}">
                <a16:creationId xmlns:a16="http://schemas.microsoft.com/office/drawing/2014/main" id="{AE673C8A-3E78-4C59-894F-CD2FE49EA39F}"/>
              </a:ext>
            </a:extLst>
          </p:cNvPr>
          <p:cNvCxnSpPr>
            <a:cxnSpLocks/>
          </p:cNvCxnSpPr>
          <p:nvPr/>
        </p:nvCxnSpPr>
        <p:spPr>
          <a:xfrm>
            <a:off x="331694" y="1232647"/>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25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75B03-00EB-4CCB-9EAB-82EEC3257969}"/>
              </a:ext>
            </a:extLst>
          </p:cNvPr>
          <p:cNvSpPr txBox="1"/>
          <p:nvPr/>
        </p:nvSpPr>
        <p:spPr>
          <a:xfrm>
            <a:off x="609599" y="430306"/>
            <a:ext cx="10892119"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11:</a:t>
            </a:r>
          </a:p>
          <a:p>
            <a:r>
              <a:rPr lang="en-US" dirty="0">
                <a:latin typeface="Arial" panose="020B0604020202020204" pitchFamily="34" charset="0"/>
                <a:cs typeface="Arial" panose="020B0604020202020204" pitchFamily="34" charset="0"/>
              </a:rPr>
              <a:t>Add a multi calculation stage to store the path to Attachment collection and to calculate path. </a:t>
            </a:r>
          </a:p>
          <a:p>
            <a:r>
              <a:rPr lang="en-US" dirty="0">
                <a:latin typeface="Arial" panose="020B0604020202020204" pitchFamily="34" charset="0"/>
                <a:cs typeface="Arial" panose="020B0604020202020204" pitchFamily="34" charset="0"/>
              </a:rPr>
              <a:t>Drag and drop a multi calculation stage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Arial" panose="020B0604020202020204" pitchFamily="34" charset="0"/>
                <a:cs typeface="Arial" panose="020B0604020202020204" pitchFamily="34" charset="0"/>
              </a:rPr>
              <a:t>double click on it and add the following: </a:t>
            </a:r>
          </a:p>
          <a:p>
            <a:r>
              <a:rPr lang="en-US" dirty="0">
                <a:latin typeface="Arial" panose="020B0604020202020204" pitchFamily="34" charset="0"/>
                <a:cs typeface="Arial" panose="020B0604020202020204" pitchFamily="34" charset="0"/>
              </a:rPr>
              <a:t>• Calculate the path and store it in Attachment collection. </a:t>
            </a:r>
          </a:p>
          <a:p>
            <a:r>
              <a:rPr lang="en-US" dirty="0">
                <a:latin typeface="Arial" panose="020B0604020202020204" pitchFamily="34" charset="0"/>
                <a:cs typeface="Arial" panose="020B0604020202020204" pitchFamily="34" charset="0"/>
              </a:rPr>
              <a:t>• Increment count. </a:t>
            </a:r>
          </a:p>
        </p:txBody>
      </p:sp>
      <p:pic>
        <p:nvPicPr>
          <p:cNvPr id="4" name="Picture 3">
            <a:extLst>
              <a:ext uri="{FF2B5EF4-FFF2-40B4-BE49-F238E27FC236}">
                <a16:creationId xmlns:a16="http://schemas.microsoft.com/office/drawing/2014/main" id="{DB440211-62E7-487F-960D-446B98E0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235" y="1478481"/>
            <a:ext cx="7830669" cy="3460376"/>
          </a:xfrm>
          <a:prstGeom prst="rect">
            <a:avLst/>
          </a:prstGeom>
        </p:spPr>
      </p:pic>
      <p:sp>
        <p:nvSpPr>
          <p:cNvPr id="3" name="Date Placeholder 2">
            <a:extLst>
              <a:ext uri="{FF2B5EF4-FFF2-40B4-BE49-F238E27FC236}">
                <a16:creationId xmlns:a16="http://schemas.microsoft.com/office/drawing/2014/main" id="{57C0E8D2-2BFF-43E3-8F43-6A4757C1CA56}"/>
              </a:ext>
            </a:extLst>
          </p:cNvPr>
          <p:cNvSpPr>
            <a:spLocks noGrp="1"/>
          </p:cNvSpPr>
          <p:nvPr>
            <p:ph type="dt" sz="half" idx="10"/>
          </p:nvPr>
        </p:nvSpPr>
        <p:spPr/>
        <p:txBody>
          <a:bodyPr/>
          <a:lstStyle/>
          <a:p>
            <a:fld id="{B7E08749-4ADE-4332-8E62-9495DB95FD8B}" type="datetime1">
              <a:rPr lang="en-IN" smtClean="0"/>
              <a:t>09-11-2021</a:t>
            </a:fld>
            <a:endParaRPr lang="en-IN"/>
          </a:p>
        </p:txBody>
      </p:sp>
      <p:sp>
        <p:nvSpPr>
          <p:cNvPr id="5" name="Footer Placeholder 4">
            <a:extLst>
              <a:ext uri="{FF2B5EF4-FFF2-40B4-BE49-F238E27FC236}">
                <a16:creationId xmlns:a16="http://schemas.microsoft.com/office/drawing/2014/main" id="{3D50C93C-508B-47C6-B3FD-888EEE103F9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E7B6A32A-D8A9-4842-B7A6-005B0A3C310B}"/>
              </a:ext>
            </a:extLst>
          </p:cNvPr>
          <p:cNvSpPr>
            <a:spLocks noGrp="1"/>
          </p:cNvSpPr>
          <p:nvPr>
            <p:ph type="sldNum" sz="quarter" idx="12"/>
          </p:nvPr>
        </p:nvSpPr>
        <p:spPr/>
        <p:txBody>
          <a:bodyPr/>
          <a:lstStyle/>
          <a:p>
            <a:fld id="{52E40923-1650-45D5-B051-EB6C91DC95E0}" type="slidenum">
              <a:rPr lang="en-IN" smtClean="0"/>
              <a:t>30</a:t>
            </a:fld>
            <a:endParaRPr lang="en-IN"/>
          </a:p>
        </p:txBody>
      </p:sp>
      <p:sp>
        <p:nvSpPr>
          <p:cNvPr id="11" name="Rectangle 10">
            <a:extLst>
              <a:ext uri="{FF2B5EF4-FFF2-40B4-BE49-F238E27FC236}">
                <a16:creationId xmlns:a16="http://schemas.microsoft.com/office/drawing/2014/main" id="{AE5F99F9-05ED-4527-9905-FFF0DF684DA7}"/>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680204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A295D2-5BE8-4A9C-8500-1F37BBF4F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56" y="327211"/>
            <a:ext cx="5175683" cy="2931459"/>
          </a:xfrm>
          <a:prstGeom prst="rect">
            <a:avLst/>
          </a:prstGeom>
        </p:spPr>
      </p:pic>
      <p:pic>
        <p:nvPicPr>
          <p:cNvPr id="6" name="Picture 5">
            <a:extLst>
              <a:ext uri="{FF2B5EF4-FFF2-40B4-BE49-F238E27FC236}">
                <a16:creationId xmlns:a16="http://schemas.microsoft.com/office/drawing/2014/main" id="{F83EE2E5-1779-4C7A-A2AA-637E45F5E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175" y="327211"/>
            <a:ext cx="5450541" cy="2931459"/>
          </a:xfrm>
          <a:prstGeom prst="rect">
            <a:avLst/>
          </a:prstGeom>
        </p:spPr>
      </p:pic>
      <p:pic>
        <p:nvPicPr>
          <p:cNvPr id="8" name="Picture 7">
            <a:extLst>
              <a:ext uri="{FF2B5EF4-FFF2-40B4-BE49-F238E27FC236}">
                <a16:creationId xmlns:a16="http://schemas.microsoft.com/office/drawing/2014/main" id="{412023CF-A94D-408C-8D7C-182B5B26A6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0141" y="3341780"/>
            <a:ext cx="6162093" cy="2931459"/>
          </a:xfrm>
          <a:prstGeom prst="rect">
            <a:avLst/>
          </a:prstGeom>
        </p:spPr>
      </p:pic>
      <p:sp>
        <p:nvSpPr>
          <p:cNvPr id="2" name="Date Placeholder 1">
            <a:extLst>
              <a:ext uri="{FF2B5EF4-FFF2-40B4-BE49-F238E27FC236}">
                <a16:creationId xmlns:a16="http://schemas.microsoft.com/office/drawing/2014/main" id="{7DF2B62B-D596-428B-8D7E-78CFD00F6787}"/>
              </a:ext>
            </a:extLst>
          </p:cNvPr>
          <p:cNvSpPr>
            <a:spLocks noGrp="1"/>
          </p:cNvSpPr>
          <p:nvPr>
            <p:ph type="dt" sz="half" idx="10"/>
          </p:nvPr>
        </p:nvSpPr>
        <p:spPr/>
        <p:txBody>
          <a:bodyPr/>
          <a:lstStyle/>
          <a:p>
            <a:fld id="{0E7E2949-E73B-4751-A7F2-3C88E9BBA465}" type="datetime1">
              <a:rPr lang="en-IN" smtClean="0"/>
              <a:t>09-11-2021</a:t>
            </a:fld>
            <a:endParaRPr lang="en-IN"/>
          </a:p>
        </p:txBody>
      </p:sp>
      <p:sp>
        <p:nvSpPr>
          <p:cNvPr id="3" name="Footer Placeholder 2">
            <a:extLst>
              <a:ext uri="{FF2B5EF4-FFF2-40B4-BE49-F238E27FC236}">
                <a16:creationId xmlns:a16="http://schemas.microsoft.com/office/drawing/2014/main" id="{41A63590-F391-4199-AD5A-3F99CC6C7FBC}"/>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109C4022-965C-42B2-A00E-77ACC41810B3}"/>
              </a:ext>
            </a:extLst>
          </p:cNvPr>
          <p:cNvSpPr>
            <a:spLocks noGrp="1"/>
          </p:cNvSpPr>
          <p:nvPr>
            <p:ph type="sldNum" sz="quarter" idx="12"/>
          </p:nvPr>
        </p:nvSpPr>
        <p:spPr/>
        <p:txBody>
          <a:bodyPr/>
          <a:lstStyle/>
          <a:p>
            <a:fld id="{52E40923-1650-45D5-B051-EB6C91DC95E0}" type="slidenum">
              <a:rPr lang="en-IN" smtClean="0"/>
              <a:t>31</a:t>
            </a:fld>
            <a:endParaRPr lang="en-IN"/>
          </a:p>
        </p:txBody>
      </p:sp>
      <p:sp>
        <p:nvSpPr>
          <p:cNvPr id="12" name="Rectangle 11">
            <a:extLst>
              <a:ext uri="{FF2B5EF4-FFF2-40B4-BE49-F238E27FC236}">
                <a16:creationId xmlns:a16="http://schemas.microsoft.com/office/drawing/2014/main" id="{26A86219-5E12-435C-93CF-F09FDE62B5C6}"/>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518307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533478-6711-4D54-9388-995A7B902A0E}"/>
              </a:ext>
            </a:extLst>
          </p:cNvPr>
          <p:cNvSpPr txBox="1"/>
          <p:nvPr/>
        </p:nvSpPr>
        <p:spPr>
          <a:xfrm>
            <a:off x="430306" y="430306"/>
            <a:ext cx="11349318"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12:</a:t>
            </a:r>
          </a:p>
          <a:p>
            <a:r>
              <a:rPr lang="en-US" dirty="0">
                <a:latin typeface="Arial" panose="020B0604020202020204" pitchFamily="34" charset="0"/>
                <a:cs typeface="Arial" panose="020B0604020202020204" pitchFamily="34" charset="0"/>
              </a:rPr>
              <a:t>Create an action stage, select Email SMTP from Business object drop down, select Send message action.</a:t>
            </a:r>
          </a:p>
          <a:p>
            <a:endParaRPr lang="en-US"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7EA6A14-7D39-4312-ADF4-7B8CFC1BD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35" y="1174377"/>
            <a:ext cx="4888400" cy="2752164"/>
          </a:xfrm>
          <a:prstGeom prst="rect">
            <a:avLst/>
          </a:prstGeom>
        </p:spPr>
      </p:pic>
      <p:pic>
        <p:nvPicPr>
          <p:cNvPr id="6" name="Picture 5">
            <a:extLst>
              <a:ext uri="{FF2B5EF4-FFF2-40B4-BE49-F238E27FC236}">
                <a16:creationId xmlns:a16="http://schemas.microsoft.com/office/drawing/2014/main" id="{888DFE6E-D547-462A-8DB7-0DD7D84E6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611" y="1748490"/>
            <a:ext cx="5897354" cy="4607860"/>
          </a:xfrm>
          <a:prstGeom prst="rect">
            <a:avLst/>
          </a:prstGeom>
        </p:spPr>
      </p:pic>
      <p:sp>
        <p:nvSpPr>
          <p:cNvPr id="3" name="Date Placeholder 2">
            <a:extLst>
              <a:ext uri="{FF2B5EF4-FFF2-40B4-BE49-F238E27FC236}">
                <a16:creationId xmlns:a16="http://schemas.microsoft.com/office/drawing/2014/main" id="{2324528F-145A-48FB-B94E-BD530770A691}"/>
              </a:ext>
            </a:extLst>
          </p:cNvPr>
          <p:cNvSpPr>
            <a:spLocks noGrp="1"/>
          </p:cNvSpPr>
          <p:nvPr>
            <p:ph type="dt" sz="half" idx="10"/>
          </p:nvPr>
        </p:nvSpPr>
        <p:spPr/>
        <p:txBody>
          <a:bodyPr/>
          <a:lstStyle/>
          <a:p>
            <a:fld id="{0DB88936-B186-4F7C-989C-CF0C11643B83}" type="datetime1">
              <a:rPr lang="en-IN" smtClean="0"/>
              <a:t>09-11-2021</a:t>
            </a:fld>
            <a:endParaRPr lang="en-IN"/>
          </a:p>
        </p:txBody>
      </p:sp>
      <p:sp>
        <p:nvSpPr>
          <p:cNvPr id="5" name="Footer Placeholder 4">
            <a:extLst>
              <a:ext uri="{FF2B5EF4-FFF2-40B4-BE49-F238E27FC236}">
                <a16:creationId xmlns:a16="http://schemas.microsoft.com/office/drawing/2014/main" id="{1F7D70CC-5988-4695-B9E4-BE28F5C03DEF}"/>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9C8A8DB6-555E-492A-9643-475562E7AB4D}"/>
              </a:ext>
            </a:extLst>
          </p:cNvPr>
          <p:cNvSpPr>
            <a:spLocks noGrp="1"/>
          </p:cNvSpPr>
          <p:nvPr>
            <p:ph type="sldNum" sz="quarter" idx="12"/>
          </p:nvPr>
        </p:nvSpPr>
        <p:spPr/>
        <p:txBody>
          <a:bodyPr/>
          <a:lstStyle/>
          <a:p>
            <a:fld id="{52E40923-1650-45D5-B051-EB6C91DC95E0}" type="slidenum">
              <a:rPr lang="en-IN" smtClean="0"/>
              <a:t>32</a:t>
            </a:fld>
            <a:endParaRPr lang="en-IN"/>
          </a:p>
        </p:txBody>
      </p:sp>
      <p:sp>
        <p:nvSpPr>
          <p:cNvPr id="12" name="Rectangle 11">
            <a:extLst>
              <a:ext uri="{FF2B5EF4-FFF2-40B4-BE49-F238E27FC236}">
                <a16:creationId xmlns:a16="http://schemas.microsoft.com/office/drawing/2014/main" id="{2C7DB9EF-53F4-4F93-A7BC-DB08EFA91234}"/>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691568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4670B-53DF-433B-8F6F-1A8408099B2A}"/>
              </a:ext>
            </a:extLst>
          </p:cNvPr>
          <p:cNvSpPr txBox="1"/>
          <p:nvPr/>
        </p:nvSpPr>
        <p:spPr>
          <a:xfrm>
            <a:off x="430306" y="340659"/>
            <a:ext cx="11196918"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the input tab give the following details: </a:t>
            </a:r>
          </a:p>
          <a:p>
            <a:r>
              <a:rPr lang="en-US" dirty="0">
                <a:latin typeface="Arial" panose="020B0604020202020204" pitchFamily="34" charset="0"/>
                <a:cs typeface="Arial" panose="020B0604020202020204" pitchFamily="34" charset="0"/>
              </a:rPr>
              <a:t>• From = Email data item </a:t>
            </a:r>
          </a:p>
          <a:p>
            <a:r>
              <a:rPr lang="en-US" dirty="0">
                <a:latin typeface="Arial" panose="020B0604020202020204" pitchFamily="34" charset="0"/>
                <a:cs typeface="Arial" panose="020B0604020202020204" pitchFamily="34" charset="0"/>
              </a:rPr>
              <a:t>• To = Email from data collection </a:t>
            </a:r>
          </a:p>
          <a:p>
            <a:r>
              <a:rPr lang="en-US" dirty="0">
                <a:latin typeface="Arial" panose="020B0604020202020204" pitchFamily="34" charset="0"/>
                <a:cs typeface="Arial" panose="020B0604020202020204" pitchFamily="34" charset="0"/>
              </a:rPr>
              <a:t>• Subject = The subject you want to send </a:t>
            </a:r>
          </a:p>
          <a:p>
            <a:r>
              <a:rPr lang="en-US" dirty="0">
                <a:latin typeface="Arial" panose="020B0604020202020204" pitchFamily="34" charset="0"/>
                <a:cs typeface="Arial" panose="020B0604020202020204" pitchFamily="34" charset="0"/>
              </a:rPr>
              <a:t>• Body = The body you want to send </a:t>
            </a:r>
          </a:p>
          <a:p>
            <a:r>
              <a:rPr lang="en-US" dirty="0">
                <a:latin typeface="Arial" panose="020B0604020202020204" pitchFamily="34" charset="0"/>
                <a:cs typeface="Arial" panose="020B0604020202020204" pitchFamily="34" charset="0"/>
              </a:rPr>
              <a:t>• Attachment = Attachment </a:t>
            </a:r>
          </a:p>
          <a:p>
            <a:r>
              <a:rPr lang="en-US" dirty="0">
                <a:latin typeface="Arial" panose="020B0604020202020204" pitchFamily="34" charset="0"/>
                <a:cs typeface="Arial" panose="020B0604020202020204" pitchFamily="34" charset="0"/>
              </a:rPr>
              <a:t>collection </a:t>
            </a:r>
          </a:p>
          <a:p>
            <a:r>
              <a:rPr lang="en-US" dirty="0">
                <a:latin typeface="Arial" panose="020B0604020202020204" pitchFamily="34" charset="0"/>
                <a:cs typeface="Arial" panose="020B0604020202020204" pitchFamily="34" charset="0"/>
              </a:rPr>
              <a:t>Click on ok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06751BE-5882-46ED-A53F-3D57434FE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301" y="1728170"/>
            <a:ext cx="7801511" cy="4341309"/>
          </a:xfrm>
          <a:prstGeom prst="rect">
            <a:avLst/>
          </a:prstGeom>
        </p:spPr>
      </p:pic>
      <p:sp>
        <p:nvSpPr>
          <p:cNvPr id="3" name="Date Placeholder 2">
            <a:extLst>
              <a:ext uri="{FF2B5EF4-FFF2-40B4-BE49-F238E27FC236}">
                <a16:creationId xmlns:a16="http://schemas.microsoft.com/office/drawing/2014/main" id="{28BAF952-5590-4A28-9905-029753366446}"/>
              </a:ext>
            </a:extLst>
          </p:cNvPr>
          <p:cNvSpPr>
            <a:spLocks noGrp="1"/>
          </p:cNvSpPr>
          <p:nvPr>
            <p:ph type="dt" sz="half" idx="10"/>
          </p:nvPr>
        </p:nvSpPr>
        <p:spPr/>
        <p:txBody>
          <a:bodyPr/>
          <a:lstStyle/>
          <a:p>
            <a:fld id="{4DDD6883-0A40-47CD-BAC6-558B1DC5E5F3}" type="datetime1">
              <a:rPr lang="en-IN" smtClean="0"/>
              <a:t>09-11-2021</a:t>
            </a:fld>
            <a:endParaRPr lang="en-IN"/>
          </a:p>
        </p:txBody>
      </p:sp>
      <p:sp>
        <p:nvSpPr>
          <p:cNvPr id="5" name="Footer Placeholder 4">
            <a:extLst>
              <a:ext uri="{FF2B5EF4-FFF2-40B4-BE49-F238E27FC236}">
                <a16:creationId xmlns:a16="http://schemas.microsoft.com/office/drawing/2014/main" id="{D5BC6431-AD60-4B2F-9AAC-7EB958E084C3}"/>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150D12D-38D5-42DC-9F78-C6F2A32D999B}"/>
              </a:ext>
            </a:extLst>
          </p:cNvPr>
          <p:cNvSpPr>
            <a:spLocks noGrp="1"/>
          </p:cNvSpPr>
          <p:nvPr>
            <p:ph type="sldNum" sz="quarter" idx="12"/>
          </p:nvPr>
        </p:nvSpPr>
        <p:spPr/>
        <p:txBody>
          <a:bodyPr/>
          <a:lstStyle/>
          <a:p>
            <a:fld id="{52E40923-1650-45D5-B051-EB6C91DC95E0}" type="slidenum">
              <a:rPr lang="en-IN" smtClean="0"/>
              <a:t>33</a:t>
            </a:fld>
            <a:endParaRPr lang="en-IN"/>
          </a:p>
        </p:txBody>
      </p:sp>
      <p:sp>
        <p:nvSpPr>
          <p:cNvPr id="11" name="Rectangle 10">
            <a:extLst>
              <a:ext uri="{FF2B5EF4-FFF2-40B4-BE49-F238E27FC236}">
                <a16:creationId xmlns:a16="http://schemas.microsoft.com/office/drawing/2014/main" id="{37F67208-E69D-4E9A-A117-A07D4DC344D5}"/>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108705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491860-6342-4866-B36C-8C4946994DD7}"/>
              </a:ext>
            </a:extLst>
          </p:cNvPr>
          <p:cNvSpPr txBox="1"/>
          <p:nvPr/>
        </p:nvSpPr>
        <p:spPr>
          <a:xfrm>
            <a:off x="502024" y="349624"/>
            <a:ext cx="11170023"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13:</a:t>
            </a:r>
          </a:p>
          <a:p>
            <a:r>
              <a:rPr lang="en-US" dirty="0">
                <a:latin typeface="Arial" panose="020B0604020202020204" pitchFamily="34" charset="0"/>
                <a:cs typeface="Arial" panose="020B0604020202020204" pitchFamily="34" charset="0"/>
              </a:rPr>
              <a:t>Link all the stages and run the bot at different timings to notice getting login to different classes. Do Proper connections (Links).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8F9613B4-A235-4785-9016-F9EB608C8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30" y="1309178"/>
            <a:ext cx="10927976" cy="4446494"/>
          </a:xfrm>
          <a:prstGeom prst="rect">
            <a:avLst/>
          </a:prstGeom>
        </p:spPr>
      </p:pic>
      <p:sp>
        <p:nvSpPr>
          <p:cNvPr id="3" name="Date Placeholder 2">
            <a:extLst>
              <a:ext uri="{FF2B5EF4-FFF2-40B4-BE49-F238E27FC236}">
                <a16:creationId xmlns:a16="http://schemas.microsoft.com/office/drawing/2014/main" id="{09A684E3-03FA-4D43-AFC6-34A651EE1E7E}"/>
              </a:ext>
            </a:extLst>
          </p:cNvPr>
          <p:cNvSpPr>
            <a:spLocks noGrp="1"/>
          </p:cNvSpPr>
          <p:nvPr>
            <p:ph type="dt" sz="half" idx="10"/>
          </p:nvPr>
        </p:nvSpPr>
        <p:spPr/>
        <p:txBody>
          <a:bodyPr/>
          <a:lstStyle/>
          <a:p>
            <a:fld id="{3B9AD469-1A6C-483F-94D9-D0A151048B95}" type="datetime1">
              <a:rPr lang="en-IN" smtClean="0"/>
              <a:t>09-11-2021</a:t>
            </a:fld>
            <a:endParaRPr lang="en-IN"/>
          </a:p>
        </p:txBody>
      </p:sp>
      <p:sp>
        <p:nvSpPr>
          <p:cNvPr id="5" name="Footer Placeholder 4">
            <a:extLst>
              <a:ext uri="{FF2B5EF4-FFF2-40B4-BE49-F238E27FC236}">
                <a16:creationId xmlns:a16="http://schemas.microsoft.com/office/drawing/2014/main" id="{CCC4A2DF-D215-4775-837C-44519720CAD8}"/>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84215190-DABF-440F-8F8E-049A7A0F4339}"/>
              </a:ext>
            </a:extLst>
          </p:cNvPr>
          <p:cNvSpPr>
            <a:spLocks noGrp="1"/>
          </p:cNvSpPr>
          <p:nvPr>
            <p:ph type="sldNum" sz="quarter" idx="12"/>
          </p:nvPr>
        </p:nvSpPr>
        <p:spPr/>
        <p:txBody>
          <a:bodyPr/>
          <a:lstStyle/>
          <a:p>
            <a:fld id="{52E40923-1650-45D5-B051-EB6C91DC95E0}" type="slidenum">
              <a:rPr lang="en-IN" smtClean="0"/>
              <a:t>34</a:t>
            </a:fld>
            <a:endParaRPr lang="en-IN"/>
          </a:p>
        </p:txBody>
      </p:sp>
      <p:sp>
        <p:nvSpPr>
          <p:cNvPr id="11" name="Rectangle 10">
            <a:extLst>
              <a:ext uri="{FF2B5EF4-FFF2-40B4-BE49-F238E27FC236}">
                <a16:creationId xmlns:a16="http://schemas.microsoft.com/office/drawing/2014/main" id="{E00CAA24-AE28-4339-BBE3-1961C76B51D3}"/>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742936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DA61CE-3368-4E20-92F2-656D617168A0}"/>
              </a:ext>
            </a:extLst>
          </p:cNvPr>
          <p:cNvSpPr>
            <a:spLocks noGrp="1"/>
          </p:cNvSpPr>
          <p:nvPr>
            <p:ph type="dt" sz="half" idx="10"/>
          </p:nvPr>
        </p:nvSpPr>
        <p:spPr/>
        <p:txBody>
          <a:bodyPr/>
          <a:lstStyle/>
          <a:p>
            <a:fld id="{9123C74E-7003-4961-9E20-251B8029D041}" type="datetime1">
              <a:rPr lang="en-IN" smtClean="0"/>
              <a:t>09-11-2021</a:t>
            </a:fld>
            <a:endParaRPr lang="en-IN"/>
          </a:p>
        </p:txBody>
      </p:sp>
      <p:sp>
        <p:nvSpPr>
          <p:cNvPr id="3" name="Footer Placeholder 2">
            <a:extLst>
              <a:ext uri="{FF2B5EF4-FFF2-40B4-BE49-F238E27FC236}">
                <a16:creationId xmlns:a16="http://schemas.microsoft.com/office/drawing/2014/main" id="{75464D0C-94B2-4875-8EBF-190DA13D270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DCAD9539-CF23-4F75-A60F-10EC1F949A51}"/>
              </a:ext>
            </a:extLst>
          </p:cNvPr>
          <p:cNvSpPr>
            <a:spLocks noGrp="1"/>
          </p:cNvSpPr>
          <p:nvPr>
            <p:ph type="sldNum" sz="quarter" idx="12"/>
          </p:nvPr>
        </p:nvSpPr>
        <p:spPr/>
        <p:txBody>
          <a:bodyPr/>
          <a:lstStyle/>
          <a:p>
            <a:fld id="{52E40923-1650-45D5-B051-EB6C91DC95E0}" type="slidenum">
              <a:rPr lang="en-IN" smtClean="0"/>
              <a:t>35</a:t>
            </a:fld>
            <a:endParaRPr lang="en-IN"/>
          </a:p>
        </p:txBody>
      </p:sp>
      <p:sp>
        <p:nvSpPr>
          <p:cNvPr id="5" name="TextBox 4">
            <a:extLst>
              <a:ext uri="{FF2B5EF4-FFF2-40B4-BE49-F238E27FC236}">
                <a16:creationId xmlns:a16="http://schemas.microsoft.com/office/drawing/2014/main" id="{39A181D1-72A5-4BB4-BC59-FC79C6E456C4}"/>
              </a:ext>
            </a:extLst>
          </p:cNvPr>
          <p:cNvSpPr txBox="1"/>
          <p:nvPr/>
        </p:nvSpPr>
        <p:spPr>
          <a:xfrm>
            <a:off x="457200" y="585395"/>
            <a:ext cx="11322424" cy="532453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Measurement and Analysis</a:t>
            </a:r>
          </a:p>
          <a:p>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One of the first desires that probably comes to mind is efficiency.When building your app,you want to be able to reach as many people as you can.You also want to reach them on a consistent basis in a way that doesn’t involve you spending all your time sending emails to everyone.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This method is much more implemented day by day and used in daily life.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It will reduce the potential for errors.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Interpretation of Results</a:t>
            </a:r>
          </a:p>
          <a:p>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Email automation is a powerful marketing automation tool that lets you send the right message to the right people at the right time.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Can produce the accurate results without any deviation in terms of quality it gives the perfect output.</a:t>
            </a:r>
            <a:endParaRPr lang="en-US" sz="28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DA77CBBE-596E-41B7-8C20-8BCE4009ADD0}"/>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814750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1B1321-284C-470A-94B3-2F506D5645E5}" type="datetime1">
              <a:rPr lang="en-IN" smtClean="0"/>
              <a:t>09-11-2021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36</a:t>
            </a:fld>
            <a:endParaRPr lang="en-US"/>
          </a:p>
        </p:txBody>
      </p:sp>
      <p:sp>
        <p:nvSpPr>
          <p:cNvPr id="7" name="Title 1"/>
          <p:cNvSpPr>
            <a:spLocks noGrp="1"/>
          </p:cNvSpPr>
          <p:nvPr>
            <p:ph type="title"/>
          </p:nvPr>
        </p:nvSpPr>
        <p:spPr>
          <a:xfrm>
            <a:off x="721659" y="402196"/>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649940" y="905434"/>
            <a:ext cx="10977283" cy="5226425"/>
          </a:xfrm>
        </p:spPr>
        <p:txBody>
          <a:bodyPr>
            <a:normAutofit/>
          </a:bodyPr>
          <a:lstStyle/>
          <a:p>
            <a:pPr marL="0" indent="0" algn="just">
              <a:lnSpc>
                <a:spcPct val="150000"/>
              </a:lnSpc>
              <a:buNone/>
            </a:pPr>
            <a:r>
              <a:rPr lang="en-US" dirty="0">
                <a:latin typeface="Arial" pitchFamily="34" charset="0"/>
                <a:cs typeface="Arial" pitchFamily="34" charset="0"/>
              </a:rPr>
              <a:t>Agile methodology is generally used in this project.</a:t>
            </a:r>
          </a:p>
          <a:p>
            <a:pPr marL="0" indent="0" algn="just">
              <a:lnSpc>
                <a:spcPct val="90000"/>
              </a:lnSpc>
              <a:buNone/>
            </a:pPr>
            <a:endParaRPr lang="en-US" dirty="0">
              <a:latin typeface="Arial" pitchFamily="34" charset="0"/>
              <a:cs typeface="Arial" pitchFamily="34" charset="0"/>
            </a:endParaRPr>
          </a:p>
          <a:p>
            <a:pPr marL="0" indent="0">
              <a:buNone/>
            </a:pPr>
            <a:endParaRPr lang="en-US" dirty="0"/>
          </a:p>
        </p:txBody>
      </p:sp>
      <p:pic>
        <p:nvPicPr>
          <p:cNvPr id="3" name="Picture 2">
            <a:extLst>
              <a:ext uri="{FF2B5EF4-FFF2-40B4-BE49-F238E27FC236}">
                <a16:creationId xmlns:a16="http://schemas.microsoft.com/office/drawing/2014/main" id="{08D7EA8A-1DBE-4A8E-92AA-2B24ED800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377" y="1658655"/>
            <a:ext cx="8426823" cy="3836895"/>
          </a:xfrm>
          <a:prstGeom prst="rect">
            <a:avLst/>
          </a:prstGeom>
        </p:spPr>
      </p:pic>
      <p:cxnSp>
        <p:nvCxnSpPr>
          <p:cNvPr id="12" name="Straight Connector 11">
            <a:extLst>
              <a:ext uri="{FF2B5EF4-FFF2-40B4-BE49-F238E27FC236}">
                <a16:creationId xmlns:a16="http://schemas.microsoft.com/office/drawing/2014/main" id="{92B25B89-0BE3-49D4-9B2E-452F5F9A1970}"/>
              </a:ext>
            </a:extLst>
          </p:cNvPr>
          <p:cNvCxnSpPr>
            <a:cxnSpLocks/>
          </p:cNvCxnSpPr>
          <p:nvPr/>
        </p:nvCxnSpPr>
        <p:spPr>
          <a:xfrm>
            <a:off x="331694" y="986115"/>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056F38E-9B02-47C8-A4A9-ED537BC45E26}"/>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1250361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EB9461-5D1A-4A73-BA0A-520DA4050391}"/>
              </a:ext>
            </a:extLst>
          </p:cNvPr>
          <p:cNvSpPr>
            <a:spLocks noGrp="1"/>
          </p:cNvSpPr>
          <p:nvPr>
            <p:ph type="dt" sz="half" idx="10"/>
          </p:nvPr>
        </p:nvSpPr>
        <p:spPr/>
        <p:txBody>
          <a:bodyPr/>
          <a:lstStyle/>
          <a:p>
            <a:fld id="{ADFEC305-1C6D-4663-B950-9836884543A3}" type="datetime1">
              <a:rPr lang="en-IN" smtClean="0"/>
              <a:t>09-11-2021</a:t>
            </a:fld>
            <a:endParaRPr lang="en-IN"/>
          </a:p>
        </p:txBody>
      </p:sp>
      <p:sp>
        <p:nvSpPr>
          <p:cNvPr id="5" name="Footer Placeholder 4">
            <a:extLst>
              <a:ext uri="{FF2B5EF4-FFF2-40B4-BE49-F238E27FC236}">
                <a16:creationId xmlns:a16="http://schemas.microsoft.com/office/drawing/2014/main" id="{A0239929-9D9E-4F9D-80A9-8191DE32B31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1F8E394-790F-4907-87E7-0C1A40492E48}"/>
              </a:ext>
            </a:extLst>
          </p:cNvPr>
          <p:cNvSpPr>
            <a:spLocks noGrp="1"/>
          </p:cNvSpPr>
          <p:nvPr>
            <p:ph type="sldNum" sz="quarter" idx="12"/>
          </p:nvPr>
        </p:nvSpPr>
        <p:spPr/>
        <p:txBody>
          <a:bodyPr/>
          <a:lstStyle/>
          <a:p>
            <a:fld id="{52E40923-1650-45D5-B051-EB6C91DC95E0}" type="slidenum">
              <a:rPr lang="en-IN" smtClean="0"/>
              <a:t>37</a:t>
            </a:fld>
            <a:endParaRPr lang="en-IN"/>
          </a:p>
        </p:txBody>
      </p:sp>
      <p:sp>
        <p:nvSpPr>
          <p:cNvPr id="7" name="TextBox 6">
            <a:extLst>
              <a:ext uri="{FF2B5EF4-FFF2-40B4-BE49-F238E27FC236}">
                <a16:creationId xmlns:a16="http://schemas.microsoft.com/office/drawing/2014/main" id="{97AE2C47-F6F6-4322-9B43-971B3955B2F8}"/>
              </a:ext>
            </a:extLst>
          </p:cNvPr>
          <p:cNvSpPr txBox="1"/>
          <p:nvPr/>
        </p:nvSpPr>
        <p:spPr>
          <a:xfrm>
            <a:off x="524435" y="555811"/>
            <a:ext cx="11143130" cy="5304016"/>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Plan:</a:t>
            </a:r>
          </a:p>
          <a:p>
            <a:r>
              <a:rPr lang="en-US" dirty="0">
                <a:latin typeface="Arial" panose="020B0604020202020204" pitchFamily="34" charset="0"/>
                <a:cs typeface="Arial" panose="020B0604020202020204" pitchFamily="34" charset="0"/>
              </a:rPr>
              <a:t>At</a:t>
            </a:r>
            <a:r>
              <a:rPr lang="en-US" sz="24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first we </a:t>
            </a:r>
            <a:r>
              <a:rPr lang="en-IN" dirty="0">
                <a:latin typeface="Arial" panose="020B0604020202020204" pitchFamily="34" charset="0"/>
                <a:cs typeface="Arial" panose="020B0604020202020204" pitchFamily="34" charset="0"/>
              </a:rPr>
              <a:t>need to plan what are the necessary requirements,software in it and to excute the process what are the steps we have to do.</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need to lanch blue prism software in our pc.</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need to import the necessary modules like MS EXCEL VBO and Email SMTP into </a:t>
            </a:r>
            <a:r>
              <a:rPr lang="en-IN" dirty="0" err="1">
                <a:latin typeface="Arial" panose="020B0604020202020204" pitchFamily="34" charset="0"/>
                <a:cs typeface="Arial" panose="020B0604020202020204" pitchFamily="34" charset="0"/>
              </a:rPr>
              <a:t>blueprism</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Design:</a:t>
            </a:r>
          </a:p>
          <a:p>
            <a:pPr marL="285750" indent="-285750">
              <a:lnSpc>
                <a:spcPct val="150000"/>
              </a:lnSpc>
              <a:buFont typeface="Arial" panose="020B0604020202020204" pitchFamily="34" charset="0"/>
              <a:buChar char="•"/>
            </a:pPr>
            <a:r>
              <a:rPr lang="en-US" dirty="0">
                <a:latin typeface="Arial" pitchFamily="34" charset="0"/>
                <a:cs typeface="Arial" pitchFamily="34" charset="0"/>
              </a:rPr>
              <a:t>Tuning process studio with specific needs and working with different stages in process studio.</a:t>
            </a:r>
          </a:p>
          <a:p>
            <a:pPr marL="285750" indent="-285750">
              <a:lnSpc>
                <a:spcPct val="150000"/>
              </a:lnSpc>
              <a:buFont typeface="Arial" panose="020B0604020202020204" pitchFamily="34" charset="0"/>
              <a:buChar char="•"/>
            </a:pPr>
            <a:r>
              <a:rPr lang="en-US" dirty="0">
                <a:latin typeface="Arial" pitchFamily="34" charset="0"/>
                <a:cs typeface="Arial" pitchFamily="34" charset="0"/>
              </a:rPr>
              <a:t>Finally building a bot that automatically send mails with attachments to a list of people with the help of Microsoft Excel 2013 and Blue prism.</a:t>
            </a:r>
          </a:p>
          <a:p>
            <a:pPr>
              <a:lnSpc>
                <a:spcPct val="150000"/>
              </a:lnSpc>
            </a:pPr>
            <a:r>
              <a:rPr lang="en-US" sz="2400" dirty="0">
                <a:latin typeface="Arial" pitchFamily="34" charset="0"/>
                <a:cs typeface="Arial" pitchFamily="34" charset="0"/>
              </a:rPr>
              <a:t>Develop:</a:t>
            </a:r>
          </a:p>
          <a:p>
            <a:pPr marL="285750" indent="-285750">
              <a:lnSpc>
                <a:spcPct val="150000"/>
              </a:lnSpc>
              <a:buFont typeface="Arial" panose="020B0604020202020204" pitchFamily="34" charset="0"/>
              <a:buChar char="•"/>
            </a:pPr>
            <a:r>
              <a:rPr lang="en-US" dirty="0">
                <a:latin typeface="Arial" pitchFamily="34" charset="0"/>
                <a:cs typeface="Arial" pitchFamily="34" charset="0"/>
              </a:rPr>
              <a:t>We need to develop all the stages in this and all the necessary requirements whether they are suitable in our project or not.</a:t>
            </a:r>
          </a:p>
          <a:p>
            <a:pPr marL="285750" indent="-285750">
              <a:lnSpc>
                <a:spcPct val="150000"/>
              </a:lnSpc>
              <a:buFont typeface="Arial" panose="020B0604020202020204" pitchFamily="34" charset="0"/>
              <a:buChar char="•"/>
            </a:pPr>
            <a:r>
              <a:rPr lang="en-US" dirty="0">
                <a:latin typeface="Arial" pitchFamily="34" charset="0"/>
                <a:cs typeface="Arial" pitchFamily="34" charset="0"/>
              </a:rPr>
              <a:t>Selecting different stages with suitable actions make the entire project most efficient.</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3ECB422-E430-4F78-9B6C-81E6D111AAFF}"/>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520338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39A84C-8C43-4B40-B269-A83295B67606}"/>
              </a:ext>
            </a:extLst>
          </p:cNvPr>
          <p:cNvSpPr>
            <a:spLocks noGrp="1"/>
          </p:cNvSpPr>
          <p:nvPr>
            <p:ph type="dt" sz="half" idx="10"/>
          </p:nvPr>
        </p:nvSpPr>
        <p:spPr/>
        <p:txBody>
          <a:bodyPr/>
          <a:lstStyle/>
          <a:p>
            <a:fld id="{9D099186-D96C-4369-8D62-3CF5CDE0B6DE}" type="datetime1">
              <a:rPr lang="en-IN" smtClean="0"/>
              <a:t>09-11-2021</a:t>
            </a:fld>
            <a:endParaRPr lang="en-IN"/>
          </a:p>
        </p:txBody>
      </p:sp>
      <p:sp>
        <p:nvSpPr>
          <p:cNvPr id="3" name="Footer Placeholder 2">
            <a:extLst>
              <a:ext uri="{FF2B5EF4-FFF2-40B4-BE49-F238E27FC236}">
                <a16:creationId xmlns:a16="http://schemas.microsoft.com/office/drawing/2014/main" id="{84FE5C9F-7F90-4429-83EC-0DD5814D54C9}"/>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07415436-82EE-44B5-9A2A-937953C01F0E}"/>
              </a:ext>
            </a:extLst>
          </p:cNvPr>
          <p:cNvSpPr>
            <a:spLocks noGrp="1"/>
          </p:cNvSpPr>
          <p:nvPr>
            <p:ph type="sldNum" sz="quarter" idx="12"/>
          </p:nvPr>
        </p:nvSpPr>
        <p:spPr/>
        <p:txBody>
          <a:bodyPr/>
          <a:lstStyle/>
          <a:p>
            <a:fld id="{52E40923-1650-45D5-B051-EB6C91DC95E0}" type="slidenum">
              <a:rPr lang="en-IN" smtClean="0"/>
              <a:t>38</a:t>
            </a:fld>
            <a:endParaRPr lang="en-IN"/>
          </a:p>
        </p:txBody>
      </p:sp>
      <p:sp>
        <p:nvSpPr>
          <p:cNvPr id="5" name="TextBox 4">
            <a:extLst>
              <a:ext uri="{FF2B5EF4-FFF2-40B4-BE49-F238E27FC236}">
                <a16:creationId xmlns:a16="http://schemas.microsoft.com/office/drawing/2014/main" id="{237DFE70-5F7F-44A0-BE6C-66B7D85487E7}"/>
              </a:ext>
            </a:extLst>
          </p:cNvPr>
          <p:cNvSpPr txBox="1"/>
          <p:nvPr/>
        </p:nvSpPr>
        <p:spPr>
          <a:xfrm>
            <a:off x="502023" y="502024"/>
            <a:ext cx="11322424" cy="5632311"/>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Test:</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After completion of develop stage click on refresh button and test the entire process by clicking on run button.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Check the results if we want any correction in the results just go to develop stages and modify the stages to get the perfect output.</a:t>
            </a:r>
          </a:p>
          <a:p>
            <a:endParaRPr lang="en-US"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Deploy:</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cs typeface="Arial" panose="020B0604020202020204" pitchFamily="34" charset="0"/>
              </a:rPr>
              <a:t>In this stage it runs after one or more evolutionary development phases to put the latest increment in the entire process.</a:t>
            </a:r>
          </a:p>
          <a:p>
            <a:pPr marL="285750" indent="-285750">
              <a:buFont typeface="Arial" panose="020B0604020202020204" pitchFamily="34" charset="0"/>
              <a:buChar char="•"/>
            </a:pPr>
            <a:r>
              <a:rPr lang="en-US" dirty="0">
                <a:solidFill>
                  <a:srgbClr val="202124"/>
                </a:solidFill>
                <a:latin typeface="arial" panose="020B0604020202020204" pitchFamily="34" charset="0"/>
                <a:cs typeface="Arial" panose="020B0604020202020204" pitchFamily="34" charset="0"/>
              </a:rPr>
              <a:t>We need to update our process to get an efficient answer according to the specific needs.</a:t>
            </a:r>
          </a:p>
          <a:p>
            <a:endParaRPr lang="en-US"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Review:</a:t>
            </a:r>
          </a:p>
          <a:p>
            <a:endParaRPr lang="en-US" sz="2400" dirty="0">
              <a:solidFill>
                <a:srgbClr val="20212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202124"/>
                </a:solidFill>
                <a:latin typeface="Arial" panose="020B0604020202020204" pitchFamily="34" charset="0"/>
                <a:cs typeface="Arial" panose="020B0604020202020204" pitchFamily="34" charset="0"/>
              </a:rPr>
              <a:t>The entire project has to be reviewed and get feedback from the people who are using this.</a:t>
            </a:r>
          </a:p>
          <a:p>
            <a:pPr marL="342900" indent="-342900">
              <a:buFont typeface="Arial" panose="020B0604020202020204" pitchFamily="34" charset="0"/>
              <a:buChar char="•"/>
            </a:pPr>
            <a:r>
              <a:rPr lang="en-US" dirty="0">
                <a:solidFill>
                  <a:srgbClr val="202124"/>
                </a:solidFill>
                <a:latin typeface="Arial" panose="020B0604020202020204" pitchFamily="34" charset="0"/>
                <a:cs typeface="Arial" panose="020B0604020202020204" pitchFamily="34" charset="0"/>
              </a:rPr>
              <a:t>Finally we have to launch the project.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37AC51B3-44AA-49BE-A607-38D2D0BF4DD0}"/>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2338427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3BF35B-CBF3-4304-95E4-2126D54E8081}" type="datetime1">
              <a:rPr lang="en-IN" smtClean="0"/>
              <a:t>09-11-2021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39</a:t>
            </a:fld>
            <a:endParaRPr lang="en-US"/>
          </a:p>
        </p:txBody>
      </p:sp>
      <p:sp>
        <p:nvSpPr>
          <p:cNvPr id="7" name="Title 1"/>
          <p:cNvSpPr>
            <a:spLocks noGrp="1"/>
          </p:cNvSpPr>
          <p:nvPr>
            <p:ph type="title"/>
          </p:nvPr>
        </p:nvSpPr>
        <p:spPr>
          <a:xfrm>
            <a:off x="381001" y="264458"/>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381001" y="923364"/>
            <a:ext cx="11362764" cy="5432986"/>
          </a:xfrm>
        </p:spPr>
        <p:txBody>
          <a:bodyPr/>
          <a:lstStyle/>
          <a:p>
            <a:pPr marL="0" indent="0" algn="just">
              <a:lnSpc>
                <a:spcPct val="150000"/>
              </a:lnSpc>
              <a:buNone/>
            </a:pPr>
            <a:r>
              <a:rPr lang="en-US" sz="2000" dirty="0">
                <a:latin typeface="Arial" pitchFamily="34" charset="0"/>
                <a:cs typeface="Arial" pitchFamily="34" charset="0"/>
              </a:rPr>
              <a:t>Click on reset button to refresh and click on run button to start the process and when the process end it shows as completed and we get the results in the below pictures</a:t>
            </a:r>
          </a:p>
          <a:p>
            <a:pPr marL="0" indent="0">
              <a:buNone/>
            </a:pPr>
            <a:endParaRPr lang="en-US" dirty="0"/>
          </a:p>
        </p:txBody>
      </p:sp>
      <p:pic>
        <p:nvPicPr>
          <p:cNvPr id="10" name="Picture 9">
            <a:extLst>
              <a:ext uri="{FF2B5EF4-FFF2-40B4-BE49-F238E27FC236}">
                <a16:creationId xmlns:a16="http://schemas.microsoft.com/office/drawing/2014/main" id="{1DE4A753-2AE1-4E99-B155-1E56B7A49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378" y="1900517"/>
            <a:ext cx="9179858" cy="4374777"/>
          </a:xfrm>
          <a:prstGeom prst="rect">
            <a:avLst/>
          </a:prstGeom>
        </p:spPr>
      </p:pic>
      <p:cxnSp>
        <p:nvCxnSpPr>
          <p:cNvPr id="12" name="Straight Connector 11">
            <a:extLst>
              <a:ext uri="{FF2B5EF4-FFF2-40B4-BE49-F238E27FC236}">
                <a16:creationId xmlns:a16="http://schemas.microsoft.com/office/drawing/2014/main" id="{3B2D1438-153C-4997-9600-1F553E4748E2}"/>
              </a:ext>
            </a:extLst>
          </p:cNvPr>
          <p:cNvCxnSpPr>
            <a:cxnSpLocks/>
          </p:cNvCxnSpPr>
          <p:nvPr/>
        </p:nvCxnSpPr>
        <p:spPr>
          <a:xfrm>
            <a:off x="331694" y="950258"/>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35E4772-E0E6-4ED7-9F2F-DF5215B53A7B}"/>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22586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273051"/>
            <a:ext cx="6907306" cy="55170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510989" y="735106"/>
            <a:ext cx="11250706" cy="56212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r>
              <a:rPr lang="en-US" sz="2800" dirty="0">
                <a:latin typeface="Arial" pitchFamily="34" charset="0"/>
                <a:cs typeface="Arial" pitchFamily="34" charset="0"/>
              </a:rPr>
              <a:t> </a:t>
            </a: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FA2392BD-938A-446F-9167-B89D50330764}" type="datetime1">
              <a:rPr lang="en-IN" smtClean="0"/>
              <a:t>09-11-2021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2" name="TextBox 1">
            <a:extLst>
              <a:ext uri="{FF2B5EF4-FFF2-40B4-BE49-F238E27FC236}">
                <a16:creationId xmlns:a16="http://schemas.microsoft.com/office/drawing/2014/main" id="{65B72215-E5B5-42D8-986E-9A5D0E48EF51}"/>
              </a:ext>
            </a:extLst>
          </p:cNvPr>
          <p:cNvSpPr txBox="1"/>
          <p:nvPr/>
        </p:nvSpPr>
        <p:spPr>
          <a:xfrm>
            <a:off x="430305" y="878541"/>
            <a:ext cx="11438966"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Robotic Process Automation (RPA) is one of the most trending technologies in </a:t>
            </a:r>
            <a:r>
              <a:rPr lang="en-IN" sz="2000" dirty="0">
                <a:latin typeface="Arial" panose="020B0604020202020204" pitchFamily="34" charset="0"/>
                <a:cs typeface="Arial" panose="020B0604020202020204" pitchFamily="34" charset="0"/>
              </a:rPr>
              <a:t>IT field. There was an rapid adoption of RPA across various industries. This course is easy to learn and implement. It produce the correct result without any deviation. This make me interest to learn this course and do project in this course.</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To create a bot that automatically send emails with attachment to a list of people.</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The main objective behind this is to get familiar with MS EXCEL VBO and EMAIL SMTP and send emails with attachment to bunch of people</a:t>
            </a:r>
            <a:r>
              <a:rPr lang="en-IN" sz="2000" dirty="0"/>
              <a:t>.</a:t>
            </a:r>
            <a:endParaRPr lang="en-US" sz="2000" dirty="0"/>
          </a:p>
        </p:txBody>
      </p:sp>
      <p:pic>
        <p:nvPicPr>
          <p:cNvPr id="5" name="Picture 4">
            <a:extLst>
              <a:ext uri="{FF2B5EF4-FFF2-40B4-BE49-F238E27FC236}">
                <a16:creationId xmlns:a16="http://schemas.microsoft.com/office/drawing/2014/main" id="{534C7CF3-24C2-4E67-8CC4-0F09CA799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794651"/>
            <a:ext cx="7440706" cy="2392082"/>
          </a:xfrm>
          <a:prstGeom prst="rect">
            <a:avLst/>
          </a:prstGeom>
        </p:spPr>
      </p:pic>
      <p:sp>
        <p:nvSpPr>
          <p:cNvPr id="14" name="Rectangle 13">
            <a:extLst>
              <a:ext uri="{FF2B5EF4-FFF2-40B4-BE49-F238E27FC236}">
                <a16:creationId xmlns:a16="http://schemas.microsoft.com/office/drawing/2014/main" id="{1C9CA9E3-1DF8-4621-8E0A-C7C098BB0833}"/>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cxnSp>
        <p:nvCxnSpPr>
          <p:cNvPr id="15" name="Straight Connector 14">
            <a:extLst>
              <a:ext uri="{FF2B5EF4-FFF2-40B4-BE49-F238E27FC236}">
                <a16:creationId xmlns:a16="http://schemas.microsoft.com/office/drawing/2014/main" id="{17BC03E1-71BB-4886-8242-7081D8AA3D51}"/>
              </a:ext>
            </a:extLst>
          </p:cNvPr>
          <p:cNvCxnSpPr>
            <a:cxnSpLocks/>
          </p:cNvCxnSpPr>
          <p:nvPr/>
        </p:nvCxnSpPr>
        <p:spPr>
          <a:xfrm>
            <a:off x="331694" y="891988"/>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00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C38023-2FA2-4FAB-BB8C-87EAA7B89158}"/>
              </a:ext>
            </a:extLst>
          </p:cNvPr>
          <p:cNvSpPr>
            <a:spLocks noGrp="1"/>
          </p:cNvSpPr>
          <p:nvPr>
            <p:ph type="dt" sz="half" idx="10"/>
          </p:nvPr>
        </p:nvSpPr>
        <p:spPr/>
        <p:txBody>
          <a:bodyPr/>
          <a:lstStyle/>
          <a:p>
            <a:fld id="{ADFEC305-1C6D-4663-B950-9836884543A3}" type="datetime1">
              <a:rPr lang="en-IN" smtClean="0"/>
              <a:t>09-11-2021</a:t>
            </a:fld>
            <a:endParaRPr lang="en-IN"/>
          </a:p>
        </p:txBody>
      </p:sp>
      <p:sp>
        <p:nvSpPr>
          <p:cNvPr id="5" name="Footer Placeholder 4">
            <a:extLst>
              <a:ext uri="{FF2B5EF4-FFF2-40B4-BE49-F238E27FC236}">
                <a16:creationId xmlns:a16="http://schemas.microsoft.com/office/drawing/2014/main" id="{08DD7552-9F1A-45E8-9331-BDAA2C9D48AE}"/>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8945FBFC-B383-4A12-8A55-DF5CF7BE592C}"/>
              </a:ext>
            </a:extLst>
          </p:cNvPr>
          <p:cNvSpPr>
            <a:spLocks noGrp="1"/>
          </p:cNvSpPr>
          <p:nvPr>
            <p:ph type="sldNum" sz="quarter" idx="12"/>
          </p:nvPr>
        </p:nvSpPr>
        <p:spPr/>
        <p:txBody>
          <a:bodyPr/>
          <a:lstStyle/>
          <a:p>
            <a:fld id="{52E40923-1650-45D5-B051-EB6C91DC95E0}" type="slidenum">
              <a:rPr lang="en-IN" smtClean="0"/>
              <a:t>40</a:t>
            </a:fld>
            <a:endParaRPr lang="en-IN"/>
          </a:p>
        </p:txBody>
      </p:sp>
      <p:sp>
        <p:nvSpPr>
          <p:cNvPr id="7" name="TextBox 6">
            <a:extLst>
              <a:ext uri="{FF2B5EF4-FFF2-40B4-BE49-F238E27FC236}">
                <a16:creationId xmlns:a16="http://schemas.microsoft.com/office/drawing/2014/main" id="{734DBAC6-8AC1-4F7E-B349-78FD310B190E}"/>
              </a:ext>
            </a:extLst>
          </p:cNvPr>
          <p:cNvSpPr txBox="1"/>
          <p:nvPr/>
        </p:nvSpPr>
        <p:spPr>
          <a:xfrm>
            <a:off x="441511" y="277905"/>
            <a:ext cx="11158818" cy="5786199"/>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From the above diagram we get the mails are sent successfully from my mails to the list of people with attachment that present in the excel sheet.when the loop starts with the attachment each and every attachment is sent to respective email id.This process makes accurate results without any errors.When the entire process end and comes to end stage the process shows as completed.</a:t>
            </a:r>
          </a:p>
          <a:p>
            <a:endParaRPr lang="en-US" dirty="0"/>
          </a:p>
        </p:txBody>
      </p:sp>
      <p:pic>
        <p:nvPicPr>
          <p:cNvPr id="9" name="Picture 8">
            <a:extLst>
              <a:ext uri="{FF2B5EF4-FFF2-40B4-BE49-F238E27FC236}">
                <a16:creationId xmlns:a16="http://schemas.microsoft.com/office/drawing/2014/main" id="{A2D5BEAA-112F-4831-96AF-6DC862E58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1" y="475130"/>
            <a:ext cx="10762129" cy="3747247"/>
          </a:xfrm>
          <a:prstGeom prst="rect">
            <a:avLst/>
          </a:prstGeom>
        </p:spPr>
      </p:pic>
      <p:sp>
        <p:nvSpPr>
          <p:cNvPr id="11" name="Rectangle 10">
            <a:extLst>
              <a:ext uri="{FF2B5EF4-FFF2-40B4-BE49-F238E27FC236}">
                <a16:creationId xmlns:a16="http://schemas.microsoft.com/office/drawing/2014/main" id="{545557E4-1D75-40F4-9148-9067720BCE24}"/>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1974064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82FF04-C2FE-40E2-9113-64D6E442A735}" type="datetime1">
              <a:rPr lang="en-IN" smtClean="0"/>
              <a:t>09-11-2021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41</a:t>
            </a:fld>
            <a:endParaRPr lang="en-US"/>
          </a:p>
        </p:txBody>
      </p:sp>
      <p:sp>
        <p:nvSpPr>
          <p:cNvPr id="7" name="Title 1"/>
          <p:cNvSpPr>
            <a:spLocks noGrp="1"/>
          </p:cNvSpPr>
          <p:nvPr>
            <p:ph type="title"/>
          </p:nvPr>
        </p:nvSpPr>
        <p:spPr>
          <a:xfrm>
            <a:off x="479611" y="219634"/>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385486" y="972484"/>
            <a:ext cx="11326904" cy="5383865"/>
          </a:xfrm>
        </p:spPr>
        <p:txBody>
          <a:bodyPr>
            <a:normAutofit/>
          </a:bodyPr>
          <a:lstStyle/>
          <a:p>
            <a:r>
              <a:rPr lang="en-US" sz="2400" dirty="0">
                <a:latin typeface="Arial" panose="020B0604020202020204" pitchFamily="34" charset="0"/>
                <a:cs typeface="Arial" panose="020B0604020202020204" pitchFamily="34" charset="0"/>
              </a:rPr>
              <a:t>From this project we get to know that RPA is very important for any other developments also in day to day activities.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This RPA  process is rapidly increasing technology and the implementation was simple and easy.</a:t>
            </a:r>
          </a:p>
          <a:p>
            <a:endParaRPr lang="en-IN" sz="2400" dirty="0">
              <a:latin typeface="Arial" panose="020B0604020202020204" pitchFamily="34" charset="0"/>
              <a:cs typeface="Arial" panose="020B0604020202020204" pitchFamily="34" charset="0"/>
            </a:endParaRPr>
          </a:p>
          <a:p>
            <a:r>
              <a:rPr lang="en-IN" sz="2600" dirty="0">
                <a:latin typeface="Arial" panose="020B0604020202020204" pitchFamily="34" charset="0"/>
                <a:cs typeface="Arial" panose="020B0604020202020204" pitchFamily="34" charset="0"/>
              </a:rPr>
              <a:t>From this technology we can save time and it is measurable and accuracy is perfect.</a:t>
            </a:r>
          </a:p>
          <a:p>
            <a:pPr marL="0" indent="0">
              <a:buNone/>
            </a:pPr>
            <a:endParaRPr lang="en-US" sz="24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Email workflow is that it works its magic all on its own. After they're set up, you can choose a specific criteria to trigger the workflows and off they go.You don't need someone to click send. You can rely on the email automation to work 24/7</a:t>
            </a:r>
            <a:r>
              <a:rPr lang="en-US" sz="16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DC7841D7-9AB2-4CD7-837C-DC74B9976E35}"/>
              </a:ext>
            </a:extLst>
          </p:cNvPr>
          <p:cNvCxnSpPr>
            <a:cxnSpLocks/>
          </p:cNvCxnSpPr>
          <p:nvPr/>
        </p:nvCxnSpPr>
        <p:spPr>
          <a:xfrm>
            <a:off x="331694" y="905434"/>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2564659-623A-405C-9D62-B56569B11A45}"/>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542845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1FCA7D-EB5F-4039-9C03-B318A7442AD8}"/>
              </a:ext>
            </a:extLst>
          </p:cNvPr>
          <p:cNvSpPr>
            <a:spLocks noGrp="1"/>
          </p:cNvSpPr>
          <p:nvPr>
            <p:ph type="dt" sz="half" idx="10"/>
          </p:nvPr>
        </p:nvSpPr>
        <p:spPr/>
        <p:txBody>
          <a:bodyPr/>
          <a:lstStyle/>
          <a:p>
            <a:fld id="{ADFEC305-1C6D-4663-B950-9836884543A3}" type="datetime1">
              <a:rPr lang="en-IN" smtClean="0"/>
              <a:t>09-11-2021</a:t>
            </a:fld>
            <a:endParaRPr lang="en-IN"/>
          </a:p>
        </p:txBody>
      </p:sp>
      <p:sp>
        <p:nvSpPr>
          <p:cNvPr id="5" name="Footer Placeholder 4">
            <a:extLst>
              <a:ext uri="{FF2B5EF4-FFF2-40B4-BE49-F238E27FC236}">
                <a16:creationId xmlns:a16="http://schemas.microsoft.com/office/drawing/2014/main" id="{08C15E38-F42C-4989-90B5-811445EEB6F8}"/>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634ACFB6-E799-49EE-9D6C-7B6066B1961B}"/>
              </a:ext>
            </a:extLst>
          </p:cNvPr>
          <p:cNvSpPr>
            <a:spLocks noGrp="1"/>
          </p:cNvSpPr>
          <p:nvPr>
            <p:ph type="sldNum" sz="quarter" idx="12"/>
          </p:nvPr>
        </p:nvSpPr>
        <p:spPr/>
        <p:txBody>
          <a:bodyPr/>
          <a:lstStyle/>
          <a:p>
            <a:fld id="{52E40923-1650-45D5-B051-EB6C91DC95E0}" type="slidenum">
              <a:rPr lang="en-IN" smtClean="0"/>
              <a:t>42</a:t>
            </a:fld>
            <a:endParaRPr lang="en-IN"/>
          </a:p>
        </p:txBody>
      </p:sp>
      <p:sp>
        <p:nvSpPr>
          <p:cNvPr id="7" name="TextBox 6">
            <a:extLst>
              <a:ext uri="{FF2B5EF4-FFF2-40B4-BE49-F238E27FC236}">
                <a16:creationId xmlns:a16="http://schemas.microsoft.com/office/drawing/2014/main" id="{7769287E-64AD-460C-A6B1-A6A887E68081}"/>
              </a:ext>
            </a:extLst>
          </p:cNvPr>
          <p:cNvSpPr txBox="1"/>
          <p:nvPr/>
        </p:nvSpPr>
        <p:spPr>
          <a:xfrm>
            <a:off x="331694" y="403412"/>
            <a:ext cx="11367247"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You don't need a large sales team making cold calls every day. They can approach people when they're ready to be contacted and you don't need additional admin teams ensuring emails are sent out regularly. Paying for a large team to constantly contact prospects isn’t needed. Also, you don’t need to be tech-savvy to use marketing automation, meaning that even less-experienced marketers can manage workflows.</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On coming to this project as discussed in project objective’s and scope.I came to learn  implementation of those in a better way .</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 future there will be many development takes place under this email automation.Email marketing can be further develop by this technique.this email is the top jen tool used by 90 % of the population.</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It was a well and good experience with the entire course and I have gained a lot of knowledge from this.</a:t>
            </a:r>
            <a:endParaRPr lang="en-IN" sz="2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B98AB0B-66FF-4757-9F0F-A674DBFE51E6}"/>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616313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8576EB-F015-4322-A4D7-23169F87FF8F}" type="datetime1">
              <a:rPr lang="en-IN" smtClean="0"/>
              <a:t>09-11-2021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43</a:t>
            </a:fld>
            <a:endParaRPr lang="en-US"/>
          </a:p>
        </p:txBody>
      </p:sp>
      <p:sp>
        <p:nvSpPr>
          <p:cNvPr id="7" name="Title 1"/>
          <p:cNvSpPr txBox="1">
            <a:spLocks/>
          </p:cNvSpPr>
          <p:nvPr/>
        </p:nvSpPr>
        <p:spPr>
          <a:xfrm>
            <a:off x="537883" y="132677"/>
            <a:ext cx="8229600" cy="7147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2325745718"/>
              </p:ext>
            </p:extLst>
          </p:nvPr>
        </p:nvGraphicFramePr>
        <p:xfrm>
          <a:off x="537883" y="943344"/>
          <a:ext cx="11116234" cy="6339840"/>
        </p:xfrm>
        <a:graphic>
          <a:graphicData uri="http://schemas.openxmlformats.org/drawingml/2006/table">
            <a:tbl>
              <a:tblPr firstRow="1" bandRow="1">
                <a:tableStyleId>{5940675A-B579-460E-94D1-54222C63F5DA}</a:tableStyleId>
              </a:tblPr>
              <a:tblGrid>
                <a:gridCol w="635085">
                  <a:extLst>
                    <a:ext uri="{9D8B030D-6E8A-4147-A177-3AD203B41FA5}">
                      <a16:colId xmlns:a16="http://schemas.microsoft.com/office/drawing/2014/main" val="20000"/>
                    </a:ext>
                  </a:extLst>
                </a:gridCol>
                <a:gridCol w="10481149">
                  <a:extLst>
                    <a:ext uri="{9D8B030D-6E8A-4147-A177-3AD203B41FA5}">
                      <a16:colId xmlns:a16="http://schemas.microsoft.com/office/drawing/2014/main" val="20001"/>
                    </a:ext>
                  </a:extLst>
                </a:gridCol>
              </a:tblGrid>
              <a:tr h="4539935">
                <a:tc>
                  <a:txBody>
                    <a:bodyPr/>
                    <a:lstStyle/>
                    <a:p>
                      <a:r>
                        <a:rPr lang="en-US" sz="1800" dirty="0">
                          <a:latin typeface="Arial" panose="020B0604020202020204" pitchFamily="34" charset="0"/>
                          <a:cs typeface="Arial" panose="020B0604020202020204" pitchFamily="34" charset="0"/>
                        </a:rPr>
                        <a:t>[1]</a:t>
                      </a:r>
                    </a:p>
                    <a:p>
                      <a:endParaRPr lang="en-US" dirty="0"/>
                    </a:p>
                    <a:p>
                      <a:endParaRPr lang="en-US" dirty="0"/>
                    </a:p>
                    <a:p>
                      <a:endParaRPr lang="en-US" sz="1800" dirty="0">
                        <a:latin typeface="+mn-lt"/>
                        <a:cs typeface="+mn-cs"/>
                      </a:endParaRPr>
                    </a:p>
                    <a:p>
                      <a:r>
                        <a:rPr lang="en-US" sz="2000" dirty="0">
                          <a:latin typeface="Arial" panose="020B0604020202020204" pitchFamily="34" charset="0"/>
                          <a:cs typeface="Arial" panose="020B0604020202020204" pitchFamily="34" charset="0"/>
                        </a:rPr>
                        <a:t>[2]</a:t>
                      </a:r>
                    </a:p>
                    <a:p>
                      <a:endParaRPr lang="en-US" dirty="0"/>
                    </a:p>
                    <a:p>
                      <a:endParaRPr lang="en-US" dirty="0"/>
                    </a:p>
                    <a:p>
                      <a:endParaRPr lang="en-US" dirty="0"/>
                    </a:p>
                    <a:p>
                      <a:r>
                        <a:rPr lang="en-US" sz="2000" dirty="0">
                          <a:latin typeface="Arial" panose="020B0604020202020204" pitchFamily="34" charset="0"/>
                          <a:cs typeface="Arial" panose="020B0604020202020204" pitchFamily="34" charset="0"/>
                        </a:rPr>
                        <a:t>[3]</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[4]</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 </a:t>
                      </a:r>
                      <a:r>
                        <a:rPr lang="en-US" sz="2000" dirty="0">
                          <a:latin typeface="Arial" panose="020B0604020202020204" pitchFamily="34" charset="0"/>
                          <a:cs typeface="Arial" panose="020B0604020202020204" pitchFamily="34" charset="0"/>
                        </a:rPr>
                        <a:t>IRPAAI, “Robotic Process Automation in the Real World: How 3 Companies are Innovating with RPA,” 2018.s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S. Anagnoste, "Robotic Automation Process-The next major revolution in terms of back office operations improvement." In Proceedings of the International Conference on Business Excellence, vol. 11, no. 1, pp. 676686. De Gruyter Open, 2017</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A.Asatiani, and E. Penttinen, “Turning Robotic Process Automation into Commercial Success - Case Opus Capita”, Journal of Information Technology Teaching Cases: PP .1–8, 2016.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Y.A.Kumar, G. Raghavendra,” The Pioneers of Robotic Process Automation (RPA) Software”, International Journal of Scientific Research in Computer Science, Engineering and Information Technology , Vol 3 , Issue 4 , PP. 96- 100 ISSN : 2456-3307.</a:t>
                      </a:r>
                    </a:p>
                    <a:p>
                      <a:pPr marL="0" marR="0" indent="0" algn="just" defTabSz="914400" rtl="0" eaLnBrk="1" fontAlgn="auto" latinLnBrk="0" hangingPunct="1">
                        <a:lnSpc>
                          <a:spcPct val="100000"/>
                        </a:lnSpc>
                        <a:spcBef>
                          <a:spcPts val="0"/>
                        </a:spcBef>
                        <a:spcAft>
                          <a:spcPts val="0"/>
                        </a:spcAft>
                        <a:buClrTx/>
                        <a:buSzTx/>
                        <a:buFontTx/>
                        <a:buNone/>
                        <a:tabLst/>
                        <a:defRPr/>
                      </a:pPr>
                      <a:endParaRPr lang="en-IN" sz="20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M. C. Lacity, and L. P. Willcocks, (2016)” A new approach to automating services”. MIT Sloan Management Review, Fall. ISSN 1532-9194 </a:t>
                      </a:r>
                      <a:endParaRPr lang="en-IN"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141">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8592">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8592">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4E2AB94E-9327-4D07-9168-C7E19DD4AE4F}"/>
              </a:ext>
            </a:extLst>
          </p:cNvPr>
          <p:cNvSpPr/>
          <p:nvPr/>
        </p:nvSpPr>
        <p:spPr>
          <a:xfrm>
            <a:off x="331694" y="228599"/>
            <a:ext cx="11663082" cy="6492876"/>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cxnSp>
        <p:nvCxnSpPr>
          <p:cNvPr id="14" name="Straight Connector 13">
            <a:extLst>
              <a:ext uri="{FF2B5EF4-FFF2-40B4-BE49-F238E27FC236}">
                <a16:creationId xmlns:a16="http://schemas.microsoft.com/office/drawing/2014/main" id="{FA7B6EE4-8EB6-4ECB-808E-F35640C8D1AF}"/>
              </a:ext>
            </a:extLst>
          </p:cNvPr>
          <p:cNvCxnSpPr>
            <a:cxnSpLocks/>
          </p:cNvCxnSpPr>
          <p:nvPr/>
        </p:nvCxnSpPr>
        <p:spPr>
          <a:xfrm>
            <a:off x="336176" y="920932"/>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79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F16BD65-5BF0-447C-958C-990DA3CE2E05}" type="datetime1">
              <a:rPr lang="en-IN" smtClean="0"/>
              <a:t>09-11-2021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358586" y="289720"/>
            <a:ext cx="9890313"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358589" y="848799"/>
            <a:ext cx="11474824" cy="5397126"/>
          </a:xfrm>
        </p:spPr>
        <p:txBody>
          <a:bodyPr>
            <a:normAutofit fontScale="92500" lnSpcReduction="10000"/>
          </a:bodyPr>
          <a:lstStyle/>
          <a:p>
            <a:pPr>
              <a:lnSpc>
                <a:spcPct val="150000"/>
              </a:lnSpc>
            </a:pPr>
            <a:r>
              <a:rPr lang="en-US" dirty="0">
                <a:latin typeface="Arial" pitchFamily="34" charset="0"/>
                <a:cs typeface="Arial" pitchFamily="34" charset="0"/>
              </a:rPr>
              <a:t>Project Objective:</a:t>
            </a:r>
            <a:endParaRPr lang="en-US" sz="2000" dirty="0">
              <a:latin typeface="Arial" pitchFamily="34" charset="0"/>
              <a:cs typeface="Arial" pitchFamily="34" charset="0"/>
            </a:endParaRPr>
          </a:p>
          <a:p>
            <a:pPr marL="514350" indent="-514350">
              <a:lnSpc>
                <a:spcPct val="150000"/>
              </a:lnSpc>
              <a:buFont typeface="+mj-lt"/>
              <a:buAutoNum type="arabicPeriod"/>
            </a:pPr>
            <a:r>
              <a:rPr lang="en-US" sz="2000" dirty="0">
                <a:latin typeface="Arial" pitchFamily="34" charset="0"/>
                <a:cs typeface="Arial" pitchFamily="34" charset="0"/>
              </a:rPr>
              <a:t>To gain insights into building blocks of blue prism automation.</a:t>
            </a:r>
          </a:p>
          <a:p>
            <a:pPr marL="514350" indent="-514350">
              <a:lnSpc>
                <a:spcPct val="150000"/>
              </a:lnSpc>
              <a:buFont typeface="+mj-lt"/>
              <a:buAutoNum type="arabicPeriod"/>
            </a:pPr>
            <a:r>
              <a:rPr lang="en-US" sz="2000" dirty="0">
                <a:latin typeface="Arial" pitchFamily="34" charset="0"/>
                <a:cs typeface="Arial" pitchFamily="34" charset="0"/>
              </a:rPr>
              <a:t>Importing MS EXCEL VBO and EMAIL SMTP (Visual basic for applications) in Blue prism.</a:t>
            </a:r>
          </a:p>
          <a:p>
            <a:pPr marL="514350" indent="-514350">
              <a:lnSpc>
                <a:spcPct val="150000"/>
              </a:lnSpc>
              <a:buFont typeface="+mj-lt"/>
              <a:buAutoNum type="arabicPeriod"/>
            </a:pPr>
            <a:r>
              <a:rPr lang="en-US" sz="2000" dirty="0">
                <a:latin typeface="Arial" pitchFamily="34" charset="0"/>
                <a:cs typeface="Arial" pitchFamily="34" charset="0"/>
              </a:rPr>
              <a:t>Tuning process studio with specific needs and working with different stages in process studio.</a:t>
            </a:r>
          </a:p>
          <a:p>
            <a:pPr marL="342900" indent="-342900">
              <a:lnSpc>
                <a:spcPct val="150000"/>
              </a:lnSpc>
              <a:buFont typeface="+mj-lt"/>
              <a:buAutoNum type="arabicPeriod"/>
            </a:pPr>
            <a:r>
              <a:rPr lang="en-US" sz="2000" dirty="0">
                <a:latin typeface="Arial" pitchFamily="34" charset="0"/>
                <a:cs typeface="Arial" pitchFamily="34" charset="0"/>
              </a:rPr>
              <a:t>Finally building a bot that automatically send mails with attachments to a list of people with the help of Microsoft Excel 2013 and Blue prism.</a:t>
            </a:r>
          </a:p>
          <a:p>
            <a:pPr>
              <a:lnSpc>
                <a:spcPct val="150000"/>
              </a:lnSpc>
            </a:pPr>
            <a:r>
              <a:rPr lang="en-US" dirty="0">
                <a:latin typeface="Arial" pitchFamily="34" charset="0"/>
                <a:cs typeface="Arial" pitchFamily="34" charset="0"/>
              </a:rPr>
              <a:t>Scope of the Project:</a:t>
            </a:r>
          </a:p>
          <a:p>
            <a:pPr marL="514350" indent="-514350">
              <a:lnSpc>
                <a:spcPct val="150000"/>
              </a:lnSpc>
              <a:buFont typeface="+mj-lt"/>
              <a:buAutoNum type="arabicPeriod"/>
            </a:pPr>
            <a:r>
              <a:rPr lang="en-US" sz="2000" dirty="0">
                <a:latin typeface="Arial" pitchFamily="34" charset="0"/>
                <a:cs typeface="Arial" pitchFamily="34" charset="0"/>
              </a:rPr>
              <a:t>In each and every Industry, while they are going to conduct  workshops, competitions  etc . It is necessary to send bulk certificates to candidates that to with specific certificates for a specific candidate.</a:t>
            </a:r>
          </a:p>
        </p:txBody>
      </p:sp>
      <p:sp>
        <p:nvSpPr>
          <p:cNvPr id="13" name="Rectangle 12">
            <a:extLst>
              <a:ext uri="{FF2B5EF4-FFF2-40B4-BE49-F238E27FC236}">
                <a16:creationId xmlns:a16="http://schemas.microsoft.com/office/drawing/2014/main" id="{2E83C36B-E8F4-4BC0-B301-816FCFBDD8EA}"/>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cxnSp>
        <p:nvCxnSpPr>
          <p:cNvPr id="15" name="Straight Connector 14">
            <a:extLst>
              <a:ext uri="{FF2B5EF4-FFF2-40B4-BE49-F238E27FC236}">
                <a16:creationId xmlns:a16="http://schemas.microsoft.com/office/drawing/2014/main" id="{037AF354-8056-497A-BB2A-E117F9725ECE}"/>
              </a:ext>
            </a:extLst>
          </p:cNvPr>
          <p:cNvCxnSpPr>
            <a:cxnSpLocks/>
          </p:cNvCxnSpPr>
          <p:nvPr/>
        </p:nvCxnSpPr>
        <p:spPr>
          <a:xfrm>
            <a:off x="358586" y="976734"/>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7B4771-B891-47A3-9C68-A5B8D1F5C30F}"/>
              </a:ext>
            </a:extLst>
          </p:cNvPr>
          <p:cNvSpPr txBox="1"/>
          <p:nvPr/>
        </p:nvSpPr>
        <p:spPr>
          <a:xfrm>
            <a:off x="452718" y="243512"/>
            <a:ext cx="11286564" cy="5755422"/>
          </a:xfrm>
          <a:prstGeom prst="rect">
            <a:avLst/>
          </a:prstGeom>
          <a:noFill/>
        </p:spPr>
        <p:txBody>
          <a:bodyPr wrap="square" rtlCol="0">
            <a:spAutoFit/>
          </a:bodyPr>
          <a:lstStyle/>
          <a:p>
            <a:r>
              <a:rPr lang="en-US" sz="2000" dirty="0"/>
              <a:t> </a:t>
            </a:r>
            <a:r>
              <a:rPr lang="en-US" sz="2000" dirty="0">
                <a:latin typeface="Arial" panose="020B0604020202020204" pitchFamily="34" charset="0"/>
                <a:cs typeface="Arial" panose="020B0604020202020204" pitchFamily="34" charset="0"/>
              </a:rPr>
              <a:t>We use Blue Prism tool to work with this Email automation. We will know how to import MS excel VBO and Email SMTP in this software . We will know how this RPA techniqe has been implemented in a simple way.</a:t>
            </a:r>
          </a:p>
          <a:p>
            <a:endParaRPr lang="en-US" sz="200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US" sz="2800" dirty="0">
                <a:latin typeface="Arial" panose="020B0604020202020204" pitchFamily="34" charset="0"/>
                <a:cs typeface="Arial" panose="020B0604020202020204" pitchFamily="34" charset="0"/>
              </a:rPr>
              <a:t>Ways to achieve project objectives :</a:t>
            </a:r>
          </a:p>
          <a:p>
            <a:pPr marL="514350" indent="-514350">
              <a:buFont typeface="+mj-lt"/>
              <a:buAutoNum type="alphaLcPeriod"/>
            </a:pPr>
            <a:endParaRPr lang="en-US" sz="2000" dirty="0">
              <a:latin typeface="Arial" panose="020B0604020202020204" pitchFamily="34" charset="0"/>
              <a:cs typeface="Arial" panose="020B0604020202020204" pitchFamily="34" charset="0"/>
            </a:endParaRPr>
          </a:p>
          <a:p>
            <a:pPr marL="514350" indent="-514350">
              <a:buFont typeface="+mj-lt"/>
              <a:buAutoNum type="alphaLcPeriod"/>
            </a:pPr>
            <a:r>
              <a:rPr lang="en-US" sz="2000" dirty="0">
                <a:latin typeface="Arial" panose="020B0604020202020204" pitchFamily="34" charset="0"/>
                <a:cs typeface="Arial" panose="020B0604020202020204" pitchFamily="34" charset="0"/>
              </a:rPr>
              <a:t>There are number of ways to achieve the objectives,now we are using Blue prism tool.</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-we have to configure the process model by importing ms excel VBO and email vbo ,then the process model has to be binded with ms excel vbo and email vbo.</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-we have to add the following stages into our process flow</a:t>
            </a:r>
          </a:p>
          <a:p>
            <a:r>
              <a:rPr lang="en-US" sz="2000" dirty="0">
                <a:latin typeface="Arial" panose="020B0604020202020204" pitchFamily="34" charset="0"/>
                <a:cs typeface="Arial" panose="020B0604020202020204" pitchFamily="34" charset="0"/>
              </a:rPr>
              <a:t>(1)Create instance (2) open Excel file (3) Getting email ID’s (4)Closing Excel file (5) configuring email (6) Fetching attachments and sending mails.</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our way of implementing must be clear and effective. So that it will be easy.</a:t>
            </a:r>
            <a:r>
              <a:rPr lang="en-US" sz="2000" b="0" i="0" dirty="0">
                <a:solidFill>
                  <a:srgbClr val="000000"/>
                </a:solidFill>
                <a:effectLst/>
                <a:latin typeface="Arial" panose="020B0604020202020204" pitchFamily="34" charset="0"/>
                <a:cs typeface="Arial" panose="020B0604020202020204" pitchFamily="34" charset="0"/>
              </a:rPr>
              <a:t> When communicating through email, always be specific with what you’re talking about.Email is a computerized system for sending digital messages from one member to more than one member.</a:t>
            </a:r>
            <a:endParaRPr lang="en-US" sz="2000" dirty="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4E95A8FD-5ADD-4F52-AB04-FEACBF640EF7}"/>
              </a:ext>
            </a:extLst>
          </p:cNvPr>
          <p:cNvSpPr>
            <a:spLocks noGrp="1"/>
          </p:cNvSpPr>
          <p:nvPr>
            <p:ph type="dt" sz="half" idx="10"/>
          </p:nvPr>
        </p:nvSpPr>
        <p:spPr/>
        <p:txBody>
          <a:bodyPr/>
          <a:lstStyle/>
          <a:p>
            <a:fld id="{2C358788-1C99-4B54-96CE-2FC9B124D6B1}" type="datetime1">
              <a:rPr lang="en-IN" smtClean="0"/>
              <a:t>09-11-2021</a:t>
            </a:fld>
            <a:endParaRPr lang="en-IN"/>
          </a:p>
        </p:txBody>
      </p:sp>
      <p:sp>
        <p:nvSpPr>
          <p:cNvPr id="3" name="Footer Placeholder 2">
            <a:extLst>
              <a:ext uri="{FF2B5EF4-FFF2-40B4-BE49-F238E27FC236}">
                <a16:creationId xmlns:a16="http://schemas.microsoft.com/office/drawing/2014/main" id="{4F7483B1-2B05-44F6-BF2C-9485D58758D7}"/>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D1BF93DC-1B14-4E3A-81A6-36C1B990B850}"/>
              </a:ext>
            </a:extLst>
          </p:cNvPr>
          <p:cNvSpPr>
            <a:spLocks noGrp="1"/>
          </p:cNvSpPr>
          <p:nvPr>
            <p:ph type="sldNum" sz="quarter" idx="12"/>
          </p:nvPr>
        </p:nvSpPr>
        <p:spPr/>
        <p:txBody>
          <a:bodyPr/>
          <a:lstStyle/>
          <a:p>
            <a:fld id="{52E40923-1650-45D5-B051-EB6C91DC95E0}" type="slidenum">
              <a:rPr lang="en-IN" smtClean="0"/>
              <a:t>6</a:t>
            </a:fld>
            <a:endParaRPr lang="en-IN"/>
          </a:p>
        </p:txBody>
      </p:sp>
      <p:sp>
        <p:nvSpPr>
          <p:cNvPr id="12" name="Rectangle 11">
            <a:extLst>
              <a:ext uri="{FF2B5EF4-FFF2-40B4-BE49-F238E27FC236}">
                <a16:creationId xmlns:a16="http://schemas.microsoft.com/office/drawing/2014/main" id="{18DB8F50-EA77-48C4-B2FA-2A5E051599A7}"/>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308038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428EB0-436C-487D-96FF-A3F04659B415}" type="datetime1">
              <a:rPr lang="en-IN" smtClean="0"/>
              <a:t>09-11-2021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8" name="Title 1"/>
          <p:cNvSpPr>
            <a:spLocks noGrp="1"/>
          </p:cNvSpPr>
          <p:nvPr>
            <p:ph type="title"/>
          </p:nvPr>
        </p:nvSpPr>
        <p:spPr>
          <a:xfrm>
            <a:off x="753035" y="331628"/>
            <a:ext cx="9670609" cy="609600"/>
          </a:xfrm>
        </p:spPr>
        <p:txBody>
          <a:bodyPr>
            <a:normAutofit fontScale="90000"/>
          </a:bodyPr>
          <a:lstStyle/>
          <a:p>
            <a:pPr algn="l"/>
            <a:r>
              <a:rPr lang="en-US" dirty="0">
                <a:solidFill>
                  <a:srgbClr val="C00000"/>
                </a:solidFill>
                <a:latin typeface="Arial" pitchFamily="34" charset="0"/>
                <a:cs typeface="Arial" pitchFamily="34" charset="0"/>
              </a:rPr>
              <a:t>System Architecture </a:t>
            </a:r>
            <a:endParaRPr lang="en-US" dirty="0">
              <a:solidFill>
                <a:srgbClr val="C00000"/>
              </a:solidFill>
            </a:endParaRPr>
          </a:p>
        </p:txBody>
      </p:sp>
      <p:pic>
        <p:nvPicPr>
          <p:cNvPr id="11" name="Picture 10">
            <a:extLst>
              <a:ext uri="{FF2B5EF4-FFF2-40B4-BE49-F238E27FC236}">
                <a16:creationId xmlns:a16="http://schemas.microsoft.com/office/drawing/2014/main" id="{A859F96E-8915-4078-9576-555F5AF0F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24" y="2548692"/>
            <a:ext cx="1089754" cy="1280271"/>
          </a:xfrm>
          <a:prstGeom prst="rect">
            <a:avLst/>
          </a:prstGeom>
        </p:spPr>
      </p:pic>
      <p:pic>
        <p:nvPicPr>
          <p:cNvPr id="15" name="Picture 14">
            <a:extLst>
              <a:ext uri="{FF2B5EF4-FFF2-40B4-BE49-F238E27FC236}">
                <a16:creationId xmlns:a16="http://schemas.microsoft.com/office/drawing/2014/main" id="{3D4BF2BA-4203-4070-BC66-410170B50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9242" y="2734234"/>
            <a:ext cx="1425063" cy="556308"/>
          </a:xfrm>
          <a:prstGeom prst="rect">
            <a:avLst/>
          </a:prstGeom>
        </p:spPr>
      </p:pic>
      <p:pic>
        <p:nvPicPr>
          <p:cNvPr id="17" name="Picture 16">
            <a:extLst>
              <a:ext uri="{FF2B5EF4-FFF2-40B4-BE49-F238E27FC236}">
                <a16:creationId xmlns:a16="http://schemas.microsoft.com/office/drawing/2014/main" id="{9B48205A-CB40-4633-B6EC-DDDAA863A6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9134" y="2343819"/>
            <a:ext cx="1120237" cy="1546994"/>
          </a:xfrm>
          <a:prstGeom prst="rect">
            <a:avLst/>
          </a:prstGeom>
        </p:spPr>
      </p:pic>
      <p:sp>
        <p:nvSpPr>
          <p:cNvPr id="18" name="TextBox 17">
            <a:extLst>
              <a:ext uri="{FF2B5EF4-FFF2-40B4-BE49-F238E27FC236}">
                <a16:creationId xmlns:a16="http://schemas.microsoft.com/office/drawing/2014/main" id="{73EF845D-0350-413C-84D8-C73D9CF2B9A4}"/>
              </a:ext>
            </a:extLst>
          </p:cNvPr>
          <p:cNvSpPr txBox="1"/>
          <p:nvPr/>
        </p:nvSpPr>
        <p:spPr>
          <a:xfrm>
            <a:off x="2271761" y="3890813"/>
            <a:ext cx="1272989" cy="600164"/>
          </a:xfrm>
          <a:prstGeom prst="rect">
            <a:avLst/>
          </a:prstGeom>
          <a:noFill/>
        </p:spPr>
        <p:txBody>
          <a:bodyPr wrap="square" rtlCol="0">
            <a:spAutoFit/>
          </a:bodyPr>
          <a:lstStyle/>
          <a:p>
            <a:r>
              <a:rPr lang="en-US" sz="1100" dirty="0"/>
              <a:t>Import MS EXCEL VBO AND EMAIL SMTP</a:t>
            </a:r>
          </a:p>
        </p:txBody>
      </p:sp>
      <p:sp>
        <p:nvSpPr>
          <p:cNvPr id="19" name="TextBox 18">
            <a:extLst>
              <a:ext uri="{FF2B5EF4-FFF2-40B4-BE49-F238E27FC236}">
                <a16:creationId xmlns:a16="http://schemas.microsoft.com/office/drawing/2014/main" id="{2B99F147-E933-488A-B7A6-EB498FCF000B}"/>
              </a:ext>
            </a:extLst>
          </p:cNvPr>
          <p:cNvSpPr txBox="1"/>
          <p:nvPr/>
        </p:nvSpPr>
        <p:spPr>
          <a:xfrm>
            <a:off x="2194044" y="2015764"/>
            <a:ext cx="1190416" cy="261610"/>
          </a:xfrm>
          <a:prstGeom prst="rect">
            <a:avLst/>
          </a:prstGeom>
          <a:noFill/>
        </p:spPr>
        <p:txBody>
          <a:bodyPr wrap="square" rtlCol="0">
            <a:spAutoFit/>
          </a:bodyPr>
          <a:lstStyle/>
          <a:p>
            <a:r>
              <a:rPr lang="en-US" sz="1100" dirty="0"/>
              <a:t>Object studio</a:t>
            </a:r>
          </a:p>
        </p:txBody>
      </p:sp>
      <p:pic>
        <p:nvPicPr>
          <p:cNvPr id="21" name="Picture 20">
            <a:extLst>
              <a:ext uri="{FF2B5EF4-FFF2-40B4-BE49-F238E27FC236}">
                <a16:creationId xmlns:a16="http://schemas.microsoft.com/office/drawing/2014/main" id="{804862BB-7C5D-45CD-B749-18EC5F607B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4399" y="5256340"/>
            <a:ext cx="1181202" cy="883997"/>
          </a:xfrm>
          <a:prstGeom prst="rect">
            <a:avLst/>
          </a:prstGeom>
        </p:spPr>
      </p:pic>
      <p:sp>
        <p:nvSpPr>
          <p:cNvPr id="22" name="TextBox 21">
            <a:extLst>
              <a:ext uri="{FF2B5EF4-FFF2-40B4-BE49-F238E27FC236}">
                <a16:creationId xmlns:a16="http://schemas.microsoft.com/office/drawing/2014/main" id="{99D47550-41EA-46B8-B1BF-F0B654F102B0}"/>
              </a:ext>
            </a:extLst>
          </p:cNvPr>
          <p:cNvSpPr txBox="1"/>
          <p:nvPr/>
        </p:nvSpPr>
        <p:spPr>
          <a:xfrm>
            <a:off x="2468876" y="5482894"/>
            <a:ext cx="1112524" cy="430887"/>
          </a:xfrm>
          <a:prstGeom prst="rect">
            <a:avLst/>
          </a:prstGeom>
          <a:noFill/>
        </p:spPr>
        <p:txBody>
          <a:bodyPr wrap="square" rtlCol="0">
            <a:spAutoFit/>
          </a:bodyPr>
          <a:lstStyle/>
          <a:p>
            <a:r>
              <a:rPr lang="en-US" sz="1100" dirty="0"/>
              <a:t>Store emails in excel sheet</a:t>
            </a:r>
            <a:endParaRPr lang="en-IN" sz="1100" dirty="0"/>
          </a:p>
        </p:txBody>
      </p:sp>
      <p:cxnSp>
        <p:nvCxnSpPr>
          <p:cNvPr id="24" name="Connector: Elbow 23">
            <a:extLst>
              <a:ext uri="{FF2B5EF4-FFF2-40B4-BE49-F238E27FC236}">
                <a16:creationId xmlns:a16="http://schemas.microsoft.com/office/drawing/2014/main" id="{8DFA619F-B0C3-4D47-8855-2D5C29607948}"/>
              </a:ext>
            </a:extLst>
          </p:cNvPr>
          <p:cNvCxnSpPr>
            <a:endCxn id="21" idx="1"/>
          </p:cNvCxnSpPr>
          <p:nvPr/>
        </p:nvCxnSpPr>
        <p:spPr>
          <a:xfrm rot="16200000" flipH="1">
            <a:off x="271591" y="4655530"/>
            <a:ext cx="1730441" cy="3551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C539C9C-13FA-4B56-A262-0C85C98F639F}"/>
              </a:ext>
            </a:extLst>
          </p:cNvPr>
          <p:cNvCxnSpPr>
            <a:cxnSpLocks/>
            <a:stCxn id="11" idx="3"/>
          </p:cNvCxnSpPr>
          <p:nvPr/>
        </p:nvCxnSpPr>
        <p:spPr>
          <a:xfrm>
            <a:off x="1597578" y="3188828"/>
            <a:ext cx="529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3044CD20-1264-4191-A9BC-6C9FEF9590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0084" y="2342934"/>
            <a:ext cx="1950889" cy="1486029"/>
          </a:xfrm>
          <a:prstGeom prst="rect">
            <a:avLst/>
          </a:prstGeom>
        </p:spPr>
      </p:pic>
      <p:sp>
        <p:nvSpPr>
          <p:cNvPr id="29" name="TextBox 28">
            <a:extLst>
              <a:ext uri="{FF2B5EF4-FFF2-40B4-BE49-F238E27FC236}">
                <a16:creationId xmlns:a16="http://schemas.microsoft.com/office/drawing/2014/main" id="{80C6D28B-3803-4CE5-B42B-84BA2500E417}"/>
              </a:ext>
            </a:extLst>
          </p:cNvPr>
          <p:cNvSpPr txBox="1"/>
          <p:nvPr/>
        </p:nvSpPr>
        <p:spPr>
          <a:xfrm>
            <a:off x="3865772" y="1984165"/>
            <a:ext cx="1703295" cy="261610"/>
          </a:xfrm>
          <a:prstGeom prst="rect">
            <a:avLst/>
          </a:prstGeom>
          <a:noFill/>
        </p:spPr>
        <p:txBody>
          <a:bodyPr wrap="square" rtlCol="0">
            <a:spAutoFit/>
          </a:bodyPr>
          <a:lstStyle/>
          <a:p>
            <a:r>
              <a:rPr lang="en-US" sz="1100" dirty="0"/>
              <a:t>Process studio</a:t>
            </a:r>
            <a:endParaRPr lang="en-IN" sz="1100" dirty="0"/>
          </a:p>
        </p:txBody>
      </p:sp>
      <p:sp>
        <p:nvSpPr>
          <p:cNvPr id="30" name="TextBox 29">
            <a:extLst>
              <a:ext uri="{FF2B5EF4-FFF2-40B4-BE49-F238E27FC236}">
                <a16:creationId xmlns:a16="http://schemas.microsoft.com/office/drawing/2014/main" id="{C8116543-B799-4F28-BC73-8C8C1FAB6A38}"/>
              </a:ext>
            </a:extLst>
          </p:cNvPr>
          <p:cNvSpPr txBox="1"/>
          <p:nvPr/>
        </p:nvSpPr>
        <p:spPr>
          <a:xfrm>
            <a:off x="3865772" y="3904155"/>
            <a:ext cx="1875201" cy="430887"/>
          </a:xfrm>
          <a:prstGeom prst="rect">
            <a:avLst/>
          </a:prstGeom>
          <a:noFill/>
        </p:spPr>
        <p:txBody>
          <a:bodyPr wrap="square" rtlCol="0">
            <a:spAutoFit/>
          </a:bodyPr>
          <a:lstStyle/>
          <a:p>
            <a:r>
              <a:rPr lang="en-US" sz="1100" dirty="0"/>
              <a:t>Actions to be done with MS EXCEL VBO</a:t>
            </a:r>
          </a:p>
        </p:txBody>
      </p:sp>
      <p:pic>
        <p:nvPicPr>
          <p:cNvPr id="32" name="Picture 31">
            <a:extLst>
              <a:ext uri="{FF2B5EF4-FFF2-40B4-BE49-F238E27FC236}">
                <a16:creationId xmlns:a16="http://schemas.microsoft.com/office/drawing/2014/main" id="{217519AB-2C26-4B20-B945-2E2B096E80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937" y="1098253"/>
            <a:ext cx="1425063" cy="1038875"/>
          </a:xfrm>
          <a:prstGeom prst="rect">
            <a:avLst/>
          </a:prstGeom>
        </p:spPr>
      </p:pic>
      <p:cxnSp>
        <p:nvCxnSpPr>
          <p:cNvPr id="36" name="Straight Arrow Connector 35">
            <a:extLst>
              <a:ext uri="{FF2B5EF4-FFF2-40B4-BE49-F238E27FC236}">
                <a16:creationId xmlns:a16="http://schemas.microsoft.com/office/drawing/2014/main" id="{91B9F0C3-C250-4481-BD2A-ADE20C3D75D8}"/>
              </a:ext>
            </a:extLst>
          </p:cNvPr>
          <p:cNvCxnSpPr>
            <a:endCxn id="28" idx="1"/>
          </p:cNvCxnSpPr>
          <p:nvPr/>
        </p:nvCxnSpPr>
        <p:spPr>
          <a:xfrm>
            <a:off x="3451412" y="3169270"/>
            <a:ext cx="414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33D13D6-B043-442E-ABBF-E03103763335}"/>
              </a:ext>
            </a:extLst>
          </p:cNvPr>
          <p:cNvCxnSpPr>
            <a:cxnSpLocks/>
            <a:stCxn id="11" idx="0"/>
          </p:cNvCxnSpPr>
          <p:nvPr/>
        </p:nvCxnSpPr>
        <p:spPr>
          <a:xfrm flipV="1">
            <a:off x="1052701" y="2097741"/>
            <a:ext cx="0" cy="450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4A3BD12-F51C-4354-A153-B229A9F3FEFB}"/>
              </a:ext>
            </a:extLst>
          </p:cNvPr>
          <p:cNvSpPr txBox="1"/>
          <p:nvPr/>
        </p:nvSpPr>
        <p:spPr>
          <a:xfrm>
            <a:off x="1964340" y="1254291"/>
            <a:ext cx="1181202" cy="430887"/>
          </a:xfrm>
          <a:prstGeom prst="rect">
            <a:avLst/>
          </a:prstGeom>
          <a:noFill/>
        </p:spPr>
        <p:txBody>
          <a:bodyPr wrap="square" rtlCol="0">
            <a:spAutoFit/>
          </a:bodyPr>
          <a:lstStyle/>
          <a:p>
            <a:r>
              <a:rPr lang="en-US" sz="1100" dirty="0"/>
              <a:t>Attachments that need to be send</a:t>
            </a:r>
            <a:endParaRPr lang="en-IN" sz="1100" dirty="0"/>
          </a:p>
        </p:txBody>
      </p:sp>
      <p:pic>
        <p:nvPicPr>
          <p:cNvPr id="42" name="Picture 41">
            <a:extLst>
              <a:ext uri="{FF2B5EF4-FFF2-40B4-BE49-F238E27FC236}">
                <a16:creationId xmlns:a16="http://schemas.microsoft.com/office/drawing/2014/main" id="{8F1B98A4-068F-4087-BFE9-1CDE3EE7F8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7671" y="2812516"/>
            <a:ext cx="770965" cy="609599"/>
          </a:xfrm>
          <a:prstGeom prst="rect">
            <a:avLst/>
          </a:prstGeom>
        </p:spPr>
      </p:pic>
      <p:sp>
        <p:nvSpPr>
          <p:cNvPr id="43" name="TextBox 42">
            <a:extLst>
              <a:ext uri="{FF2B5EF4-FFF2-40B4-BE49-F238E27FC236}">
                <a16:creationId xmlns:a16="http://schemas.microsoft.com/office/drawing/2014/main" id="{72612061-82A0-4F4F-9F21-2CA19BDE48E1}"/>
              </a:ext>
            </a:extLst>
          </p:cNvPr>
          <p:cNvSpPr txBox="1"/>
          <p:nvPr/>
        </p:nvSpPr>
        <p:spPr>
          <a:xfrm>
            <a:off x="6181686" y="2333248"/>
            <a:ext cx="945129" cy="430887"/>
          </a:xfrm>
          <a:prstGeom prst="rect">
            <a:avLst/>
          </a:prstGeom>
          <a:noFill/>
        </p:spPr>
        <p:txBody>
          <a:bodyPr wrap="square" rtlCol="0">
            <a:spAutoFit/>
          </a:bodyPr>
          <a:lstStyle/>
          <a:p>
            <a:r>
              <a:rPr lang="en-US" sz="1100" dirty="0"/>
              <a:t>Email configure</a:t>
            </a:r>
            <a:endParaRPr lang="en-IN" sz="1100" dirty="0"/>
          </a:p>
        </p:txBody>
      </p:sp>
      <p:cxnSp>
        <p:nvCxnSpPr>
          <p:cNvPr id="49" name="Straight Arrow Connector 48">
            <a:extLst>
              <a:ext uri="{FF2B5EF4-FFF2-40B4-BE49-F238E27FC236}">
                <a16:creationId xmlns:a16="http://schemas.microsoft.com/office/drawing/2014/main" id="{8A4B06A3-63FE-498B-BB5C-1401DF585C4A}"/>
              </a:ext>
            </a:extLst>
          </p:cNvPr>
          <p:cNvCxnSpPr>
            <a:cxnSpLocks/>
          </p:cNvCxnSpPr>
          <p:nvPr/>
        </p:nvCxnSpPr>
        <p:spPr>
          <a:xfrm>
            <a:off x="5760477" y="3055700"/>
            <a:ext cx="457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599E04DA-6109-44AD-A770-0B88E70AE7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2753" y="4305535"/>
            <a:ext cx="1320800" cy="1144502"/>
          </a:xfrm>
          <a:prstGeom prst="rect">
            <a:avLst/>
          </a:prstGeom>
        </p:spPr>
      </p:pic>
      <p:sp>
        <p:nvSpPr>
          <p:cNvPr id="54" name="TextBox 53">
            <a:extLst>
              <a:ext uri="{FF2B5EF4-FFF2-40B4-BE49-F238E27FC236}">
                <a16:creationId xmlns:a16="http://schemas.microsoft.com/office/drawing/2014/main" id="{4AFCCA61-E65D-4066-BF91-F9C7C03659E3}"/>
              </a:ext>
            </a:extLst>
          </p:cNvPr>
          <p:cNvSpPr txBox="1"/>
          <p:nvPr/>
        </p:nvSpPr>
        <p:spPr>
          <a:xfrm>
            <a:off x="6038555" y="5367644"/>
            <a:ext cx="1120262" cy="430887"/>
          </a:xfrm>
          <a:prstGeom prst="rect">
            <a:avLst/>
          </a:prstGeom>
          <a:noFill/>
        </p:spPr>
        <p:txBody>
          <a:bodyPr wrap="square" rtlCol="0">
            <a:spAutoFit/>
          </a:bodyPr>
          <a:lstStyle/>
          <a:p>
            <a:r>
              <a:rPr lang="en-US" sz="1100" dirty="0"/>
              <a:t>User email and password</a:t>
            </a:r>
          </a:p>
        </p:txBody>
      </p:sp>
      <p:pic>
        <p:nvPicPr>
          <p:cNvPr id="59" name="Picture 58">
            <a:extLst>
              <a:ext uri="{FF2B5EF4-FFF2-40B4-BE49-F238E27FC236}">
                <a16:creationId xmlns:a16="http://schemas.microsoft.com/office/drawing/2014/main" id="{92925AC7-324D-4EBA-AE61-21C4C89DB4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79658" y="2802350"/>
            <a:ext cx="770965" cy="609599"/>
          </a:xfrm>
          <a:prstGeom prst="rect">
            <a:avLst/>
          </a:prstGeom>
        </p:spPr>
      </p:pic>
      <p:sp>
        <p:nvSpPr>
          <p:cNvPr id="67" name="TextBox 66">
            <a:extLst>
              <a:ext uri="{FF2B5EF4-FFF2-40B4-BE49-F238E27FC236}">
                <a16:creationId xmlns:a16="http://schemas.microsoft.com/office/drawing/2014/main" id="{AF942C71-75EE-464E-904C-AD1D56D967C4}"/>
              </a:ext>
            </a:extLst>
          </p:cNvPr>
          <p:cNvSpPr txBox="1"/>
          <p:nvPr/>
        </p:nvSpPr>
        <p:spPr>
          <a:xfrm>
            <a:off x="7579658" y="3411949"/>
            <a:ext cx="882881" cy="600164"/>
          </a:xfrm>
          <a:prstGeom prst="rect">
            <a:avLst/>
          </a:prstGeom>
          <a:noFill/>
        </p:spPr>
        <p:txBody>
          <a:bodyPr wrap="square" rtlCol="0">
            <a:spAutoFit/>
          </a:bodyPr>
          <a:lstStyle/>
          <a:p>
            <a:r>
              <a:rPr lang="en-US" sz="1100" dirty="0"/>
              <a:t>Email SMTP to send message</a:t>
            </a:r>
          </a:p>
        </p:txBody>
      </p:sp>
      <p:cxnSp>
        <p:nvCxnSpPr>
          <p:cNvPr id="70" name="Straight Arrow Connector 69">
            <a:extLst>
              <a:ext uri="{FF2B5EF4-FFF2-40B4-BE49-F238E27FC236}">
                <a16:creationId xmlns:a16="http://schemas.microsoft.com/office/drawing/2014/main" id="{370D8477-E728-4C4A-9B5D-8D4EDF441131}"/>
              </a:ext>
            </a:extLst>
          </p:cNvPr>
          <p:cNvCxnSpPr>
            <a:stCxn id="42" idx="2"/>
          </p:cNvCxnSpPr>
          <p:nvPr/>
        </p:nvCxnSpPr>
        <p:spPr>
          <a:xfrm flipH="1">
            <a:off x="6598686" y="3422115"/>
            <a:ext cx="4468" cy="98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6A513AD-0DD6-4640-87A9-4C8400E23D87}"/>
              </a:ext>
            </a:extLst>
          </p:cNvPr>
          <p:cNvCxnSpPr/>
          <p:nvPr/>
        </p:nvCxnSpPr>
        <p:spPr>
          <a:xfrm>
            <a:off x="6988636" y="2976282"/>
            <a:ext cx="47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88CFD4A-9842-45D1-9E9F-520B01CBF89A}"/>
              </a:ext>
            </a:extLst>
          </p:cNvPr>
          <p:cNvCxnSpPr>
            <a:cxnSpLocks/>
          </p:cNvCxnSpPr>
          <p:nvPr/>
        </p:nvCxnSpPr>
        <p:spPr>
          <a:xfrm>
            <a:off x="8350623" y="2976282"/>
            <a:ext cx="354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183F5018-9FDB-4454-ABBA-9B2D5D91FF24}"/>
              </a:ext>
            </a:extLst>
          </p:cNvPr>
          <p:cNvSpPr txBox="1"/>
          <p:nvPr/>
        </p:nvSpPr>
        <p:spPr>
          <a:xfrm>
            <a:off x="8897971" y="3323284"/>
            <a:ext cx="1331273" cy="261610"/>
          </a:xfrm>
          <a:prstGeom prst="rect">
            <a:avLst/>
          </a:prstGeom>
          <a:noFill/>
        </p:spPr>
        <p:txBody>
          <a:bodyPr wrap="square" rtlCol="0">
            <a:spAutoFit/>
          </a:bodyPr>
          <a:lstStyle/>
          <a:p>
            <a:r>
              <a:rPr lang="en-US" sz="1100" dirty="0"/>
              <a:t>Run the process</a:t>
            </a:r>
            <a:endParaRPr lang="en-IN" sz="1100" dirty="0"/>
          </a:p>
        </p:txBody>
      </p:sp>
      <p:pic>
        <p:nvPicPr>
          <p:cNvPr id="80" name="Picture 79">
            <a:extLst>
              <a:ext uri="{FF2B5EF4-FFF2-40B4-BE49-F238E27FC236}">
                <a16:creationId xmlns:a16="http://schemas.microsoft.com/office/drawing/2014/main" id="{67F1BF44-6D3F-476F-B47A-CBB917EAAD3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42264" y="3323284"/>
            <a:ext cx="1120262" cy="714570"/>
          </a:xfrm>
          <a:prstGeom prst="rect">
            <a:avLst/>
          </a:prstGeom>
        </p:spPr>
      </p:pic>
      <p:pic>
        <p:nvPicPr>
          <p:cNvPr id="82" name="Picture 81">
            <a:extLst>
              <a:ext uri="{FF2B5EF4-FFF2-40B4-BE49-F238E27FC236}">
                <a16:creationId xmlns:a16="http://schemas.microsoft.com/office/drawing/2014/main" id="{1D0D7832-6C16-496B-A046-2EC03599F9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56470" y="2342934"/>
            <a:ext cx="1120262" cy="810932"/>
          </a:xfrm>
          <a:prstGeom prst="rect">
            <a:avLst/>
          </a:prstGeom>
        </p:spPr>
      </p:pic>
      <p:cxnSp>
        <p:nvCxnSpPr>
          <p:cNvPr id="84" name="Straight Arrow Connector 83">
            <a:extLst>
              <a:ext uri="{FF2B5EF4-FFF2-40B4-BE49-F238E27FC236}">
                <a16:creationId xmlns:a16="http://schemas.microsoft.com/office/drawing/2014/main" id="{176001B5-7D7F-447D-9AAC-B8C958941C5B}"/>
              </a:ext>
            </a:extLst>
          </p:cNvPr>
          <p:cNvCxnSpPr>
            <a:stCxn id="15" idx="3"/>
          </p:cNvCxnSpPr>
          <p:nvPr/>
        </p:nvCxnSpPr>
        <p:spPr>
          <a:xfrm>
            <a:off x="10164305" y="3012388"/>
            <a:ext cx="387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769A41B-1C9C-4743-B6AB-2F0831A8352B}"/>
              </a:ext>
            </a:extLst>
          </p:cNvPr>
          <p:cNvSpPr txBox="1"/>
          <p:nvPr/>
        </p:nvSpPr>
        <p:spPr>
          <a:xfrm>
            <a:off x="10551459" y="4190895"/>
            <a:ext cx="1452282" cy="600164"/>
          </a:xfrm>
          <a:prstGeom prst="rect">
            <a:avLst/>
          </a:prstGeom>
          <a:noFill/>
        </p:spPr>
        <p:txBody>
          <a:bodyPr wrap="square" rtlCol="0">
            <a:spAutoFit/>
          </a:bodyPr>
          <a:lstStyle/>
          <a:p>
            <a:r>
              <a:rPr lang="en-US" sz="1100" dirty="0"/>
              <a:t>Email send to bunch of people with attachment</a:t>
            </a:r>
            <a:endParaRPr lang="en-IN" sz="1100" dirty="0"/>
          </a:p>
        </p:txBody>
      </p:sp>
      <p:sp>
        <p:nvSpPr>
          <p:cNvPr id="41" name="Rectangle 40">
            <a:extLst>
              <a:ext uri="{FF2B5EF4-FFF2-40B4-BE49-F238E27FC236}">
                <a16:creationId xmlns:a16="http://schemas.microsoft.com/office/drawing/2014/main" id="{02511149-F86F-4AE8-84DC-D876F1DE0166}"/>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cxnSp>
        <p:nvCxnSpPr>
          <p:cNvPr id="44" name="Straight Connector 43">
            <a:extLst>
              <a:ext uri="{FF2B5EF4-FFF2-40B4-BE49-F238E27FC236}">
                <a16:creationId xmlns:a16="http://schemas.microsoft.com/office/drawing/2014/main" id="{4658C0A6-D8B5-4E96-A1AF-CE63CF7D42A3}"/>
              </a:ext>
            </a:extLst>
          </p:cNvPr>
          <p:cNvCxnSpPr>
            <a:cxnSpLocks/>
          </p:cNvCxnSpPr>
          <p:nvPr/>
        </p:nvCxnSpPr>
        <p:spPr>
          <a:xfrm>
            <a:off x="350145" y="1026535"/>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55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09AF2A-6C2F-4E17-A775-35B9D7C80F4D}" type="datetime1">
              <a:rPr lang="en-IN" smtClean="0"/>
              <a:t>09-11-2021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838200" y="288505"/>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331694" y="897685"/>
            <a:ext cx="11537577" cy="5503115"/>
          </a:xfrm>
        </p:spPr>
        <p:txBody>
          <a:bodyPr>
            <a:normAutofit/>
          </a:bodyPr>
          <a:lstStyle/>
          <a:p>
            <a:pPr>
              <a:lnSpc>
                <a:spcPct val="150000"/>
              </a:lnSpc>
            </a:pPr>
            <a:r>
              <a:rPr lang="en-IN" dirty="0"/>
              <a:t>Block Diagram</a:t>
            </a:r>
          </a:p>
          <a:p>
            <a:pPr marL="0" indent="0">
              <a:lnSpc>
                <a:spcPct val="150000"/>
              </a:lnSpc>
              <a:buNone/>
            </a:pPr>
            <a:r>
              <a:rPr lang="en-IN" dirty="0"/>
              <a:t> </a:t>
            </a:r>
            <a:endParaRPr lang="en-US" dirty="0">
              <a:latin typeface="Arial" pitchFamily="34" charset="0"/>
              <a:cs typeface="Arial" pitchFamily="34" charset="0"/>
            </a:endParaRPr>
          </a:p>
          <a:p>
            <a:pPr>
              <a:buNone/>
            </a:pPr>
            <a:endParaRPr lang="en-US" dirty="0"/>
          </a:p>
        </p:txBody>
      </p:sp>
      <p:pic>
        <p:nvPicPr>
          <p:cNvPr id="3" name="Picture 2">
            <a:extLst>
              <a:ext uri="{FF2B5EF4-FFF2-40B4-BE49-F238E27FC236}">
                <a16:creationId xmlns:a16="http://schemas.microsoft.com/office/drawing/2014/main" id="{7B106C6B-6638-43F0-8196-01DE7EEBF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14688"/>
            <a:ext cx="10618694" cy="4058583"/>
          </a:xfrm>
          <a:prstGeom prst="rect">
            <a:avLst/>
          </a:prstGeom>
        </p:spPr>
      </p:pic>
      <p:cxnSp>
        <p:nvCxnSpPr>
          <p:cNvPr id="12" name="Straight Connector 11">
            <a:extLst>
              <a:ext uri="{FF2B5EF4-FFF2-40B4-BE49-F238E27FC236}">
                <a16:creationId xmlns:a16="http://schemas.microsoft.com/office/drawing/2014/main" id="{66BA0839-89A9-4432-8EA4-9D8D1E05F10A}"/>
              </a:ext>
            </a:extLst>
          </p:cNvPr>
          <p:cNvCxnSpPr>
            <a:cxnSpLocks/>
          </p:cNvCxnSpPr>
          <p:nvPr/>
        </p:nvCxnSpPr>
        <p:spPr>
          <a:xfrm>
            <a:off x="331694" y="971037"/>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4BF195A-483F-4895-9E65-4C1C52B7FC17}"/>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2526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329AC1A-F18A-4C40-84C9-E0E3C2A453C5}"/>
              </a:ext>
            </a:extLst>
          </p:cNvPr>
          <p:cNvSpPr>
            <a:spLocks noGrp="1"/>
          </p:cNvSpPr>
          <p:nvPr>
            <p:ph type="dt" sz="half" idx="10"/>
          </p:nvPr>
        </p:nvSpPr>
        <p:spPr/>
        <p:txBody>
          <a:bodyPr/>
          <a:lstStyle/>
          <a:p>
            <a:fld id="{C28975B6-14A7-430C-8B48-876D28ED6061}" type="datetime1">
              <a:rPr lang="en-IN" smtClean="0"/>
              <a:t>09-11-2021</a:t>
            </a:fld>
            <a:endParaRPr lang="en-IN"/>
          </a:p>
        </p:txBody>
      </p:sp>
      <p:sp>
        <p:nvSpPr>
          <p:cNvPr id="6" name="Footer Placeholder 5">
            <a:extLst>
              <a:ext uri="{FF2B5EF4-FFF2-40B4-BE49-F238E27FC236}">
                <a16:creationId xmlns:a16="http://schemas.microsoft.com/office/drawing/2014/main" id="{033478CD-A390-4617-AFBD-08BE128C673C}"/>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B551D89F-61E4-4D7C-AAD0-2020B7481EDD}"/>
              </a:ext>
            </a:extLst>
          </p:cNvPr>
          <p:cNvSpPr>
            <a:spLocks noGrp="1"/>
          </p:cNvSpPr>
          <p:nvPr>
            <p:ph type="sldNum" sz="quarter" idx="12"/>
          </p:nvPr>
        </p:nvSpPr>
        <p:spPr/>
        <p:txBody>
          <a:bodyPr/>
          <a:lstStyle/>
          <a:p>
            <a:fld id="{52E40923-1650-45D5-B051-EB6C91DC95E0}" type="slidenum">
              <a:rPr lang="en-IN" smtClean="0"/>
              <a:t>9</a:t>
            </a:fld>
            <a:endParaRPr lang="en-IN"/>
          </a:p>
        </p:txBody>
      </p:sp>
      <p:sp>
        <p:nvSpPr>
          <p:cNvPr id="8" name="TextBox 7">
            <a:extLst>
              <a:ext uri="{FF2B5EF4-FFF2-40B4-BE49-F238E27FC236}">
                <a16:creationId xmlns:a16="http://schemas.microsoft.com/office/drawing/2014/main" id="{9BF2FA2C-52D7-4316-BE58-8734F10204F9}"/>
              </a:ext>
            </a:extLst>
          </p:cNvPr>
          <p:cNvSpPr txBox="1"/>
          <p:nvPr/>
        </p:nvSpPr>
        <p:spPr>
          <a:xfrm>
            <a:off x="609600" y="484094"/>
            <a:ext cx="11035553" cy="5570756"/>
          </a:xfrm>
          <a:prstGeom prst="rect">
            <a:avLst/>
          </a:prstGeom>
          <a:noFill/>
        </p:spPr>
        <p:txBody>
          <a:bodyPr wrap="square" rtlCol="0">
            <a:spAutoFit/>
          </a:bodyPr>
          <a:lstStyle/>
          <a:p>
            <a:r>
              <a:rPr lang="en-US" sz="2800" dirty="0">
                <a:latin typeface="Arial" pitchFamily="34" charset="0"/>
                <a:cs typeface="Arial" pitchFamily="34" charset="0"/>
              </a:rPr>
              <a:t>Hardware and Software Requirements</a:t>
            </a:r>
          </a:p>
          <a:p>
            <a:endParaRPr lang="en-US" sz="2400" dirty="0">
              <a:latin typeface="Arial" pitchFamily="34" charset="0"/>
              <a:cs typeface="Arial" pitchFamily="34" charset="0"/>
            </a:endParaRPr>
          </a:p>
          <a:p>
            <a:r>
              <a:rPr lang="en-US" sz="2400" dirty="0">
                <a:latin typeface="Arial" pitchFamily="34" charset="0"/>
                <a:cs typeface="Arial" pitchFamily="34" charset="0"/>
              </a:rPr>
              <a:t>Hardware requirements :</a:t>
            </a:r>
          </a:p>
          <a:p>
            <a:r>
              <a:rPr lang="en-US" sz="2800" dirty="0">
                <a:latin typeface="Arial" pitchFamily="34" charset="0"/>
                <a:cs typeface="Arial" pitchFamily="34" charset="0"/>
              </a:rPr>
              <a:t>   </a:t>
            </a:r>
            <a:r>
              <a:rPr lang="en-US" sz="2000" dirty="0">
                <a:latin typeface="Arial" pitchFamily="34" charset="0"/>
                <a:cs typeface="Arial" pitchFamily="34" charset="0"/>
              </a:rPr>
              <a:t>-Administration access to install and run Blue Prism.</a:t>
            </a:r>
          </a:p>
          <a:p>
            <a:r>
              <a:rPr lang="en-US" sz="2000" dirty="0">
                <a:latin typeface="Arial" pitchFamily="34" charset="0"/>
                <a:cs typeface="Arial" pitchFamily="34" charset="0"/>
              </a:rPr>
              <a:t>    -Minimum 10GB free disk space.</a:t>
            </a:r>
          </a:p>
          <a:p>
            <a:r>
              <a:rPr lang="en-US" sz="2000" dirty="0">
                <a:latin typeface="Arial" pitchFamily="34" charset="0"/>
                <a:cs typeface="Arial" pitchFamily="34" charset="0"/>
              </a:rPr>
              <a:t>    -Windows 8.1 or 10 (64-bit version only) OR Cloud: Get started free, *Cloud account required. </a:t>
            </a:r>
          </a:p>
          <a:p>
            <a:r>
              <a:rPr lang="en-US" sz="2000" dirty="0">
                <a:latin typeface="Arial" pitchFamily="34" charset="0"/>
                <a:cs typeface="Arial" pitchFamily="34" charset="0"/>
              </a:rPr>
              <a:t>    -</a:t>
            </a:r>
            <a:r>
              <a:rPr lang="en-IN" sz="2000" dirty="0">
                <a:latin typeface="Arial" panose="020B0604020202020204" pitchFamily="34" charset="0"/>
                <a:cs typeface="Arial" panose="020B0604020202020204" pitchFamily="34" charset="0"/>
              </a:rPr>
              <a:t>Minimum System Requirements To run Office Excel 2013, your computer needs to meet        the following minimum hardware requirements: </a:t>
            </a:r>
          </a:p>
          <a:p>
            <a:r>
              <a:rPr lang="en-IN" sz="2000" dirty="0">
                <a:latin typeface="Arial" panose="020B0604020202020204" pitchFamily="34" charset="0"/>
                <a:cs typeface="Arial" panose="020B0604020202020204" pitchFamily="34" charset="0"/>
              </a:rPr>
              <a:t>● 500 megahertz (MHz) </a:t>
            </a:r>
          </a:p>
          <a:p>
            <a:r>
              <a:rPr lang="en-IN" sz="2000" dirty="0">
                <a:latin typeface="Arial" panose="020B0604020202020204" pitchFamily="34" charset="0"/>
                <a:cs typeface="Arial" panose="020B0604020202020204" pitchFamily="34" charset="0"/>
              </a:rPr>
              <a:t>● 256 megabytes (MB) RAM </a:t>
            </a:r>
          </a:p>
          <a:p>
            <a:r>
              <a:rPr lang="en-IN" sz="2000" dirty="0">
                <a:latin typeface="Arial" panose="020B0604020202020204" pitchFamily="34" charset="0"/>
                <a:cs typeface="Arial" panose="020B0604020202020204" pitchFamily="34" charset="0"/>
              </a:rPr>
              <a:t>● 1.5 gigabytes (GB) available space </a:t>
            </a:r>
          </a:p>
          <a:p>
            <a:r>
              <a:rPr lang="en-IN" sz="2000" dirty="0">
                <a:latin typeface="Arial" panose="020B0604020202020204" pitchFamily="34" charset="0"/>
                <a:cs typeface="Arial" panose="020B0604020202020204" pitchFamily="34" charset="0"/>
              </a:rPr>
              <a:t>● 1024x768 or higher resolution monitor</a:t>
            </a:r>
          </a:p>
          <a:p>
            <a:endParaRPr lang="en-IN" sz="2000" dirty="0">
              <a:latin typeface="Arial" panose="020B0604020202020204" pitchFamily="34" charset="0"/>
              <a:cs typeface="Arial" panose="020B0604020202020204" pitchFamily="34" charset="0"/>
            </a:endParaRPr>
          </a:p>
          <a:p>
            <a:r>
              <a:rPr lang="en-IN" sz="2400" dirty="0">
                <a:latin typeface="Arial" pitchFamily="34" charset="0"/>
                <a:cs typeface="Arial" pitchFamily="34" charset="0"/>
              </a:rPr>
              <a:t>Software requirements:</a:t>
            </a:r>
          </a:p>
          <a:p>
            <a:r>
              <a:rPr lang="en-IN" sz="2400" dirty="0">
                <a:latin typeface="Arial" pitchFamily="34" charset="0"/>
                <a:cs typeface="Arial" pitchFamily="34" charset="0"/>
              </a:rPr>
              <a:t>    </a:t>
            </a:r>
            <a:r>
              <a:rPr lang="en-IN" sz="2000" dirty="0">
                <a:latin typeface="Arial" pitchFamily="34" charset="0"/>
                <a:cs typeface="Arial" pitchFamily="34" charset="0"/>
              </a:rPr>
              <a:t>-</a:t>
            </a:r>
            <a:r>
              <a:rPr lang="en-US" sz="2000" dirty="0">
                <a:latin typeface="Arial" panose="020B0604020202020204" pitchFamily="34" charset="0"/>
                <a:cs typeface="Arial" panose="020B0604020202020204" pitchFamily="34" charset="0"/>
              </a:rPr>
              <a:t>Blue Prism software </a:t>
            </a:r>
          </a:p>
          <a:p>
            <a:r>
              <a:rPr lang="en-US" sz="2400" dirty="0">
                <a:latin typeface="Arial" panose="020B0604020202020204" pitchFamily="34" charset="0"/>
                <a:cs typeface="Arial" panose="020B0604020202020204" pitchFamily="34" charset="0"/>
              </a:rPr>
              <a:t>     </a:t>
            </a:r>
            <a:r>
              <a:rPr lang="en-US" sz="2000" dirty="0">
                <a:latin typeface="Arial" pitchFamily="34" charset="0"/>
                <a:cs typeface="Arial" pitchFamily="34" charset="0"/>
              </a:rPr>
              <a:t>- Microsoft Excel 2013</a:t>
            </a:r>
          </a:p>
        </p:txBody>
      </p:sp>
      <p:cxnSp>
        <p:nvCxnSpPr>
          <p:cNvPr id="11" name="Straight Connector 10">
            <a:extLst>
              <a:ext uri="{FF2B5EF4-FFF2-40B4-BE49-F238E27FC236}">
                <a16:creationId xmlns:a16="http://schemas.microsoft.com/office/drawing/2014/main" id="{BB689EC2-65A6-4611-B5E3-5DAE3C7A3741}"/>
              </a:ext>
            </a:extLst>
          </p:cNvPr>
          <p:cNvCxnSpPr/>
          <p:nvPr/>
        </p:nvCxnSpPr>
        <p:spPr>
          <a:xfrm flipH="1">
            <a:off x="358588" y="385482"/>
            <a:ext cx="1793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F4F37AF-5C41-4CF0-9E05-9FB811402C0B}"/>
              </a:ext>
            </a:extLst>
          </p:cNvPr>
          <p:cNvSpPr/>
          <p:nvPr/>
        </p:nvSpPr>
        <p:spPr>
          <a:xfrm>
            <a:off x="331694" y="228599"/>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solidFill>
            </a:endParaRPr>
          </a:p>
        </p:txBody>
      </p:sp>
    </p:spTree>
    <p:extLst>
      <p:ext uri="{BB962C8B-B14F-4D97-AF65-F5344CB8AC3E}">
        <p14:creationId xmlns:p14="http://schemas.microsoft.com/office/powerpoint/2010/main" val="439811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2417</TotalTime>
  <Words>2766</Words>
  <Application>Microsoft Office PowerPoint</Application>
  <PresentationFormat>Widescreen</PresentationFormat>
  <Paragraphs>704</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vt:lpstr>
      <vt:lpstr>Calibri</vt:lpstr>
      <vt:lpstr>Calibri Light</vt:lpstr>
      <vt:lpstr>Office Theme</vt:lpstr>
      <vt:lpstr> </vt:lpstr>
      <vt:lpstr>Presentation Outline</vt:lpstr>
      <vt:lpstr>PowerPoint Presentation</vt:lpstr>
      <vt:lpstr>PowerPoint Presentation</vt:lpstr>
      <vt:lpstr>Objectives</vt:lpstr>
      <vt:lpstr>PowerPoint Presentation</vt:lpstr>
      <vt:lpstr>System Architecture </vt:lpstr>
      <vt:lpstr>Project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Results and Discussion</vt:lpstr>
      <vt:lpstr>PowerPoint Presentation</vt:lpstr>
      <vt:lpstr>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Abhilash reddy yarram</dc:creator>
  <cp:lastModifiedBy>Abhilash reddy yarram</cp:lastModifiedBy>
  <cp:revision>26</cp:revision>
  <dcterms:created xsi:type="dcterms:W3CDTF">2021-11-01T06:07:05Z</dcterms:created>
  <dcterms:modified xsi:type="dcterms:W3CDTF">2021-11-09T11:22:58Z</dcterms:modified>
</cp:coreProperties>
</file>