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1" r:id="rId6"/>
    <p:sldId id="262" r:id="rId7"/>
    <p:sldId id="263"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64" r:id="rId35"/>
    <p:sldId id="297" r:id="rId36"/>
    <p:sldId id="298" r:id="rId37"/>
    <p:sldId id="265" r:id="rId38"/>
    <p:sldId id="295" r:id="rId39"/>
    <p:sldId id="266" r:id="rId40"/>
    <p:sldId id="296"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9DDBA-EB7A-400C-8419-6AE82A5EF69E}" type="datetimeFigureOut">
              <a:rPr lang="en-US" smtClean="0"/>
              <a:pPr/>
              <a:t>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82646-20FC-431B-9C16-807761B416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79CC95-DDF6-424E-8380-7C2884609A96}" type="datetime1">
              <a:rPr lang="en-US" smtClean="0"/>
              <a:pPr/>
              <a:t>11/6/2021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54CCD-53B3-43A1-B93A-0AE27B650508}" type="datetime1">
              <a:rPr lang="en-US" smtClean="0"/>
              <a:pPr/>
              <a:t>11/6/2021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770208-9B48-4E0D-8BA2-0E937E3D84F9}" type="datetime1">
              <a:rPr lang="en-US" smtClean="0"/>
              <a:pPr/>
              <a:t>11/6/2021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891C99-4125-40A9-AB53-F896D9529BBE}" type="datetime1">
              <a:rPr lang="en-US" smtClean="0"/>
              <a:pPr/>
              <a:t>11/6/2021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F9DB2-B16F-408B-BDBB-8FEF918813B8}" type="datetime1">
              <a:rPr lang="en-US" smtClean="0"/>
              <a:pPr/>
              <a:t>11/6/2021</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B0E2B5-3A5A-47B5-92B7-834DE40F3CEA}" type="datetime1">
              <a:rPr lang="en-US" smtClean="0"/>
              <a:pPr/>
              <a:t>11/6/2021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A574C6-DCA5-451C-B280-A4E0EA6C7F4C}" type="datetime1">
              <a:rPr lang="en-US" smtClean="0"/>
              <a:pPr/>
              <a:t>11/6/2021</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240A7-667A-4B27-B53C-826D08D436DA}" type="datetime1">
              <a:rPr lang="en-US" smtClean="0"/>
              <a:pPr/>
              <a:t>11/6/2021</a:t>
            </a:fld>
            <a:endParaRPr lang="en-US"/>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66032-B54B-4004-8B21-03AB7398B96D}" type="datetime1">
              <a:rPr lang="en-US" smtClean="0"/>
              <a:pPr/>
              <a:t>11/6/2021</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CBE4A-88E2-4198-A7B3-D81335267962}" type="datetime1">
              <a:rPr lang="en-US" smtClean="0"/>
              <a:pPr/>
              <a:t>11/6/2021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8C756-AEE0-4173-B7D0-120059D1BC3A}" type="datetime1">
              <a:rPr lang="en-US" smtClean="0"/>
              <a:pPr/>
              <a:t>11/6/2021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34E065F9-4890-4761-93F7-4990C8274B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E7959-ED8D-4FD1-AB5F-14E05C3626E1}" type="datetime1">
              <a:rPr lang="en-US" smtClean="0"/>
              <a:pPr/>
              <a:t>11/6/2021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065F9-4890-4761-93F7-4990C8274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428596" y="1857364"/>
            <a:ext cx="8410604" cy="4268799"/>
          </a:xfrm>
        </p:spPr>
        <p:txBody>
          <a:bodyPr/>
          <a:lstStyle/>
          <a:p>
            <a:pPr>
              <a:buNone/>
            </a:pPr>
            <a:r>
              <a:rPr lang="en-US" dirty="0"/>
              <a:t> </a:t>
            </a:r>
          </a:p>
        </p:txBody>
      </p:sp>
      <p:sp>
        <p:nvSpPr>
          <p:cNvPr id="4" name="Date Placeholder 3"/>
          <p:cNvSpPr>
            <a:spLocks noGrp="1"/>
          </p:cNvSpPr>
          <p:nvPr>
            <p:ph type="dt" sz="half" idx="10"/>
          </p:nvPr>
        </p:nvSpPr>
        <p:spPr/>
        <p:txBody>
          <a:bodyPr/>
          <a:lstStyle/>
          <a:p>
            <a:fld id="{22F0DF46-02AF-45D1-9FDF-5F4E863DC81F}" type="datetime1">
              <a:rPr lang="en-US" sz="1600" b="1" smtClean="0"/>
              <a:pPr/>
              <a:t>11/6/2021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1200329"/>
          </a:xfrm>
          <a:prstGeom prst="rect">
            <a:avLst/>
          </a:prstGeom>
          <a:effectLst>
            <a:outerShdw blurRad="50800" dist="38100" dir="5400000" algn="t" rotWithShape="0">
              <a:prstClr val="black">
                <a:alpha val="40000"/>
              </a:prstClr>
            </a:outerShdw>
          </a:effectLst>
        </p:spPr>
        <p:txBody>
          <a:bodyPr wrap="square">
            <a:spAutoFit/>
          </a:bodyPr>
          <a:lstStyle/>
          <a:p>
            <a:pPr algn="ctr"/>
            <a:r>
              <a:rPr lang="en-US" sz="3600" dirty="0"/>
              <a:t>Email Automation Using Blue Prism</a:t>
            </a:r>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Supervisor</a:t>
            </a:r>
            <a:r>
              <a:rPr lang="en-US" b="1" dirty="0">
                <a:latin typeface="Arial" pitchFamily="34" charset="0"/>
                <a:cs typeface="Arial" pitchFamily="34" charset="0"/>
              </a:rPr>
              <a:t>:</a:t>
            </a:r>
            <a:r>
              <a:rPr lang="en-US" dirty="0">
                <a:latin typeface="Arial" pitchFamily="34" charset="0"/>
                <a:cs typeface="Arial" pitchFamily="34" charset="0"/>
              </a:rPr>
              <a:t> </a:t>
            </a:r>
            <a:r>
              <a:rPr lang="en-US" b="1" dirty="0" smtClean="0">
                <a:latin typeface="Arial" pitchFamily="34" charset="0"/>
                <a:cs typeface="Arial" pitchFamily="34" charset="0"/>
              </a:rPr>
              <a:t>Dr.T.PREM JACOB, </a:t>
            </a:r>
            <a:r>
              <a:rPr lang="en-US" b="1" dirty="0">
                <a:latin typeface="Arial" pitchFamily="34" charset="0"/>
                <a:cs typeface="Arial" pitchFamily="34" charset="0"/>
              </a:rPr>
              <a:t>M.E., Ph.D</a:t>
            </a:r>
            <a:r>
              <a:rPr lang="en-US" dirty="0">
                <a:latin typeface="Arial" pitchFamily="34" charset="0"/>
                <a:cs typeface="Arial" pitchFamily="34" charset="0"/>
              </a:rPr>
              <a:t>.,</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a:t>
            </a:r>
            <a:r>
              <a:rPr lang="en-US" dirty="0" smtClean="0">
                <a:latin typeface="Arial" pitchFamily="34" charset="0"/>
                <a:cs typeface="Arial" pitchFamily="34" charset="0"/>
              </a:rPr>
              <a:t>Student </a:t>
            </a:r>
            <a:r>
              <a:rPr lang="en-US" b="1" dirty="0" smtClean="0">
                <a:latin typeface="Arial" pitchFamily="34" charset="0"/>
                <a:cs typeface="Arial" pitchFamily="34" charset="0"/>
              </a:rPr>
              <a:t>: VELLURU VARSHITH</a:t>
            </a:r>
            <a:endParaRPr lang="en-US" b="1"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a:t>
            </a:r>
            <a:r>
              <a:rPr lang="en-US" b="1" dirty="0">
                <a:latin typeface="Arial" pitchFamily="34" charset="0"/>
                <a:cs typeface="Arial" pitchFamily="34" charset="0"/>
              </a:rPr>
              <a:t>:</a:t>
            </a:r>
            <a:r>
              <a:rPr lang="en-US" dirty="0">
                <a:latin typeface="Arial" pitchFamily="34" charset="0"/>
                <a:cs typeface="Arial" pitchFamily="34" charset="0"/>
              </a:rPr>
              <a:t> </a:t>
            </a:r>
            <a:r>
              <a:rPr lang="en-US" b="1" dirty="0" smtClean="0">
                <a:latin typeface="Arial" pitchFamily="34" charset="0"/>
                <a:cs typeface="Arial" pitchFamily="34" charset="0"/>
              </a:rPr>
              <a:t>39111062</a:t>
            </a:r>
            <a:endParaRPr lang="en-US" b="1"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643998" cy="1508105"/>
          </a:xfrm>
          <a:prstGeom prst="rect">
            <a:avLst/>
          </a:prstGeom>
          <a:noFill/>
        </p:spPr>
        <p:txBody>
          <a:bodyPr wrap="square" rtlCol="0">
            <a:spAutoFit/>
          </a:bodyPr>
          <a:lstStyle/>
          <a:p>
            <a:r>
              <a:rPr lang="en-US" sz="2400" dirty="0" smtClean="0"/>
              <a:t>Activities 1- Importing VBOs</a:t>
            </a:r>
          </a:p>
          <a:p>
            <a:r>
              <a:rPr lang="en-US" sz="2400" dirty="0"/>
              <a:t> </a:t>
            </a:r>
            <a:r>
              <a:rPr lang="en-US" sz="2400" dirty="0" smtClean="0"/>
              <a:t>   STEP 1: </a:t>
            </a:r>
          </a:p>
          <a:p>
            <a:r>
              <a:rPr lang="en-US" sz="2000" dirty="0" smtClean="0"/>
              <a:t>MS Excel VBO (Import VBO file) File -&gt; Import -&gt; Browse -&gt; (C:\Program Files\Blue Prism Limited\Blue Prism Automate\VBO\BPA Object - MS Excel). Click Finish</a:t>
            </a:r>
            <a:r>
              <a:rPr lang="en-US" sz="2400" dirty="0" smtClean="0"/>
              <a:t>.</a:t>
            </a:r>
            <a:endParaRPr lang="en-US" sz="2400" dirty="0"/>
          </a:p>
        </p:txBody>
      </p:sp>
      <p:pic>
        <p:nvPicPr>
          <p:cNvPr id="3074" name="Picture 2" descr="C:\Users\VARSHITH\Desktop\rpa screen short\3.JPG"/>
          <p:cNvPicPr>
            <a:picLocks noChangeAspect="1" noChangeArrowheads="1"/>
          </p:cNvPicPr>
          <p:nvPr/>
        </p:nvPicPr>
        <p:blipFill>
          <a:blip r:embed="rId2"/>
          <a:srcRect/>
          <a:stretch>
            <a:fillRect/>
          </a:stretch>
        </p:blipFill>
        <p:spPr bwMode="auto">
          <a:xfrm>
            <a:off x="285720" y="1857364"/>
            <a:ext cx="8215370" cy="4643470"/>
          </a:xfrm>
          <a:prstGeom prst="rect">
            <a:avLst/>
          </a:prstGeom>
          <a:noFill/>
        </p:spPr>
      </p:pic>
      <p:sp>
        <p:nvSpPr>
          <p:cNvPr id="4" name="Date Placeholder 3"/>
          <p:cNvSpPr>
            <a:spLocks noGrp="1"/>
          </p:cNvSpPr>
          <p:nvPr>
            <p:ph type="dt" sz="half" idx="10"/>
          </p:nvPr>
        </p:nvSpPr>
        <p:spPr/>
        <p:txBody>
          <a:bodyPr/>
          <a:lstStyle/>
          <a:p>
            <a:fld id="{635B9953-0A84-4FE6-90A3-CAEE95510C6B}"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715436" cy="1138773"/>
          </a:xfrm>
          <a:prstGeom prst="rect">
            <a:avLst/>
          </a:prstGeom>
          <a:noFill/>
        </p:spPr>
        <p:txBody>
          <a:bodyPr wrap="square" rtlCol="0">
            <a:spAutoFit/>
          </a:bodyPr>
          <a:lstStyle/>
          <a:p>
            <a:r>
              <a:rPr lang="en-US" sz="2400" dirty="0" smtClean="0"/>
              <a:t>STEP 2-</a:t>
            </a:r>
          </a:p>
          <a:p>
            <a:r>
              <a:rPr lang="en-US" sz="2000" dirty="0" smtClean="0"/>
              <a:t>Email VBO (Import VBO file) File -&gt; Import -&gt; Browse -&gt; (C:\Program Files\Blue Prism Limited\Blue Prism Automate\VBO\BPA Object - Email). Click Finish</a:t>
            </a:r>
            <a:r>
              <a:rPr lang="en-US" sz="2400" dirty="0" smtClean="0"/>
              <a:t>.</a:t>
            </a:r>
          </a:p>
        </p:txBody>
      </p:sp>
      <p:pic>
        <p:nvPicPr>
          <p:cNvPr id="4098" name="Picture 2" descr="C:\Users\VARSHITH\Desktop\rpa screen short\4.JPG"/>
          <p:cNvPicPr>
            <a:picLocks noChangeAspect="1" noChangeArrowheads="1"/>
          </p:cNvPicPr>
          <p:nvPr/>
        </p:nvPicPr>
        <p:blipFill>
          <a:blip r:embed="rId2"/>
          <a:srcRect/>
          <a:stretch>
            <a:fillRect/>
          </a:stretch>
        </p:blipFill>
        <p:spPr bwMode="auto">
          <a:xfrm>
            <a:off x="1071538" y="1785926"/>
            <a:ext cx="7072361" cy="4548198"/>
          </a:xfrm>
          <a:prstGeom prst="rect">
            <a:avLst/>
          </a:prstGeom>
          <a:noFill/>
        </p:spPr>
      </p:pic>
      <p:sp>
        <p:nvSpPr>
          <p:cNvPr id="4" name="Date Placeholder 3"/>
          <p:cNvSpPr>
            <a:spLocks noGrp="1"/>
          </p:cNvSpPr>
          <p:nvPr>
            <p:ph type="dt" sz="half" idx="10"/>
          </p:nvPr>
        </p:nvSpPr>
        <p:spPr/>
        <p:txBody>
          <a:bodyPr/>
          <a:lstStyle/>
          <a:p>
            <a:fld id="{78F711C0-9FCC-4D28-9322-298A3F2831E3}"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57166"/>
            <a:ext cx="8715436" cy="1446550"/>
          </a:xfrm>
          <a:prstGeom prst="rect">
            <a:avLst/>
          </a:prstGeom>
          <a:noFill/>
        </p:spPr>
        <p:txBody>
          <a:bodyPr wrap="square" rtlCol="0">
            <a:spAutoFit/>
          </a:bodyPr>
          <a:lstStyle/>
          <a:p>
            <a:r>
              <a:rPr lang="en-US" sz="2400" dirty="0" smtClean="0"/>
              <a:t>Activity-2   Configure the process</a:t>
            </a:r>
          </a:p>
          <a:p>
            <a:r>
              <a:rPr lang="en-US" sz="2400" dirty="0"/>
              <a:t> </a:t>
            </a:r>
            <a:r>
              <a:rPr lang="en-US" sz="2400" dirty="0" smtClean="0"/>
              <a:t>  STEP 1: </a:t>
            </a:r>
            <a:r>
              <a:rPr lang="en-US" sz="2000" dirty="0" smtClean="0"/>
              <a:t>Create a process </a:t>
            </a:r>
          </a:p>
          <a:p>
            <a:r>
              <a:rPr lang="en-US" sz="2000" dirty="0" smtClean="0"/>
              <a:t>After launching the Blue Prism, Open Studio tab, right-click on process, and select Create process. The screenshots clearly explain the process of creating process.</a:t>
            </a:r>
          </a:p>
        </p:txBody>
      </p:sp>
      <p:pic>
        <p:nvPicPr>
          <p:cNvPr id="5122" name="Picture 2" descr="C:\Users\VARSHITH\Desktop\rpa screen short\5.JPG"/>
          <p:cNvPicPr>
            <a:picLocks noChangeAspect="1" noChangeArrowheads="1"/>
          </p:cNvPicPr>
          <p:nvPr/>
        </p:nvPicPr>
        <p:blipFill>
          <a:blip r:embed="rId2"/>
          <a:srcRect/>
          <a:stretch>
            <a:fillRect/>
          </a:stretch>
        </p:blipFill>
        <p:spPr bwMode="auto">
          <a:xfrm>
            <a:off x="428596" y="1857364"/>
            <a:ext cx="8001056" cy="4357718"/>
          </a:xfrm>
          <a:prstGeom prst="rect">
            <a:avLst/>
          </a:prstGeom>
          <a:noFill/>
        </p:spPr>
      </p:pic>
      <p:sp>
        <p:nvSpPr>
          <p:cNvPr id="4" name="Date Placeholder 3"/>
          <p:cNvSpPr>
            <a:spLocks noGrp="1"/>
          </p:cNvSpPr>
          <p:nvPr>
            <p:ph type="dt" sz="half" idx="10"/>
          </p:nvPr>
        </p:nvSpPr>
        <p:spPr/>
        <p:txBody>
          <a:bodyPr/>
          <a:lstStyle/>
          <a:p>
            <a:fld id="{EF08556A-55A6-4C14-8541-C53381E8815B}"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2000548"/>
          </a:xfrm>
          <a:prstGeom prst="rect">
            <a:avLst/>
          </a:prstGeom>
          <a:noFill/>
        </p:spPr>
        <p:txBody>
          <a:bodyPr wrap="square" rtlCol="0">
            <a:spAutoFit/>
          </a:bodyPr>
          <a:lstStyle/>
          <a:p>
            <a:r>
              <a:rPr lang="en-US" sz="2400" dirty="0" smtClean="0"/>
              <a:t>STEP 2:</a:t>
            </a:r>
          </a:p>
          <a:p>
            <a:r>
              <a:rPr lang="en-US" sz="2000" dirty="0" smtClean="0"/>
              <a:t>Create an action stage, select MS Excel VBO from Business object drop down, select Create instance action. Create Data Item as follows, </a:t>
            </a:r>
          </a:p>
          <a:p>
            <a:r>
              <a:rPr lang="en-US" sz="2000" dirty="0" smtClean="0"/>
              <a:t>• type = number, </a:t>
            </a:r>
          </a:p>
          <a:p>
            <a:r>
              <a:rPr lang="en-US" sz="2000" dirty="0" smtClean="0"/>
              <a:t>• name =” handle”.</a:t>
            </a:r>
          </a:p>
          <a:p>
            <a:r>
              <a:rPr lang="en-US" sz="2000" dirty="0" smtClean="0"/>
              <a:t> Go to output tab and drag it into Store In column, click on ok.</a:t>
            </a:r>
          </a:p>
        </p:txBody>
      </p:sp>
      <p:pic>
        <p:nvPicPr>
          <p:cNvPr id="6146" name="Picture 2" descr="C:\Users\VARSHITH\Desktop\rpa screen short\6.JPG"/>
          <p:cNvPicPr>
            <a:picLocks noChangeAspect="1" noChangeArrowheads="1"/>
          </p:cNvPicPr>
          <p:nvPr/>
        </p:nvPicPr>
        <p:blipFill>
          <a:blip r:embed="rId2"/>
          <a:srcRect/>
          <a:stretch>
            <a:fillRect/>
          </a:stretch>
        </p:blipFill>
        <p:spPr bwMode="auto">
          <a:xfrm>
            <a:off x="428596" y="2357431"/>
            <a:ext cx="7429552" cy="3786213"/>
          </a:xfrm>
          <a:prstGeom prst="rect">
            <a:avLst/>
          </a:prstGeom>
          <a:noFill/>
        </p:spPr>
      </p:pic>
      <p:sp>
        <p:nvSpPr>
          <p:cNvPr id="4" name="Date Placeholder 3"/>
          <p:cNvSpPr>
            <a:spLocks noGrp="1"/>
          </p:cNvSpPr>
          <p:nvPr>
            <p:ph type="dt" sz="half" idx="10"/>
          </p:nvPr>
        </p:nvSpPr>
        <p:spPr/>
        <p:txBody>
          <a:bodyPr/>
          <a:lstStyle/>
          <a:p>
            <a:fld id="{B1AA7DDA-7A28-4B02-97C3-2933859E3DBF}"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VARSHITH\Desktop\rpa screen short\7.JPG"/>
          <p:cNvPicPr>
            <a:picLocks noChangeAspect="1" noChangeArrowheads="1"/>
          </p:cNvPicPr>
          <p:nvPr/>
        </p:nvPicPr>
        <p:blipFill>
          <a:blip r:embed="rId2"/>
          <a:srcRect/>
          <a:stretch>
            <a:fillRect/>
          </a:stretch>
        </p:blipFill>
        <p:spPr bwMode="auto">
          <a:xfrm>
            <a:off x="1000100" y="214290"/>
            <a:ext cx="7286676" cy="5786478"/>
          </a:xfrm>
          <a:prstGeom prst="rect">
            <a:avLst/>
          </a:prstGeom>
          <a:noFill/>
        </p:spPr>
      </p:pic>
      <p:sp>
        <p:nvSpPr>
          <p:cNvPr id="3" name="Date Placeholder 2"/>
          <p:cNvSpPr>
            <a:spLocks noGrp="1"/>
          </p:cNvSpPr>
          <p:nvPr>
            <p:ph type="dt" sz="half" idx="10"/>
          </p:nvPr>
        </p:nvSpPr>
        <p:spPr/>
        <p:txBody>
          <a:bodyPr/>
          <a:lstStyle/>
          <a:p>
            <a:fld id="{980ABE11-6C76-4307-97E8-F9AE2A4AA92C}"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2308324"/>
          </a:xfrm>
          <a:prstGeom prst="rect">
            <a:avLst/>
          </a:prstGeom>
          <a:noFill/>
        </p:spPr>
        <p:txBody>
          <a:bodyPr wrap="square" rtlCol="0">
            <a:spAutoFit/>
          </a:bodyPr>
          <a:lstStyle/>
          <a:p>
            <a:r>
              <a:rPr lang="en-US" sz="2400" dirty="0" smtClean="0"/>
              <a:t>STEP 3</a:t>
            </a:r>
            <a:r>
              <a:rPr lang="en-US" sz="2000" dirty="0" smtClean="0"/>
              <a:t>:</a:t>
            </a:r>
          </a:p>
          <a:p>
            <a:r>
              <a:rPr lang="en-US" sz="2000" dirty="0"/>
              <a:t> </a:t>
            </a:r>
            <a:r>
              <a:rPr lang="en-US" sz="2000" dirty="0" smtClean="0"/>
              <a:t>Create an action stage, select MS Excel VBO from Business object drop down, select Open Workbook action. Create Data Item as follows, </a:t>
            </a:r>
          </a:p>
          <a:p>
            <a:r>
              <a:rPr lang="en-US" sz="2000" dirty="0" smtClean="0"/>
              <a:t>• type = text; name =” Workbook name”. </a:t>
            </a:r>
          </a:p>
          <a:p>
            <a:r>
              <a:rPr lang="en-US" sz="2000" dirty="0" smtClean="0"/>
              <a:t>Go to output tab and drag it into Workbook Name column, click on ok.</a:t>
            </a:r>
          </a:p>
          <a:p>
            <a:r>
              <a:rPr lang="en-US" sz="2000" dirty="0" smtClean="0"/>
              <a:t> In the input tab give the handle and path of the excel file.</a:t>
            </a:r>
          </a:p>
          <a:p>
            <a:endParaRPr lang="en-US" sz="2000" dirty="0"/>
          </a:p>
        </p:txBody>
      </p:sp>
      <p:pic>
        <p:nvPicPr>
          <p:cNvPr id="8194" name="Picture 2" descr="C:\Users\VARSHITH\Desktop\rpa screen short\8.JPG"/>
          <p:cNvPicPr>
            <a:picLocks noChangeAspect="1" noChangeArrowheads="1"/>
          </p:cNvPicPr>
          <p:nvPr/>
        </p:nvPicPr>
        <p:blipFill>
          <a:blip r:embed="rId2"/>
          <a:srcRect/>
          <a:stretch>
            <a:fillRect/>
          </a:stretch>
        </p:blipFill>
        <p:spPr bwMode="auto">
          <a:xfrm>
            <a:off x="857224" y="2357430"/>
            <a:ext cx="6929486" cy="3857652"/>
          </a:xfrm>
          <a:prstGeom prst="rect">
            <a:avLst/>
          </a:prstGeom>
          <a:noFill/>
        </p:spPr>
      </p:pic>
      <p:sp>
        <p:nvSpPr>
          <p:cNvPr id="4" name="Date Placeholder 3"/>
          <p:cNvSpPr>
            <a:spLocks noGrp="1"/>
          </p:cNvSpPr>
          <p:nvPr>
            <p:ph type="dt" sz="half" idx="10"/>
          </p:nvPr>
        </p:nvSpPr>
        <p:spPr/>
        <p:txBody>
          <a:bodyPr/>
          <a:lstStyle/>
          <a:p>
            <a:fld id="{23224CF1-A437-4487-B1AB-B11728E15EFD}"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VARSHITH\Desktop\rpa screen short\9.JPG"/>
          <p:cNvPicPr>
            <a:picLocks noChangeAspect="1" noChangeArrowheads="1"/>
          </p:cNvPicPr>
          <p:nvPr/>
        </p:nvPicPr>
        <p:blipFill>
          <a:blip r:embed="rId2"/>
          <a:srcRect/>
          <a:stretch>
            <a:fillRect/>
          </a:stretch>
        </p:blipFill>
        <p:spPr bwMode="auto">
          <a:xfrm>
            <a:off x="857224" y="928670"/>
            <a:ext cx="7786742" cy="5143536"/>
          </a:xfrm>
          <a:prstGeom prst="rect">
            <a:avLst/>
          </a:prstGeom>
          <a:noFill/>
        </p:spPr>
      </p:pic>
      <p:sp>
        <p:nvSpPr>
          <p:cNvPr id="3" name="Date Placeholder 2"/>
          <p:cNvSpPr>
            <a:spLocks noGrp="1"/>
          </p:cNvSpPr>
          <p:nvPr>
            <p:ph type="dt" sz="half" idx="10"/>
          </p:nvPr>
        </p:nvSpPr>
        <p:spPr/>
        <p:txBody>
          <a:bodyPr/>
          <a:lstStyle/>
          <a:p>
            <a:fld id="{3C46C354-4CAF-4D0A-B89F-1A8A8BD82E0D}"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2246769"/>
          </a:xfrm>
          <a:prstGeom prst="rect">
            <a:avLst/>
          </a:prstGeom>
          <a:noFill/>
        </p:spPr>
        <p:txBody>
          <a:bodyPr wrap="square" rtlCol="0">
            <a:spAutoFit/>
          </a:bodyPr>
          <a:lstStyle/>
          <a:p>
            <a:r>
              <a:rPr lang="en-US" sz="2000" dirty="0" smtClean="0"/>
              <a:t>STEP-4</a:t>
            </a:r>
          </a:p>
          <a:p>
            <a:r>
              <a:rPr lang="en-US" sz="2000" dirty="0" smtClean="0"/>
              <a:t>Create an action stage, select MS Excel VBO from Business object drop down, select Get worksheet as collection. Create Collection with fields as follows,</a:t>
            </a:r>
          </a:p>
          <a:p>
            <a:r>
              <a:rPr lang="en-US" sz="2000" dirty="0" smtClean="0"/>
              <a:t> • type = text; name =” Name” </a:t>
            </a:r>
          </a:p>
          <a:p>
            <a:r>
              <a:rPr lang="en-US" sz="2000" dirty="0" smtClean="0"/>
              <a:t>• type = text; name= “Email”. </a:t>
            </a:r>
          </a:p>
          <a:p>
            <a:r>
              <a:rPr lang="en-US" sz="2000" dirty="0" smtClean="0"/>
              <a:t>Go to output tab and drag it into Workbook Name column, click on ok. In the input tab give the handle, workbook name and name of sheet in excel file.</a:t>
            </a:r>
            <a:endParaRPr lang="en-US" sz="2000" dirty="0"/>
          </a:p>
        </p:txBody>
      </p:sp>
      <p:pic>
        <p:nvPicPr>
          <p:cNvPr id="10242" name="Picture 2" descr="C:\Users\VARSHITH\Desktop\rpa screen short\10.JPG"/>
          <p:cNvPicPr>
            <a:picLocks noChangeAspect="1" noChangeArrowheads="1"/>
          </p:cNvPicPr>
          <p:nvPr/>
        </p:nvPicPr>
        <p:blipFill>
          <a:blip r:embed="rId2"/>
          <a:srcRect/>
          <a:stretch>
            <a:fillRect/>
          </a:stretch>
        </p:blipFill>
        <p:spPr bwMode="auto">
          <a:xfrm>
            <a:off x="714348" y="2714620"/>
            <a:ext cx="7500990" cy="4143380"/>
          </a:xfrm>
          <a:prstGeom prst="rect">
            <a:avLst/>
          </a:prstGeom>
          <a:noFill/>
        </p:spPr>
      </p:pic>
      <p:sp>
        <p:nvSpPr>
          <p:cNvPr id="4" name="Date Placeholder 3"/>
          <p:cNvSpPr>
            <a:spLocks noGrp="1"/>
          </p:cNvSpPr>
          <p:nvPr>
            <p:ph type="dt" sz="half" idx="10"/>
          </p:nvPr>
        </p:nvSpPr>
        <p:spPr/>
        <p:txBody>
          <a:bodyPr/>
          <a:lstStyle/>
          <a:p>
            <a:fld id="{BF9E4DD9-18BC-46CD-8003-7B841C4A3E92}"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VARSHITH\Desktop\rpa screen short\11.JPG"/>
          <p:cNvPicPr>
            <a:picLocks noChangeAspect="1" noChangeArrowheads="1"/>
          </p:cNvPicPr>
          <p:nvPr/>
        </p:nvPicPr>
        <p:blipFill>
          <a:blip r:embed="rId2"/>
          <a:srcRect/>
          <a:stretch>
            <a:fillRect/>
          </a:stretch>
        </p:blipFill>
        <p:spPr bwMode="auto">
          <a:xfrm>
            <a:off x="1214414" y="857232"/>
            <a:ext cx="6643734" cy="5000660"/>
          </a:xfrm>
          <a:prstGeom prst="rect">
            <a:avLst/>
          </a:prstGeom>
          <a:noFill/>
        </p:spPr>
      </p:pic>
      <p:sp>
        <p:nvSpPr>
          <p:cNvPr id="3" name="Date Placeholder 2"/>
          <p:cNvSpPr>
            <a:spLocks noGrp="1"/>
          </p:cNvSpPr>
          <p:nvPr>
            <p:ph type="dt" sz="half" idx="10"/>
          </p:nvPr>
        </p:nvSpPr>
        <p:spPr/>
        <p:txBody>
          <a:bodyPr/>
          <a:lstStyle/>
          <a:p>
            <a:fld id="{AA666172-AF64-424D-B74B-E7101C9D7A75}"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572560" cy="1384995"/>
          </a:xfrm>
          <a:prstGeom prst="rect">
            <a:avLst/>
          </a:prstGeom>
          <a:noFill/>
        </p:spPr>
        <p:txBody>
          <a:bodyPr wrap="square" rtlCol="0">
            <a:spAutoFit/>
          </a:bodyPr>
          <a:lstStyle/>
          <a:p>
            <a:r>
              <a:rPr lang="en-US" sz="2400" dirty="0" smtClean="0"/>
              <a:t>STEP-5</a:t>
            </a:r>
          </a:p>
          <a:p>
            <a:r>
              <a:rPr lang="en-US" sz="2000" dirty="0" smtClean="0"/>
              <a:t>Create an action stage, select MS Excel VBO from Business object drop down, select Close Instance action. Drag and drop the handle, give the file name, click on ok.</a:t>
            </a:r>
            <a:endParaRPr lang="en-US" sz="2000" dirty="0"/>
          </a:p>
        </p:txBody>
      </p:sp>
      <p:pic>
        <p:nvPicPr>
          <p:cNvPr id="12290" name="Picture 2" descr="C:\Users\VARSHITH\Desktop\rpa screen short\12.JPG"/>
          <p:cNvPicPr>
            <a:picLocks noChangeAspect="1" noChangeArrowheads="1"/>
          </p:cNvPicPr>
          <p:nvPr/>
        </p:nvPicPr>
        <p:blipFill>
          <a:blip r:embed="rId2"/>
          <a:srcRect/>
          <a:stretch>
            <a:fillRect/>
          </a:stretch>
        </p:blipFill>
        <p:spPr bwMode="auto">
          <a:xfrm>
            <a:off x="1071538" y="2124074"/>
            <a:ext cx="7000924" cy="3590941"/>
          </a:xfrm>
          <a:prstGeom prst="rect">
            <a:avLst/>
          </a:prstGeom>
          <a:noFill/>
        </p:spPr>
      </p:pic>
      <p:sp>
        <p:nvSpPr>
          <p:cNvPr id="4" name="Date Placeholder 3"/>
          <p:cNvSpPr>
            <a:spLocks noGrp="1"/>
          </p:cNvSpPr>
          <p:nvPr>
            <p:ph type="dt" sz="half" idx="10"/>
          </p:nvPr>
        </p:nvSpPr>
        <p:spPr/>
        <p:txBody>
          <a:bodyPr/>
          <a:lstStyle/>
          <a:p>
            <a:fld id="{713E696A-5F21-424D-B34A-63EE52F46D15}"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28596" y="214290"/>
            <a:ext cx="8229600" cy="1143000"/>
          </a:xfrm>
        </p:spPr>
        <p:style>
          <a:lnRef idx="2">
            <a:schemeClr val="dk1"/>
          </a:lnRef>
          <a:fillRef idx="1">
            <a:schemeClr val="lt1"/>
          </a:fillRef>
          <a:effectRef idx="0">
            <a:schemeClr val="dk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43C95F7F-9DC6-4486-999B-7164F3065BE7}" type="datetime1">
              <a:rPr lang="en-US" smtClean="0"/>
              <a:pPr/>
              <a:t>11/6/2021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VARSHITH\Desktop\rpa screen short\13.JPG"/>
          <p:cNvPicPr>
            <a:picLocks noChangeAspect="1" noChangeArrowheads="1"/>
          </p:cNvPicPr>
          <p:nvPr/>
        </p:nvPicPr>
        <p:blipFill>
          <a:blip r:embed="rId2"/>
          <a:srcRect/>
          <a:stretch>
            <a:fillRect/>
          </a:stretch>
        </p:blipFill>
        <p:spPr bwMode="auto">
          <a:xfrm>
            <a:off x="642910" y="642918"/>
            <a:ext cx="8143932" cy="5429288"/>
          </a:xfrm>
          <a:prstGeom prst="rect">
            <a:avLst/>
          </a:prstGeom>
          <a:noFill/>
        </p:spPr>
      </p:pic>
      <p:sp>
        <p:nvSpPr>
          <p:cNvPr id="3" name="Date Placeholder 2"/>
          <p:cNvSpPr>
            <a:spLocks noGrp="1"/>
          </p:cNvSpPr>
          <p:nvPr>
            <p:ph type="dt" sz="half" idx="10"/>
          </p:nvPr>
        </p:nvSpPr>
        <p:spPr/>
        <p:txBody>
          <a:bodyPr/>
          <a:lstStyle/>
          <a:p>
            <a:fld id="{2BF15D50-D78C-4E80-A312-40F0F5DA29B4}"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72560" cy="2923877"/>
          </a:xfrm>
          <a:prstGeom prst="rect">
            <a:avLst/>
          </a:prstGeom>
          <a:noFill/>
        </p:spPr>
        <p:txBody>
          <a:bodyPr wrap="square" rtlCol="0">
            <a:spAutoFit/>
          </a:bodyPr>
          <a:lstStyle/>
          <a:p>
            <a:r>
              <a:rPr lang="en-US" sz="2400" dirty="0" smtClean="0"/>
              <a:t>STEP-6:Add two data items </a:t>
            </a:r>
          </a:p>
          <a:p>
            <a:pPr marL="457200" indent="-457200">
              <a:buAutoNum type="arabicPeriod"/>
            </a:pPr>
            <a:r>
              <a:rPr lang="en-US" sz="2000" dirty="0" smtClean="0"/>
              <a:t>To store the Email </a:t>
            </a:r>
          </a:p>
          <a:p>
            <a:pPr marL="457200" indent="-457200">
              <a:buAutoNum type="arabicPeriod"/>
            </a:pPr>
            <a:r>
              <a:rPr lang="en-US" sz="2000" dirty="0" smtClean="0"/>
              <a:t>• Name – Email </a:t>
            </a:r>
          </a:p>
          <a:p>
            <a:pPr marL="457200" indent="-457200">
              <a:buAutoNum type="arabicPeriod"/>
            </a:pPr>
            <a:r>
              <a:rPr lang="en-US" sz="2000" dirty="0" smtClean="0"/>
              <a:t>• Type – Text </a:t>
            </a:r>
          </a:p>
          <a:p>
            <a:pPr marL="457200" indent="-457200">
              <a:buAutoNum type="arabicPeriod"/>
            </a:pPr>
            <a:r>
              <a:rPr lang="en-US" sz="2000" dirty="0" smtClean="0"/>
              <a:t>• Initial value – Your email ID</a:t>
            </a:r>
          </a:p>
          <a:p>
            <a:pPr marL="457200" indent="-457200">
              <a:buAutoNum type="arabicPeriod"/>
            </a:pPr>
            <a:r>
              <a:rPr lang="en-US" sz="2000" dirty="0" smtClean="0"/>
              <a:t> 2. To store the Password </a:t>
            </a:r>
          </a:p>
          <a:p>
            <a:pPr marL="457200" indent="-457200">
              <a:buAutoNum type="arabicPeriod"/>
            </a:pPr>
            <a:r>
              <a:rPr lang="en-US" sz="2000" dirty="0" smtClean="0"/>
              <a:t>• Name - Password </a:t>
            </a:r>
          </a:p>
          <a:p>
            <a:pPr marL="457200" indent="-457200">
              <a:buAutoNum type="arabicPeriod"/>
            </a:pPr>
            <a:r>
              <a:rPr lang="en-US" sz="2000" dirty="0" smtClean="0"/>
              <a:t>• Type – Password </a:t>
            </a:r>
          </a:p>
          <a:p>
            <a:pPr marL="457200" indent="-457200">
              <a:buAutoNum type="arabicPeriod"/>
            </a:pPr>
            <a:r>
              <a:rPr lang="en-US" sz="2000" dirty="0" smtClean="0"/>
              <a:t>• Initial value – Password of your email ID</a:t>
            </a:r>
            <a:endParaRPr lang="en-US" sz="2000" dirty="0"/>
          </a:p>
        </p:txBody>
      </p:sp>
      <p:pic>
        <p:nvPicPr>
          <p:cNvPr id="14338" name="Picture 2" descr="C:\Users\VARSHITH\Desktop\rpa screen short\14.JPG"/>
          <p:cNvPicPr>
            <a:picLocks noChangeAspect="1" noChangeArrowheads="1"/>
          </p:cNvPicPr>
          <p:nvPr/>
        </p:nvPicPr>
        <p:blipFill>
          <a:blip r:embed="rId2"/>
          <a:srcRect/>
          <a:stretch>
            <a:fillRect/>
          </a:stretch>
        </p:blipFill>
        <p:spPr bwMode="auto">
          <a:xfrm>
            <a:off x="785786" y="3286124"/>
            <a:ext cx="7429552" cy="3300416"/>
          </a:xfrm>
          <a:prstGeom prst="rect">
            <a:avLst/>
          </a:prstGeom>
          <a:noFill/>
        </p:spPr>
      </p:pic>
      <p:sp>
        <p:nvSpPr>
          <p:cNvPr id="4" name="Date Placeholder 3"/>
          <p:cNvSpPr>
            <a:spLocks noGrp="1"/>
          </p:cNvSpPr>
          <p:nvPr>
            <p:ph type="dt" sz="half" idx="10"/>
          </p:nvPr>
        </p:nvSpPr>
        <p:spPr/>
        <p:txBody>
          <a:bodyPr/>
          <a:lstStyle/>
          <a:p>
            <a:fld id="{9FE1DFBA-427C-4D59-9056-21A56C5EC01E}"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VARSHITH\Desktop\rpa screen short\15.JPG"/>
          <p:cNvPicPr>
            <a:picLocks noChangeAspect="1" noChangeArrowheads="1"/>
          </p:cNvPicPr>
          <p:nvPr/>
        </p:nvPicPr>
        <p:blipFill>
          <a:blip r:embed="rId2"/>
          <a:srcRect/>
          <a:stretch>
            <a:fillRect/>
          </a:stretch>
        </p:blipFill>
        <p:spPr bwMode="auto">
          <a:xfrm>
            <a:off x="428596" y="1214422"/>
            <a:ext cx="8143932" cy="4714908"/>
          </a:xfrm>
          <a:prstGeom prst="rect">
            <a:avLst/>
          </a:prstGeom>
          <a:noFill/>
        </p:spPr>
      </p:pic>
      <p:sp>
        <p:nvSpPr>
          <p:cNvPr id="3" name="Date Placeholder 2"/>
          <p:cNvSpPr>
            <a:spLocks noGrp="1"/>
          </p:cNvSpPr>
          <p:nvPr>
            <p:ph type="dt" sz="half" idx="10"/>
          </p:nvPr>
        </p:nvSpPr>
        <p:spPr/>
        <p:txBody>
          <a:bodyPr/>
          <a:lstStyle/>
          <a:p>
            <a:fld id="{5EE95195-747C-469D-B5C0-3266FE34DC1D}"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72560" cy="3539430"/>
          </a:xfrm>
          <a:prstGeom prst="rect">
            <a:avLst/>
          </a:prstGeom>
          <a:noFill/>
        </p:spPr>
        <p:txBody>
          <a:bodyPr wrap="square" rtlCol="0">
            <a:spAutoFit/>
          </a:bodyPr>
          <a:lstStyle/>
          <a:p>
            <a:r>
              <a:rPr lang="en-US" sz="2400" dirty="0" smtClean="0"/>
              <a:t>STEP-7</a:t>
            </a:r>
          </a:p>
          <a:p>
            <a:r>
              <a:rPr lang="en-US" sz="2000" dirty="0" smtClean="0"/>
              <a:t>Create an action stage, select Email VBO from Business object drop down, select Configure action.</a:t>
            </a:r>
          </a:p>
          <a:p>
            <a:r>
              <a:rPr lang="en-US" sz="2000" dirty="0" smtClean="0"/>
              <a:t> In the input tab give the Email and Password and the give the following details:</a:t>
            </a:r>
          </a:p>
          <a:p>
            <a:r>
              <a:rPr lang="en-US" sz="2000" dirty="0" smtClean="0"/>
              <a:t> • POP3 Server = "pop.gmail.com" </a:t>
            </a:r>
          </a:p>
          <a:p>
            <a:r>
              <a:rPr lang="en-US" sz="2000" dirty="0" smtClean="0"/>
              <a:t>• SMTP Server = "smtp.gmail.com" </a:t>
            </a:r>
          </a:p>
          <a:p>
            <a:r>
              <a:rPr lang="en-US" sz="2000" dirty="0" smtClean="0"/>
              <a:t>• POP3 Port = 995 </a:t>
            </a:r>
          </a:p>
          <a:p>
            <a:r>
              <a:rPr lang="en-US" sz="2000" dirty="0" smtClean="0"/>
              <a:t>• SMTP Port = 587 </a:t>
            </a:r>
          </a:p>
          <a:p>
            <a:r>
              <a:rPr lang="en-US" sz="2000" dirty="0" smtClean="0"/>
              <a:t>• POP3 </a:t>
            </a:r>
            <a:r>
              <a:rPr lang="en-US" sz="2000" dirty="0" err="1" smtClean="0"/>
              <a:t>UseSSL</a:t>
            </a:r>
            <a:r>
              <a:rPr lang="en-US" sz="2000" dirty="0" smtClean="0"/>
              <a:t> = True </a:t>
            </a:r>
          </a:p>
          <a:p>
            <a:r>
              <a:rPr lang="en-US" sz="2000" dirty="0" smtClean="0"/>
              <a:t>• SMTP </a:t>
            </a:r>
            <a:r>
              <a:rPr lang="en-US" sz="2000" dirty="0" err="1" smtClean="0"/>
              <a:t>UseSSL</a:t>
            </a:r>
            <a:r>
              <a:rPr lang="en-US" sz="2000" dirty="0" smtClean="0"/>
              <a:t> = True </a:t>
            </a:r>
          </a:p>
          <a:p>
            <a:r>
              <a:rPr lang="en-US" sz="2000" dirty="0" smtClean="0"/>
              <a:t>Click on ok</a:t>
            </a:r>
            <a:endParaRPr lang="en-US" sz="2000" dirty="0"/>
          </a:p>
        </p:txBody>
      </p:sp>
      <p:pic>
        <p:nvPicPr>
          <p:cNvPr id="16386" name="Picture 2" descr="C:\Users\VARSHITH\Desktop\rpa screen short\16.JPG"/>
          <p:cNvPicPr>
            <a:picLocks noChangeAspect="1" noChangeArrowheads="1"/>
          </p:cNvPicPr>
          <p:nvPr/>
        </p:nvPicPr>
        <p:blipFill>
          <a:blip r:embed="rId2"/>
          <a:srcRect/>
          <a:stretch>
            <a:fillRect/>
          </a:stretch>
        </p:blipFill>
        <p:spPr bwMode="auto">
          <a:xfrm>
            <a:off x="1857356" y="3643314"/>
            <a:ext cx="5457825" cy="2800350"/>
          </a:xfrm>
          <a:prstGeom prst="rect">
            <a:avLst/>
          </a:prstGeom>
          <a:noFill/>
        </p:spPr>
      </p:pic>
      <p:sp>
        <p:nvSpPr>
          <p:cNvPr id="4" name="Date Placeholder 3"/>
          <p:cNvSpPr>
            <a:spLocks noGrp="1"/>
          </p:cNvSpPr>
          <p:nvPr>
            <p:ph type="dt" sz="half" idx="10"/>
          </p:nvPr>
        </p:nvSpPr>
        <p:spPr/>
        <p:txBody>
          <a:bodyPr/>
          <a:lstStyle/>
          <a:p>
            <a:fld id="{EE24CD18-52C3-4CF7-BDD5-D1B3E7FA6CF9}"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72560" cy="1077218"/>
          </a:xfrm>
          <a:prstGeom prst="rect">
            <a:avLst/>
          </a:prstGeom>
          <a:noFill/>
        </p:spPr>
        <p:txBody>
          <a:bodyPr wrap="square" rtlCol="0">
            <a:spAutoFit/>
          </a:bodyPr>
          <a:lstStyle/>
          <a:p>
            <a:r>
              <a:rPr lang="en-US" sz="2400" dirty="0" smtClean="0"/>
              <a:t>STEP-8 </a:t>
            </a:r>
            <a:r>
              <a:rPr lang="en-US" sz="2000" dirty="0" smtClean="0"/>
              <a:t>Add a loop stage and make it to loop for Data collection.</a:t>
            </a:r>
          </a:p>
          <a:p>
            <a:r>
              <a:rPr lang="en-US" sz="2000" dirty="0" smtClean="0"/>
              <a:t> Drag and drop a loop stage and change the arrangement of all the stages in the page, double click on it and in the collection drop down select data collection</a:t>
            </a:r>
            <a:endParaRPr lang="en-US" sz="2000" dirty="0"/>
          </a:p>
        </p:txBody>
      </p:sp>
      <p:pic>
        <p:nvPicPr>
          <p:cNvPr id="17410" name="Picture 2" descr="C:\Users\VARSHITH\Desktop\rpa screen short\17.JPG"/>
          <p:cNvPicPr>
            <a:picLocks noChangeAspect="1" noChangeArrowheads="1"/>
          </p:cNvPicPr>
          <p:nvPr/>
        </p:nvPicPr>
        <p:blipFill>
          <a:blip r:embed="rId2"/>
          <a:srcRect/>
          <a:stretch>
            <a:fillRect/>
          </a:stretch>
        </p:blipFill>
        <p:spPr bwMode="auto">
          <a:xfrm>
            <a:off x="785786" y="1785926"/>
            <a:ext cx="6858048" cy="4643470"/>
          </a:xfrm>
          <a:prstGeom prst="rect">
            <a:avLst/>
          </a:prstGeom>
          <a:noFill/>
        </p:spPr>
      </p:pic>
      <p:sp>
        <p:nvSpPr>
          <p:cNvPr id="4" name="Date Placeholder 3"/>
          <p:cNvSpPr>
            <a:spLocks noGrp="1"/>
          </p:cNvSpPr>
          <p:nvPr>
            <p:ph type="dt" sz="half" idx="10"/>
          </p:nvPr>
        </p:nvSpPr>
        <p:spPr/>
        <p:txBody>
          <a:bodyPr/>
          <a:lstStyle/>
          <a:p>
            <a:fld id="{76527AE7-6433-4B69-9768-1A9E025C0402}"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643998" cy="3231654"/>
          </a:xfrm>
          <a:prstGeom prst="rect">
            <a:avLst/>
          </a:prstGeom>
          <a:noFill/>
        </p:spPr>
        <p:txBody>
          <a:bodyPr wrap="square" rtlCol="0">
            <a:spAutoFit/>
          </a:bodyPr>
          <a:lstStyle/>
          <a:p>
            <a:r>
              <a:rPr lang="en-US" sz="2400" dirty="0" smtClean="0"/>
              <a:t>STEP-9 </a:t>
            </a:r>
            <a:r>
              <a:rPr lang="en-US" sz="2000" dirty="0" smtClean="0"/>
              <a:t>Add two data items</a:t>
            </a:r>
          </a:p>
          <a:p>
            <a:pPr marL="457200" indent="-457200">
              <a:buAutoNum type="arabicPeriod"/>
            </a:pPr>
            <a:r>
              <a:rPr lang="en-US" sz="2000" dirty="0" smtClean="0"/>
              <a:t>1.To store the path of the attachment (only the constant path. For the numerical part we will be using calculation stage.</a:t>
            </a:r>
          </a:p>
          <a:p>
            <a:pPr marL="457200" indent="-457200">
              <a:buAutoNum type="arabicPeriod"/>
            </a:pPr>
            <a:r>
              <a:rPr lang="en-US" sz="2000" dirty="0" smtClean="0"/>
              <a:t> • Name – Path </a:t>
            </a:r>
          </a:p>
          <a:p>
            <a:pPr marL="457200" indent="-457200">
              <a:buAutoNum type="arabicPeriod"/>
            </a:pPr>
            <a:r>
              <a:rPr lang="en-US" sz="2000" dirty="0" smtClean="0"/>
              <a:t>• Type – Text </a:t>
            </a:r>
          </a:p>
          <a:p>
            <a:pPr marL="457200" indent="-457200">
              <a:buAutoNum type="arabicPeriod"/>
            </a:pPr>
            <a:r>
              <a:rPr lang="en-US" sz="2000" dirty="0" smtClean="0"/>
              <a:t>• Initial value – constant values in the attachment path. </a:t>
            </a:r>
          </a:p>
          <a:p>
            <a:pPr marL="457200" indent="-457200">
              <a:buAutoNum type="arabicPeriod"/>
            </a:pPr>
            <a:r>
              <a:rPr lang="en-US" sz="2000" dirty="0" smtClean="0"/>
              <a:t>2. To store the number to increment the path for each attachment </a:t>
            </a:r>
          </a:p>
          <a:p>
            <a:pPr marL="457200" indent="-457200">
              <a:buAutoNum type="arabicPeriod"/>
            </a:pPr>
            <a:r>
              <a:rPr lang="en-US" sz="2000" dirty="0" smtClean="0"/>
              <a:t>• Name – Count </a:t>
            </a:r>
          </a:p>
          <a:p>
            <a:pPr marL="457200" indent="-457200">
              <a:buAutoNum type="arabicPeriod"/>
            </a:pPr>
            <a:r>
              <a:rPr lang="en-US" sz="2000" dirty="0" smtClean="0"/>
              <a:t>• Type – Number </a:t>
            </a:r>
          </a:p>
          <a:p>
            <a:pPr marL="457200" indent="-457200">
              <a:buAutoNum type="arabicPeriod"/>
            </a:pPr>
            <a:r>
              <a:rPr lang="en-US" sz="2000" dirty="0" smtClean="0"/>
              <a:t>• Initial value – 1 </a:t>
            </a:r>
            <a:endParaRPr lang="en-US" sz="2000" dirty="0"/>
          </a:p>
        </p:txBody>
      </p:sp>
      <p:pic>
        <p:nvPicPr>
          <p:cNvPr id="18434" name="Picture 2" descr="C:\Users\VARSHITH\Desktop\rpa screen short\18.JPG"/>
          <p:cNvPicPr>
            <a:picLocks noChangeAspect="1" noChangeArrowheads="1"/>
          </p:cNvPicPr>
          <p:nvPr/>
        </p:nvPicPr>
        <p:blipFill>
          <a:blip r:embed="rId2"/>
          <a:srcRect/>
          <a:stretch>
            <a:fillRect/>
          </a:stretch>
        </p:blipFill>
        <p:spPr bwMode="auto">
          <a:xfrm>
            <a:off x="3500430" y="2786058"/>
            <a:ext cx="5062551" cy="3857652"/>
          </a:xfrm>
          <a:prstGeom prst="rect">
            <a:avLst/>
          </a:prstGeom>
          <a:noFill/>
        </p:spPr>
      </p:pic>
      <p:sp>
        <p:nvSpPr>
          <p:cNvPr id="4" name="Date Placeholder 3"/>
          <p:cNvSpPr>
            <a:spLocks noGrp="1"/>
          </p:cNvSpPr>
          <p:nvPr>
            <p:ph type="dt" sz="half" idx="10"/>
          </p:nvPr>
        </p:nvSpPr>
        <p:spPr/>
        <p:txBody>
          <a:bodyPr/>
          <a:lstStyle/>
          <a:p>
            <a:fld id="{8759C2BC-6B9D-45C4-BDBF-0035B4959842}"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VARSHITH\Desktop\rpa screen short\19.JPG"/>
          <p:cNvPicPr>
            <a:picLocks noChangeAspect="1" noChangeArrowheads="1"/>
          </p:cNvPicPr>
          <p:nvPr/>
        </p:nvPicPr>
        <p:blipFill>
          <a:blip r:embed="rId2"/>
          <a:srcRect/>
          <a:stretch>
            <a:fillRect/>
          </a:stretch>
        </p:blipFill>
        <p:spPr bwMode="auto">
          <a:xfrm>
            <a:off x="1285852" y="214290"/>
            <a:ext cx="6215106" cy="2714644"/>
          </a:xfrm>
          <a:prstGeom prst="rect">
            <a:avLst/>
          </a:prstGeom>
          <a:noFill/>
        </p:spPr>
      </p:pic>
      <p:pic>
        <p:nvPicPr>
          <p:cNvPr id="19459" name="Picture 3" descr="C:\Users\VARSHITH\Desktop\rpa screen short\20.JPG"/>
          <p:cNvPicPr>
            <a:picLocks noChangeAspect="1" noChangeArrowheads="1"/>
          </p:cNvPicPr>
          <p:nvPr/>
        </p:nvPicPr>
        <p:blipFill>
          <a:blip r:embed="rId3"/>
          <a:srcRect/>
          <a:stretch>
            <a:fillRect/>
          </a:stretch>
        </p:blipFill>
        <p:spPr bwMode="auto">
          <a:xfrm>
            <a:off x="1285852" y="2928934"/>
            <a:ext cx="6072230" cy="2305051"/>
          </a:xfrm>
          <a:prstGeom prst="rect">
            <a:avLst/>
          </a:prstGeom>
          <a:noFill/>
        </p:spPr>
      </p:pic>
      <p:sp>
        <p:nvSpPr>
          <p:cNvPr id="4" name="Date Placeholder 3"/>
          <p:cNvSpPr>
            <a:spLocks noGrp="1"/>
          </p:cNvSpPr>
          <p:nvPr>
            <p:ph type="dt" sz="half" idx="10"/>
          </p:nvPr>
        </p:nvSpPr>
        <p:spPr/>
        <p:txBody>
          <a:bodyPr/>
          <a:lstStyle/>
          <a:p>
            <a:fld id="{C158A356-2A55-492A-924C-9642B9B7558A}"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VARSHITH\Desktop\rpa screen short\21.JPG"/>
          <p:cNvPicPr>
            <a:picLocks noChangeAspect="1" noChangeArrowheads="1"/>
          </p:cNvPicPr>
          <p:nvPr/>
        </p:nvPicPr>
        <p:blipFill>
          <a:blip r:embed="rId2"/>
          <a:srcRect/>
          <a:stretch>
            <a:fillRect/>
          </a:stretch>
        </p:blipFill>
        <p:spPr bwMode="auto">
          <a:xfrm>
            <a:off x="1285852" y="785794"/>
            <a:ext cx="6286544" cy="4572032"/>
          </a:xfrm>
          <a:prstGeom prst="rect">
            <a:avLst/>
          </a:prstGeom>
          <a:noFill/>
        </p:spPr>
      </p:pic>
      <p:sp>
        <p:nvSpPr>
          <p:cNvPr id="3" name="Date Placeholder 2"/>
          <p:cNvSpPr>
            <a:spLocks noGrp="1"/>
          </p:cNvSpPr>
          <p:nvPr>
            <p:ph type="dt" sz="half" idx="10"/>
          </p:nvPr>
        </p:nvSpPr>
        <p:spPr/>
        <p:txBody>
          <a:bodyPr/>
          <a:lstStyle/>
          <a:p>
            <a:fld id="{A3DEF0FB-A103-4D65-B471-82DCC26DAC18}"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72560" cy="2308324"/>
          </a:xfrm>
          <a:prstGeom prst="rect">
            <a:avLst/>
          </a:prstGeom>
          <a:noFill/>
        </p:spPr>
        <p:txBody>
          <a:bodyPr wrap="square" rtlCol="0">
            <a:spAutoFit/>
          </a:bodyPr>
          <a:lstStyle/>
          <a:p>
            <a:r>
              <a:rPr lang="en-US" sz="2400" dirty="0" smtClean="0"/>
              <a:t>STEP-10 Add a multi calculation stage to store the path to Attachment collection and to calculate path.</a:t>
            </a:r>
          </a:p>
          <a:p>
            <a:r>
              <a:rPr lang="en-US" sz="2400" dirty="0" smtClean="0"/>
              <a:t> Drag and drop a multi calculation stage, double click on it and add the following: </a:t>
            </a:r>
          </a:p>
          <a:p>
            <a:r>
              <a:rPr lang="en-US" sz="2400" dirty="0" smtClean="0"/>
              <a:t>• Calculate the path and store it in Attachment collection. </a:t>
            </a:r>
          </a:p>
          <a:p>
            <a:r>
              <a:rPr lang="en-US" sz="2400" dirty="0" smtClean="0"/>
              <a:t>• Increment count.</a:t>
            </a:r>
            <a:endParaRPr lang="en-US" sz="2400" dirty="0"/>
          </a:p>
        </p:txBody>
      </p:sp>
      <p:pic>
        <p:nvPicPr>
          <p:cNvPr id="20482" name="Picture 2" descr="C:\Users\VARSHITH\Desktop\rpa screen short\22.JPG"/>
          <p:cNvPicPr>
            <a:picLocks noChangeAspect="1" noChangeArrowheads="1"/>
          </p:cNvPicPr>
          <p:nvPr/>
        </p:nvPicPr>
        <p:blipFill>
          <a:blip r:embed="rId2"/>
          <a:srcRect/>
          <a:stretch>
            <a:fillRect/>
          </a:stretch>
        </p:blipFill>
        <p:spPr bwMode="auto">
          <a:xfrm>
            <a:off x="3000364" y="2571744"/>
            <a:ext cx="5734050" cy="3867150"/>
          </a:xfrm>
          <a:prstGeom prst="rect">
            <a:avLst/>
          </a:prstGeom>
          <a:noFill/>
        </p:spPr>
      </p:pic>
      <p:sp>
        <p:nvSpPr>
          <p:cNvPr id="4" name="Date Placeholder 3"/>
          <p:cNvSpPr>
            <a:spLocks noGrp="1"/>
          </p:cNvSpPr>
          <p:nvPr>
            <p:ph type="dt" sz="half" idx="10"/>
          </p:nvPr>
        </p:nvSpPr>
        <p:spPr/>
        <p:txBody>
          <a:bodyPr/>
          <a:lstStyle/>
          <a:p>
            <a:fld id="{D106080E-FC5B-46AA-9845-AF108C6227A5}"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715436" cy="2308324"/>
          </a:xfrm>
          <a:prstGeom prst="rect">
            <a:avLst/>
          </a:prstGeom>
          <a:noFill/>
        </p:spPr>
        <p:txBody>
          <a:bodyPr wrap="square" rtlCol="0">
            <a:spAutoFit/>
          </a:bodyPr>
          <a:lstStyle/>
          <a:p>
            <a:r>
              <a:rPr lang="en-US" sz="2400" dirty="0" smtClean="0"/>
              <a:t>STEP-11 : Add a multi calculation stage to store the path to Attachment collection and to calculate path. </a:t>
            </a:r>
          </a:p>
          <a:p>
            <a:r>
              <a:rPr lang="en-US" sz="2400" dirty="0" smtClean="0"/>
              <a:t>Drag and drop a multi calculation stage, double click on it and add the following: </a:t>
            </a:r>
          </a:p>
          <a:p>
            <a:r>
              <a:rPr lang="en-US" sz="2400" dirty="0" smtClean="0"/>
              <a:t>• Calculate the path and store it in Attachment collection. </a:t>
            </a:r>
          </a:p>
          <a:p>
            <a:r>
              <a:rPr lang="en-US" sz="2400" dirty="0" smtClean="0"/>
              <a:t>• Increment count</a:t>
            </a:r>
          </a:p>
        </p:txBody>
      </p:sp>
      <p:pic>
        <p:nvPicPr>
          <p:cNvPr id="1027" name="Picture 3" descr="C:\Users\VARSHITH\Desktop\rpa screen short\23.JPG"/>
          <p:cNvPicPr>
            <a:picLocks noChangeAspect="1" noChangeArrowheads="1"/>
          </p:cNvPicPr>
          <p:nvPr/>
        </p:nvPicPr>
        <p:blipFill>
          <a:blip r:embed="rId2"/>
          <a:srcRect/>
          <a:stretch>
            <a:fillRect/>
          </a:stretch>
        </p:blipFill>
        <p:spPr bwMode="auto">
          <a:xfrm>
            <a:off x="1214414" y="2571744"/>
            <a:ext cx="6286544" cy="3714776"/>
          </a:xfrm>
          <a:prstGeom prst="rect">
            <a:avLst/>
          </a:prstGeom>
          <a:noFill/>
        </p:spPr>
      </p:pic>
      <p:sp>
        <p:nvSpPr>
          <p:cNvPr id="4" name="Date Placeholder 3"/>
          <p:cNvSpPr>
            <a:spLocks noGrp="1"/>
          </p:cNvSpPr>
          <p:nvPr>
            <p:ph type="dt" sz="half" idx="10"/>
          </p:nvPr>
        </p:nvSpPr>
        <p:spPr/>
        <p:txBody>
          <a:bodyPr/>
          <a:lstStyle/>
          <a:p>
            <a:fld id="{067D78D2-03AE-4E5D-A648-7F968AF78E5D}"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Certificate here</a:t>
            </a:r>
            <a:endParaRPr lang="en-US" sz="2800" dirty="0"/>
          </a:p>
        </p:txBody>
      </p:sp>
      <p:sp>
        <p:nvSpPr>
          <p:cNvPr id="7" name="Date Placeholder 6"/>
          <p:cNvSpPr>
            <a:spLocks noGrp="1"/>
          </p:cNvSpPr>
          <p:nvPr>
            <p:ph type="dt" sz="half" idx="10"/>
          </p:nvPr>
        </p:nvSpPr>
        <p:spPr/>
        <p:txBody>
          <a:bodyPr/>
          <a:lstStyle/>
          <a:p>
            <a:fld id="{166B29F8-E9DB-458D-9DAA-07367A808D5F}" type="datetime1">
              <a:rPr lang="en-US" smtClean="0"/>
              <a:pPr/>
              <a:t>11/6/2021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ARSHITH\Desktop\rpa screen short\24.JPG"/>
          <p:cNvPicPr>
            <a:picLocks noChangeAspect="1" noChangeArrowheads="1"/>
          </p:cNvPicPr>
          <p:nvPr/>
        </p:nvPicPr>
        <p:blipFill>
          <a:blip r:embed="rId2"/>
          <a:srcRect/>
          <a:stretch>
            <a:fillRect/>
          </a:stretch>
        </p:blipFill>
        <p:spPr bwMode="auto">
          <a:xfrm>
            <a:off x="1214414" y="642918"/>
            <a:ext cx="6858048" cy="5143536"/>
          </a:xfrm>
          <a:prstGeom prst="rect">
            <a:avLst/>
          </a:prstGeom>
          <a:noFill/>
        </p:spPr>
      </p:pic>
      <p:sp>
        <p:nvSpPr>
          <p:cNvPr id="3" name="Date Placeholder 2"/>
          <p:cNvSpPr>
            <a:spLocks noGrp="1"/>
          </p:cNvSpPr>
          <p:nvPr>
            <p:ph type="dt" sz="half" idx="10"/>
          </p:nvPr>
        </p:nvSpPr>
        <p:spPr/>
        <p:txBody>
          <a:bodyPr/>
          <a:lstStyle/>
          <a:p>
            <a:fld id="{43D38A1F-C6B0-4C47-A5D5-B68F9BE6160D}"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643998" cy="3416320"/>
          </a:xfrm>
          <a:prstGeom prst="rect">
            <a:avLst/>
          </a:prstGeom>
          <a:noFill/>
        </p:spPr>
        <p:txBody>
          <a:bodyPr wrap="square" rtlCol="0">
            <a:spAutoFit/>
          </a:bodyPr>
          <a:lstStyle/>
          <a:p>
            <a:r>
              <a:rPr lang="en-US" sz="2400" dirty="0" smtClean="0"/>
              <a:t>STEP 12 :Create an action stage, select Email VBO from Business object drop down, select Send message action. </a:t>
            </a:r>
          </a:p>
          <a:p>
            <a:r>
              <a:rPr lang="en-US" sz="2400" dirty="0" smtClean="0"/>
              <a:t>In the input tab give the following details:</a:t>
            </a:r>
          </a:p>
          <a:p>
            <a:r>
              <a:rPr lang="en-US" sz="2400" dirty="0" smtClean="0"/>
              <a:t> • From = Email data item </a:t>
            </a:r>
          </a:p>
          <a:p>
            <a:r>
              <a:rPr lang="en-US" sz="2400" dirty="0" smtClean="0"/>
              <a:t>• To = Email from data collection </a:t>
            </a:r>
          </a:p>
          <a:p>
            <a:r>
              <a:rPr lang="en-US" sz="2400" dirty="0" smtClean="0"/>
              <a:t>• Subject = The subject you want to send </a:t>
            </a:r>
          </a:p>
          <a:p>
            <a:r>
              <a:rPr lang="en-US" sz="2400" dirty="0" smtClean="0"/>
              <a:t>• Body = The body you want to send </a:t>
            </a:r>
          </a:p>
          <a:p>
            <a:r>
              <a:rPr lang="en-US" sz="2400" dirty="0" smtClean="0"/>
              <a:t>• Attachment = Attachment collection </a:t>
            </a:r>
          </a:p>
          <a:p>
            <a:r>
              <a:rPr lang="en-US" sz="2400" dirty="0" smtClean="0"/>
              <a:t>Click on ok</a:t>
            </a:r>
            <a:endParaRPr lang="en-US" sz="2400" dirty="0"/>
          </a:p>
        </p:txBody>
      </p:sp>
      <p:pic>
        <p:nvPicPr>
          <p:cNvPr id="3074" name="Picture 2" descr="C:\Users\VARSHITH\Desktop\rpa screen short\25.JPG"/>
          <p:cNvPicPr>
            <a:picLocks noChangeAspect="1" noChangeArrowheads="1"/>
          </p:cNvPicPr>
          <p:nvPr/>
        </p:nvPicPr>
        <p:blipFill>
          <a:blip r:embed="rId2"/>
          <a:srcRect/>
          <a:stretch>
            <a:fillRect/>
          </a:stretch>
        </p:blipFill>
        <p:spPr bwMode="auto">
          <a:xfrm>
            <a:off x="2428860" y="3357562"/>
            <a:ext cx="6000792" cy="3000396"/>
          </a:xfrm>
          <a:prstGeom prst="rect">
            <a:avLst/>
          </a:prstGeom>
          <a:noFill/>
        </p:spPr>
      </p:pic>
      <p:sp>
        <p:nvSpPr>
          <p:cNvPr id="4" name="Date Placeholder 3"/>
          <p:cNvSpPr>
            <a:spLocks noGrp="1"/>
          </p:cNvSpPr>
          <p:nvPr>
            <p:ph type="dt" sz="half" idx="10"/>
          </p:nvPr>
        </p:nvSpPr>
        <p:spPr/>
        <p:txBody>
          <a:bodyPr/>
          <a:lstStyle/>
          <a:p>
            <a:fld id="{C434AFED-42CD-4999-B1BF-DDF8FFED6247}"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VARSHITH\Desktop\rpa screen short\26.JPG"/>
          <p:cNvPicPr>
            <a:picLocks noChangeAspect="1" noChangeArrowheads="1"/>
          </p:cNvPicPr>
          <p:nvPr/>
        </p:nvPicPr>
        <p:blipFill>
          <a:blip r:embed="rId2"/>
          <a:srcRect/>
          <a:stretch>
            <a:fillRect/>
          </a:stretch>
        </p:blipFill>
        <p:spPr bwMode="auto">
          <a:xfrm>
            <a:off x="1500166" y="857232"/>
            <a:ext cx="6143668" cy="4714908"/>
          </a:xfrm>
          <a:prstGeom prst="rect">
            <a:avLst/>
          </a:prstGeom>
          <a:noFill/>
        </p:spPr>
      </p:pic>
      <p:sp>
        <p:nvSpPr>
          <p:cNvPr id="3" name="Date Placeholder 2"/>
          <p:cNvSpPr>
            <a:spLocks noGrp="1"/>
          </p:cNvSpPr>
          <p:nvPr>
            <p:ph type="dt" sz="half" idx="10"/>
          </p:nvPr>
        </p:nvSpPr>
        <p:spPr/>
        <p:txBody>
          <a:bodyPr/>
          <a:lstStyle/>
          <a:p>
            <a:fld id="{6D2E1326-B767-4CB3-ACC7-5EFCC4F3C0E6}"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8501122" cy="1200329"/>
          </a:xfrm>
          <a:prstGeom prst="rect">
            <a:avLst/>
          </a:prstGeom>
          <a:noFill/>
        </p:spPr>
        <p:txBody>
          <a:bodyPr wrap="square" rtlCol="0">
            <a:spAutoFit/>
          </a:bodyPr>
          <a:lstStyle/>
          <a:p>
            <a:r>
              <a:rPr lang="en-US" sz="2400" dirty="0" smtClean="0"/>
              <a:t>STEP 13: Link all the stages and run the </a:t>
            </a:r>
            <a:r>
              <a:rPr lang="en-US" sz="2400" dirty="0" err="1" smtClean="0"/>
              <a:t>bot</a:t>
            </a:r>
            <a:r>
              <a:rPr lang="en-US" sz="2400" dirty="0" smtClean="0"/>
              <a:t> at different timings to notice getting login to different classes.</a:t>
            </a:r>
          </a:p>
          <a:p>
            <a:r>
              <a:rPr lang="en-US" sz="2400" dirty="0" smtClean="0"/>
              <a:t> Do Proper connections (Links).  </a:t>
            </a:r>
            <a:endParaRPr lang="en-US" sz="2400" dirty="0"/>
          </a:p>
        </p:txBody>
      </p:sp>
      <p:pic>
        <p:nvPicPr>
          <p:cNvPr id="5122" name="Picture 2" descr="C:\Users\VARSHITH\Desktop\rpa screen short\27.JPG"/>
          <p:cNvPicPr>
            <a:picLocks noChangeAspect="1" noChangeArrowheads="1"/>
          </p:cNvPicPr>
          <p:nvPr/>
        </p:nvPicPr>
        <p:blipFill>
          <a:blip r:embed="rId2"/>
          <a:srcRect/>
          <a:stretch>
            <a:fillRect/>
          </a:stretch>
        </p:blipFill>
        <p:spPr bwMode="auto">
          <a:xfrm>
            <a:off x="1142976" y="1714488"/>
            <a:ext cx="6786610" cy="4429156"/>
          </a:xfrm>
          <a:prstGeom prst="rect">
            <a:avLst/>
          </a:prstGeom>
          <a:noFill/>
        </p:spPr>
      </p:pic>
      <p:sp>
        <p:nvSpPr>
          <p:cNvPr id="4" name="Date Placeholder 3"/>
          <p:cNvSpPr>
            <a:spLocks noGrp="1"/>
          </p:cNvSpPr>
          <p:nvPr>
            <p:ph type="dt" sz="half" idx="10"/>
          </p:nvPr>
        </p:nvSpPr>
        <p:spPr/>
        <p:txBody>
          <a:bodyPr/>
          <a:lstStyle/>
          <a:p>
            <a:fld id="{9FD519DF-9580-4C3C-A62F-6F8B62703CC4}"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D44DCD-9D91-40CA-83A1-42D711730694}" type="datetime1">
              <a:rPr lang="en-US" smtClean="0"/>
              <a:pPr/>
              <a:t>11/6/2021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34</a:t>
            </a:fld>
            <a:endParaRPr lang="en-US"/>
          </a:p>
        </p:txBody>
      </p:sp>
      <p:sp>
        <p:nvSpPr>
          <p:cNvPr id="7" name="Title 1"/>
          <p:cNvSpPr>
            <a:spLocks noGrp="1"/>
          </p:cNvSpPr>
          <p:nvPr>
            <p:ph type="title"/>
          </p:nvPr>
        </p:nvSpPr>
        <p:spPr>
          <a:xfrm>
            <a:off x="381000" y="533400"/>
            <a:ext cx="8229600" cy="503238"/>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Methodology</a:t>
            </a:r>
          </a:p>
        </p:txBody>
      </p:sp>
      <p:pic>
        <p:nvPicPr>
          <p:cNvPr id="3075" name="Picture 3" descr="C:\Users\VARSHITH\Desktop\agile-process-small.jpeg"/>
          <p:cNvPicPr>
            <a:picLocks noGrp="1" noChangeAspect="1" noChangeArrowheads="1"/>
          </p:cNvPicPr>
          <p:nvPr>
            <p:ph idx="1"/>
          </p:nvPr>
        </p:nvPicPr>
        <p:blipFill>
          <a:blip r:embed="rId2"/>
          <a:srcRect/>
          <a:stretch>
            <a:fillRect/>
          </a:stretch>
        </p:blipFill>
        <p:spPr bwMode="auto">
          <a:xfrm>
            <a:off x="785786" y="1600200"/>
            <a:ext cx="7500990" cy="4525963"/>
          </a:xfrm>
          <a:prstGeom prst="rect">
            <a:avLst/>
          </a:prstGeom>
          <a:noFill/>
        </p:spPr>
      </p:pic>
    </p:spTree>
    <p:extLst>
      <p:ext uri="{BB962C8B-B14F-4D97-AF65-F5344CB8AC3E}">
        <p14:creationId xmlns="" xmlns:p14="http://schemas.microsoft.com/office/powerpoint/2010/main" val="1250361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01122" cy="5632311"/>
          </a:xfrm>
          <a:prstGeom prst="rect">
            <a:avLst/>
          </a:prstGeom>
          <a:noFill/>
        </p:spPr>
        <p:txBody>
          <a:bodyPr wrap="square" rtlCol="0">
            <a:spAutoFit/>
          </a:bodyPr>
          <a:lstStyle/>
          <a:p>
            <a:r>
              <a:rPr lang="en-US" sz="2400" b="1" dirty="0" smtClean="0"/>
              <a:t>REQURIMENTS:</a:t>
            </a:r>
          </a:p>
          <a:p>
            <a:r>
              <a:rPr lang="en-US" dirty="0" smtClean="0"/>
              <a:t>We need to launch blue prism software is one of the technology of RPA. We need to have </a:t>
            </a:r>
          </a:p>
          <a:p>
            <a:r>
              <a:rPr lang="en-US" dirty="0" smtClean="0"/>
              <a:t>MS-EXCEL SHEET</a:t>
            </a:r>
          </a:p>
          <a:p>
            <a:r>
              <a:rPr lang="en-US" dirty="0" smtClean="0"/>
              <a:t>PC WITH  64 BIT</a:t>
            </a:r>
          </a:p>
          <a:p>
            <a:r>
              <a:rPr lang="en-US" sz="2400" b="1" dirty="0" smtClean="0"/>
              <a:t>DESIGN:</a:t>
            </a:r>
          </a:p>
          <a:p>
            <a:r>
              <a:rPr lang="en-US" dirty="0" smtClean="0"/>
              <a:t>We need to import MS-EXCEL VBO and EMAIL SMTP Tuning process studio with specific needs To build a bot. That automatically send messages </a:t>
            </a:r>
          </a:p>
          <a:p>
            <a:r>
              <a:rPr lang="en-US" sz="2400" b="1" dirty="0" smtClean="0"/>
              <a:t>DEVELOP:</a:t>
            </a:r>
            <a:r>
              <a:rPr lang="en-US" dirty="0" smtClean="0"/>
              <a:t> </a:t>
            </a:r>
          </a:p>
          <a:p>
            <a:r>
              <a:rPr lang="en-US" dirty="0" smtClean="0"/>
              <a:t>In this stage we need to develop the process studio with different stages that are required</a:t>
            </a:r>
          </a:p>
          <a:p>
            <a:r>
              <a:rPr lang="en-US" dirty="0" smtClean="0"/>
              <a:t>○ Create Instance</a:t>
            </a:r>
          </a:p>
          <a:p>
            <a:r>
              <a:rPr lang="en-US" dirty="0" smtClean="0"/>
              <a:t>○ Open Excel file </a:t>
            </a:r>
          </a:p>
          <a:p>
            <a:r>
              <a:rPr lang="en-US" dirty="0" smtClean="0"/>
              <a:t>○ Getting email IDs </a:t>
            </a:r>
          </a:p>
          <a:p>
            <a:r>
              <a:rPr lang="en-US" dirty="0" smtClean="0"/>
              <a:t>○ Closing Excel file </a:t>
            </a:r>
          </a:p>
          <a:p>
            <a:r>
              <a:rPr lang="en-US" dirty="0" smtClean="0"/>
              <a:t>○ Configuring Email </a:t>
            </a:r>
          </a:p>
          <a:p>
            <a:r>
              <a:rPr lang="en-US" dirty="0" smtClean="0"/>
              <a:t>○ Fetching attachments </a:t>
            </a:r>
          </a:p>
          <a:p>
            <a:r>
              <a:rPr lang="en-US" dirty="0" smtClean="0"/>
              <a:t>○ Sending mails</a:t>
            </a:r>
          </a:p>
          <a:p>
            <a:r>
              <a:rPr lang="en-US" dirty="0" smtClean="0"/>
              <a:t>  </a:t>
            </a:r>
          </a:p>
          <a:p>
            <a:endParaRPr lang="en-US" dirty="0" smtClean="0"/>
          </a:p>
        </p:txBody>
      </p:sp>
      <p:sp>
        <p:nvSpPr>
          <p:cNvPr id="3" name="Date Placeholder 2"/>
          <p:cNvSpPr>
            <a:spLocks noGrp="1"/>
          </p:cNvSpPr>
          <p:nvPr>
            <p:ph type="dt" sz="half" idx="10"/>
          </p:nvPr>
        </p:nvSpPr>
        <p:spPr/>
        <p:txBody>
          <a:bodyPr/>
          <a:lstStyle/>
          <a:p>
            <a:fld id="{BF8248A0-6F26-49B1-8033-F66D1A8C383E}"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501122" cy="3693319"/>
          </a:xfrm>
          <a:prstGeom prst="rect">
            <a:avLst/>
          </a:prstGeom>
          <a:noFill/>
        </p:spPr>
        <p:txBody>
          <a:bodyPr wrap="square" rtlCol="0">
            <a:spAutoFit/>
          </a:bodyPr>
          <a:lstStyle/>
          <a:p>
            <a:r>
              <a:rPr lang="en-US" sz="2400" b="1" dirty="0" smtClean="0"/>
              <a:t>TEST:</a:t>
            </a:r>
            <a:endParaRPr lang="en-US" sz="2400" dirty="0" smtClean="0"/>
          </a:p>
          <a:p>
            <a:r>
              <a:rPr lang="en-US" dirty="0" smtClean="0"/>
              <a:t>After completion of develop stage we need to run the process and test the output. If we need any update in the output or any correction just we can go to develop stage and we </a:t>
            </a:r>
          </a:p>
          <a:p>
            <a:r>
              <a:rPr lang="en-US" dirty="0" smtClean="0"/>
              <a:t>Can change the stages .</a:t>
            </a:r>
          </a:p>
          <a:p>
            <a:r>
              <a:rPr lang="en-US" sz="2400" b="1" dirty="0" smtClean="0"/>
              <a:t>DEPLOY:</a:t>
            </a:r>
          </a:p>
          <a:p>
            <a:r>
              <a:rPr lang="en-US" dirty="0" smtClean="0"/>
              <a:t>In this stage we will update and change the stages in the development so that we can get the correct output according to the users.</a:t>
            </a:r>
          </a:p>
          <a:p>
            <a:r>
              <a:rPr lang="en-US" sz="2400" b="1" dirty="0" smtClean="0"/>
              <a:t>REVIEW:</a:t>
            </a:r>
          </a:p>
          <a:p>
            <a:r>
              <a:rPr lang="en-US" dirty="0" smtClean="0"/>
              <a:t>The entire project has to be reviewed and get feedback from the people who are using this.</a:t>
            </a:r>
          </a:p>
          <a:p>
            <a:r>
              <a:rPr lang="en-US" dirty="0" smtClean="0"/>
              <a:t>Finally we have to launch the project</a:t>
            </a:r>
            <a:r>
              <a:rPr lang="en-US" b="1" dirty="0" smtClean="0"/>
              <a:t>.</a:t>
            </a:r>
          </a:p>
          <a:p>
            <a:r>
              <a:rPr lang="en-US" dirty="0" smtClean="0"/>
              <a:t> </a:t>
            </a:r>
          </a:p>
        </p:txBody>
      </p:sp>
      <p:sp>
        <p:nvSpPr>
          <p:cNvPr id="3" name="Date Placeholder 2"/>
          <p:cNvSpPr>
            <a:spLocks noGrp="1"/>
          </p:cNvSpPr>
          <p:nvPr>
            <p:ph type="dt" sz="half" idx="10"/>
          </p:nvPr>
        </p:nvSpPr>
        <p:spPr/>
        <p:txBody>
          <a:bodyPr/>
          <a:lstStyle/>
          <a:p>
            <a:fld id="{69B2ED28-7A9D-45BE-86B8-0DD3B973BE4F}"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FA42BB-186D-4590-A7A7-3926AA79460B}" type="datetime1">
              <a:rPr lang="en-US" smtClean="0"/>
              <a:pPr/>
              <a:t>11/6/2021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37</a:t>
            </a:fld>
            <a:endParaRPr lang="en-US"/>
          </a:p>
        </p:txBody>
      </p:sp>
      <p:sp>
        <p:nvSpPr>
          <p:cNvPr id="7" name="Title 1"/>
          <p:cNvSpPr>
            <a:spLocks noGrp="1"/>
          </p:cNvSpPr>
          <p:nvPr>
            <p:ph type="title"/>
          </p:nvPr>
        </p:nvSpPr>
        <p:spPr>
          <a:xfrm>
            <a:off x="381000" y="381000"/>
            <a:ext cx="8229600" cy="6858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Results and Discussion</a:t>
            </a:r>
          </a:p>
        </p:txBody>
      </p:sp>
      <p:pic>
        <p:nvPicPr>
          <p:cNvPr id="1026" name="Picture 2" descr="C:\Users\VARSHITH\Desktop\Captur1.JPG"/>
          <p:cNvPicPr>
            <a:picLocks noGrp="1" noChangeAspect="1" noChangeArrowheads="1"/>
          </p:cNvPicPr>
          <p:nvPr>
            <p:ph idx="1"/>
          </p:nvPr>
        </p:nvPicPr>
        <p:blipFill>
          <a:blip r:embed="rId2"/>
          <a:srcRect/>
          <a:stretch>
            <a:fillRect/>
          </a:stretch>
        </p:blipFill>
        <p:spPr bwMode="auto">
          <a:xfrm>
            <a:off x="428596" y="1428736"/>
            <a:ext cx="8305800" cy="3773272"/>
          </a:xfrm>
          <a:prstGeom prst="rect">
            <a:avLst/>
          </a:prstGeom>
          <a:noFill/>
        </p:spPr>
      </p:pic>
    </p:spTree>
    <p:extLst>
      <p:ext uri="{BB962C8B-B14F-4D97-AF65-F5344CB8AC3E}">
        <p14:creationId xmlns="" xmlns:p14="http://schemas.microsoft.com/office/powerpoint/2010/main" val="2258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643998" cy="369332"/>
          </a:xfrm>
          <a:prstGeom prst="rect">
            <a:avLst/>
          </a:prstGeom>
          <a:noFill/>
        </p:spPr>
        <p:txBody>
          <a:bodyPr wrap="square" rtlCol="0">
            <a:spAutoFit/>
          </a:bodyPr>
          <a:lstStyle/>
          <a:p>
            <a:endParaRPr lang="en-US" dirty="0"/>
          </a:p>
        </p:txBody>
      </p:sp>
      <p:pic>
        <p:nvPicPr>
          <p:cNvPr id="2050" name="Picture 2" descr="C:\Users\VARSHITH\Desktop\31.JPG"/>
          <p:cNvPicPr>
            <a:picLocks noChangeAspect="1" noChangeArrowheads="1"/>
          </p:cNvPicPr>
          <p:nvPr/>
        </p:nvPicPr>
        <p:blipFill>
          <a:blip r:embed="rId2"/>
          <a:srcRect/>
          <a:stretch>
            <a:fillRect/>
          </a:stretch>
        </p:blipFill>
        <p:spPr bwMode="auto">
          <a:xfrm>
            <a:off x="1071538" y="500042"/>
            <a:ext cx="6643734" cy="3357586"/>
          </a:xfrm>
          <a:prstGeom prst="rect">
            <a:avLst/>
          </a:prstGeom>
          <a:noFill/>
        </p:spPr>
      </p:pic>
      <p:sp>
        <p:nvSpPr>
          <p:cNvPr id="5" name="TextBox 4"/>
          <p:cNvSpPr txBox="1"/>
          <p:nvPr/>
        </p:nvSpPr>
        <p:spPr>
          <a:xfrm>
            <a:off x="785786" y="4000504"/>
            <a:ext cx="7358114" cy="2031325"/>
          </a:xfrm>
          <a:prstGeom prst="rect">
            <a:avLst/>
          </a:prstGeom>
          <a:noFill/>
        </p:spPr>
        <p:txBody>
          <a:bodyPr wrap="square" rtlCol="0">
            <a:spAutoFit/>
          </a:bodyPr>
          <a:lstStyle/>
          <a:p>
            <a:r>
              <a:rPr lang="en-US" dirty="0" smtClean="0"/>
              <a:t>The Above Picture Shows. That we have successfully sent Email with the attachment To the list of people where attached in the Excel sheet.  </a:t>
            </a:r>
          </a:p>
          <a:p>
            <a:r>
              <a:rPr lang="en-US" dirty="0" smtClean="0"/>
              <a:t>Email automation is now a digital marketing staple, replacing the tedious task of manually sending emails to every customer with preconfigured workflows. You can specify what communication should be triggered in response to each customer’s behavior. This lets you map a variety of customer journeys and ensure optimum engagement with your brand.</a:t>
            </a:r>
            <a:endParaRPr lang="en-US" dirty="0"/>
          </a:p>
        </p:txBody>
      </p:sp>
      <p:sp>
        <p:nvSpPr>
          <p:cNvPr id="6" name="Date Placeholder 5"/>
          <p:cNvSpPr>
            <a:spLocks noGrp="1"/>
          </p:cNvSpPr>
          <p:nvPr>
            <p:ph type="dt" sz="half" idx="10"/>
          </p:nvPr>
        </p:nvSpPr>
        <p:spPr/>
        <p:txBody>
          <a:bodyPr/>
          <a:lstStyle/>
          <a:p>
            <a:fld id="{D5FEA88D-2044-47FD-A5EF-83D9DBE6CF3F}" type="datetime1">
              <a:rPr lang="en-US" smtClean="0"/>
              <a:pPr/>
              <a:t>11/6/2021</a:t>
            </a:fld>
            <a:endParaRPr lang="en-US"/>
          </a:p>
        </p:txBody>
      </p:sp>
      <p:sp>
        <p:nvSpPr>
          <p:cNvPr id="7" name="Slide Number Placeholder 6"/>
          <p:cNvSpPr>
            <a:spLocks noGrp="1"/>
          </p:cNvSpPr>
          <p:nvPr>
            <p:ph type="sldNum" sz="quarter" idx="12"/>
          </p:nvPr>
        </p:nvSpPr>
        <p:spPr/>
        <p:txBody>
          <a:bodyPr/>
          <a:lstStyle/>
          <a:p>
            <a:fld id="{34E065F9-4890-4761-93F7-4990C8274BFA}" type="slidenum">
              <a:rPr lang="en-US" smtClean="0"/>
              <a:pPr/>
              <a:t>38</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510C19-77B4-490E-9266-29E15A8E0E54}" type="datetime1">
              <a:rPr lang="en-US" smtClean="0"/>
              <a:pPr/>
              <a:t>11/6/2021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39</a:t>
            </a:fld>
            <a:endParaRPr lang="en-US"/>
          </a:p>
        </p:txBody>
      </p:sp>
      <p:sp>
        <p:nvSpPr>
          <p:cNvPr id="7" name="Title 1"/>
          <p:cNvSpPr>
            <a:spLocks noGrp="1"/>
          </p:cNvSpPr>
          <p:nvPr>
            <p:ph type="title"/>
          </p:nvPr>
        </p:nvSpPr>
        <p:spPr>
          <a:xfrm>
            <a:off x="533400" y="381000"/>
            <a:ext cx="8229600" cy="6858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
            </a:r>
            <a:b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b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Conclusion</a:t>
            </a:r>
            <a:b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b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
        <p:nvSpPr>
          <p:cNvPr id="8" name="Content Placeholder 2"/>
          <p:cNvSpPr>
            <a:spLocks noGrp="1"/>
          </p:cNvSpPr>
          <p:nvPr>
            <p:ph idx="1"/>
          </p:nvPr>
        </p:nvSpPr>
        <p:spPr>
          <a:xfrm>
            <a:off x="533400" y="1285860"/>
            <a:ext cx="8229600" cy="4916503"/>
          </a:xfrm>
        </p:spPr>
        <p:txBody>
          <a:bodyPr>
            <a:normAutofit fontScale="77500" lnSpcReduction="20000"/>
          </a:bodyPr>
          <a:lstStyle/>
          <a:p>
            <a:pPr>
              <a:lnSpc>
                <a:spcPct val="150000"/>
              </a:lnSpc>
              <a:buNone/>
            </a:pPr>
            <a:r>
              <a:rPr lang="en-US" sz="2800" dirty="0" smtClean="0"/>
              <a:t>On doing this project we got to know that email automation is very important for our further development . At first we have to store the each person email id in Microsoft Excel and save it for later use Then we have to import MS-EXCEL VBO and Email SMTP-POP3 VOB into the Blue Prism , then create the process and then we have to give the following actions such as create instance , opening excel file , getting email id's , closing the excel file , Configuring  Email, fetching the attachments and then sending the mails. Click on refresh button then click run button to run the program.Then the resultant output will be emails sent with the attachment</a:t>
            </a:r>
            <a:endParaRPr lang="en-US" sz="2800" dirty="0">
              <a:latin typeface="Arial" pitchFamily="34" charset="0"/>
              <a:cs typeface="Arial" pitchFamily="34" charset="0"/>
            </a:endParaRPr>
          </a:p>
          <a:p>
            <a:endParaRPr lang="en-US" dirty="0"/>
          </a:p>
        </p:txBody>
      </p:sp>
    </p:spTree>
    <p:extLst>
      <p:ext uri="{BB962C8B-B14F-4D97-AF65-F5344CB8AC3E}">
        <p14:creationId xmlns="" xmlns:p14="http://schemas.microsoft.com/office/powerpoint/2010/main" val="54284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2500"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None/>
            </a:pPr>
            <a:r>
              <a:rPr lang="en-US" sz="2800" dirty="0" smtClean="0"/>
              <a:t> .  Robotic process automation (RPA) is technology or software that is used to mimic the actions of a human being who is interacting with digital systems. Computer software or robots are configured to work or imitate how people interact with the systems used for business processes.</a:t>
            </a:r>
            <a:endParaRPr lang="en-US" sz="2800" dirty="0">
              <a:latin typeface="Arial" pitchFamily="34" charset="0"/>
              <a:cs typeface="Arial" pitchFamily="34" charset="0"/>
            </a:endParaRPr>
          </a:p>
          <a:p>
            <a:pPr algn="just">
              <a:buNone/>
            </a:pPr>
            <a:r>
              <a:rPr lang="en-US" sz="2800" dirty="0" smtClean="0">
                <a:latin typeface="Arial" pitchFamily="34" charset="0"/>
                <a:cs typeface="Arial" pitchFamily="34" charset="0"/>
              </a:rPr>
              <a:t> .</a:t>
            </a:r>
            <a:r>
              <a:rPr lang="en-US" sz="2800" dirty="0" smtClean="0"/>
              <a:t> In these days , when we wanted to send the same message through Email for many people , then it very hard to send them one-by - one. Or when a student completes a certification course then we need to send all the certificates at once through Email. </a:t>
            </a: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62EEE339-685B-4E63-852F-1CA7E9C44BEE}" type="datetime1">
              <a:rPr lang="en-US" smtClean="0"/>
              <a:pPr/>
              <a:t>11/6/2021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 xmlns:p14="http://schemas.microsoft.com/office/powerpoint/2010/main" val="3905252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4801314"/>
          </a:xfrm>
          <a:prstGeom prst="rect">
            <a:avLst/>
          </a:prstGeom>
          <a:noFill/>
        </p:spPr>
        <p:txBody>
          <a:bodyPr wrap="square" rtlCol="0">
            <a:spAutoFit/>
          </a:bodyPr>
          <a:lstStyle/>
          <a:p>
            <a:pPr lvl="0"/>
            <a:r>
              <a:rPr lang="en-US" b="1" dirty="0" smtClean="0"/>
              <a:t>Better personalisation for prospects</a:t>
            </a:r>
            <a:endParaRPr lang="en-US" dirty="0" smtClean="0"/>
          </a:p>
          <a:p>
            <a:r>
              <a:rPr lang="en-US" dirty="0" smtClean="0"/>
              <a:t>When an email is automatically sent in personalized email workﬂows,it'll have personalisation tokens that are ﬁlled with the contact's information such as name,location,the company they work for,...etc</a:t>
            </a:r>
          </a:p>
          <a:p>
            <a:r>
              <a:rPr lang="en-US" dirty="0" smtClean="0"/>
              <a:t>This adds a further relationship strengthening between a prospect and your business.</a:t>
            </a:r>
          </a:p>
          <a:p>
            <a:pPr lvl="0"/>
            <a:r>
              <a:rPr lang="en-US" b="1" dirty="0" smtClean="0"/>
              <a:t>Reduce the potential for errors</a:t>
            </a:r>
            <a:endParaRPr lang="en-US" dirty="0" smtClean="0"/>
          </a:p>
          <a:p>
            <a:r>
              <a:rPr lang="en-US" dirty="0" smtClean="0"/>
              <a:t>If you currently have one person writing and sending emails to new leads,then there is a high chance that a mistake can happen.Getting somebody's name worng is a mistake.</a:t>
            </a:r>
          </a:p>
          <a:p>
            <a:r>
              <a:rPr lang="en-US" dirty="0" smtClean="0"/>
              <a:t>Making spelling mistakes or hitting send prematurely can cause the email recipient to have less trustin your company.It shows lack of intrest and attention to detail but with email workﬂows, they can be proofed and checked over and over before you send them.</a:t>
            </a:r>
          </a:p>
          <a:p>
            <a:pPr lvl="0"/>
            <a:r>
              <a:rPr lang="en-US" b="1" dirty="0" smtClean="0"/>
              <a:t>Reduce costs</a:t>
            </a:r>
          </a:p>
          <a:p>
            <a:r>
              <a:rPr lang="en-US" dirty="0" smtClean="0"/>
              <a:t>You don't need a large sales team making cold calls everyday.They can approach people when they're ready and you don't need additional admin teams ensuring eamils are sent out regularly.Paying for a large team to constantly contact prospects isn't needed.</a:t>
            </a:r>
          </a:p>
          <a:p>
            <a:r>
              <a:rPr lang="en-US" dirty="0" smtClean="0"/>
              <a:t>Also you don't need a tech savvy to use marketing automation.</a:t>
            </a:r>
          </a:p>
          <a:p>
            <a:endParaRPr lang="en-US" dirty="0"/>
          </a:p>
        </p:txBody>
      </p:sp>
      <p:sp>
        <p:nvSpPr>
          <p:cNvPr id="3" name="Date Placeholder 2"/>
          <p:cNvSpPr>
            <a:spLocks noGrp="1"/>
          </p:cNvSpPr>
          <p:nvPr>
            <p:ph type="dt" sz="half" idx="10"/>
          </p:nvPr>
        </p:nvSpPr>
        <p:spPr/>
        <p:txBody>
          <a:bodyPr/>
          <a:lstStyle/>
          <a:p>
            <a:fld id="{ED5D04D4-365E-44C3-8737-3C91E875D848}" type="datetime1">
              <a:rPr lang="en-US" smtClean="0"/>
              <a:pPr/>
              <a:t>11/6/2021</a:t>
            </a:fld>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66032-B54B-4004-8B21-03AB7398B96D}" type="datetime1">
              <a:rPr lang="en-US" smtClean="0"/>
              <a:pPr/>
              <a:t>11/6/2021</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34E065F9-4890-4761-93F7-4990C8274BFA}" type="slidenum">
              <a:rPr lang="en-US" smtClean="0"/>
              <a:pPr/>
              <a:t>41</a:t>
            </a:fld>
            <a:endParaRPr lang="en-US"/>
          </a:p>
        </p:txBody>
      </p:sp>
      <p:sp>
        <p:nvSpPr>
          <p:cNvPr id="5" name="TextBox 4"/>
          <p:cNvSpPr txBox="1"/>
          <p:nvPr/>
        </p:nvSpPr>
        <p:spPr>
          <a:xfrm>
            <a:off x="285720" y="357166"/>
            <a:ext cx="8643998" cy="646331"/>
          </a:xfrm>
          <a:prstGeom prst="rect">
            <a:avLst/>
          </a:prstGeom>
          <a:noFill/>
        </p:spPr>
        <p:txBody>
          <a:bodyPr wrap="square" rtlCol="0">
            <a:spAutoFit/>
          </a:bodyPr>
          <a:lstStyle/>
          <a:p>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References</a:t>
            </a:r>
            <a:endParaRPr lang="en-US" sz="3600" dirty="0"/>
          </a:p>
        </p:txBody>
      </p:sp>
      <p:sp>
        <p:nvSpPr>
          <p:cNvPr id="6" name="TextBox 5"/>
          <p:cNvSpPr txBox="1"/>
          <p:nvPr/>
        </p:nvSpPr>
        <p:spPr>
          <a:xfrm>
            <a:off x="500034" y="1357298"/>
            <a:ext cx="8286808" cy="4893647"/>
          </a:xfrm>
          <a:prstGeom prst="rect">
            <a:avLst/>
          </a:prstGeom>
          <a:noFill/>
        </p:spPr>
        <p:txBody>
          <a:bodyPr wrap="square" rtlCol="0">
            <a:spAutoFit/>
          </a:bodyPr>
          <a:lstStyle/>
          <a:p>
            <a:r>
              <a:rPr lang="en-US" sz="2400" b="1" dirty="0" smtClean="0"/>
              <a:t>[1] </a:t>
            </a:r>
            <a:r>
              <a:rPr lang="en-US" sz="2400" b="1" dirty="0" smtClean="0"/>
              <a:t> </a:t>
            </a:r>
            <a:r>
              <a:rPr lang="en-US" sz="2400" dirty="0" smtClean="0"/>
              <a:t>M</a:t>
            </a:r>
            <a:r>
              <a:rPr lang="en-US" sz="2400" dirty="0" smtClean="0"/>
              <a:t>. Lacity, L. P. Willcocks, &amp; A. Craig.Robotic process automation at Telefonica </a:t>
            </a:r>
            <a:r>
              <a:rPr lang="en-US" sz="2400" dirty="0" smtClean="0"/>
              <a:t>         </a:t>
            </a:r>
          </a:p>
          <a:p>
            <a:r>
              <a:rPr lang="en-US" sz="2400" dirty="0" smtClean="0"/>
              <a:t>O2.The </a:t>
            </a:r>
            <a:r>
              <a:rPr lang="en-US" sz="2400" dirty="0" smtClean="0"/>
              <a:t>Outsourcing Unit Working Research Paper Series, </a:t>
            </a:r>
            <a:r>
              <a:rPr lang="en-US" sz="2400" dirty="0" smtClean="0"/>
              <a:t>2015</a:t>
            </a:r>
          </a:p>
          <a:p>
            <a:r>
              <a:rPr lang="en-US" sz="2400" b="1" dirty="0" smtClean="0"/>
              <a:t>[</a:t>
            </a:r>
            <a:r>
              <a:rPr lang="en-US" sz="2400" b="1" dirty="0" smtClean="0"/>
              <a:t>2]</a:t>
            </a:r>
            <a:r>
              <a:rPr lang="en-US" sz="2400" dirty="0" smtClean="0"/>
              <a:t> </a:t>
            </a:r>
            <a:r>
              <a:rPr lang="en-US" sz="2400" dirty="0" smtClean="0"/>
              <a:t> IRPA</a:t>
            </a:r>
            <a:r>
              <a:rPr lang="en-US" sz="2400" dirty="0" smtClean="0"/>
              <a:t>, “Introduction To Robotic Process Automation,” tech. </a:t>
            </a:r>
            <a:r>
              <a:rPr lang="en-US" sz="2400" dirty="0" smtClean="0"/>
              <a:t> rep</a:t>
            </a:r>
            <a:r>
              <a:rPr lang="en-US" sz="2400" dirty="0" smtClean="0"/>
              <a:t>., 2015. </a:t>
            </a:r>
            <a:endParaRPr lang="en-US" sz="2400" dirty="0" smtClean="0"/>
          </a:p>
          <a:p>
            <a:r>
              <a:rPr lang="en-US" sz="2400" b="1" dirty="0" smtClean="0"/>
              <a:t>[</a:t>
            </a:r>
            <a:r>
              <a:rPr lang="en-US" sz="2400" b="1" dirty="0" smtClean="0"/>
              <a:t>3] </a:t>
            </a:r>
            <a:r>
              <a:rPr lang="en-US" sz="2400" b="1" dirty="0" smtClean="0"/>
              <a:t> </a:t>
            </a:r>
            <a:r>
              <a:rPr lang="en-US" sz="2400" dirty="0" smtClean="0"/>
              <a:t>H</a:t>
            </a:r>
            <a:r>
              <a:rPr lang="en-US" sz="2400" dirty="0" smtClean="0"/>
              <a:t>. P. Fung "Criteria, use cases and effects of information technology process automation (ITPA)." Advances in Robotics &amp; Automation 3 (2014</a:t>
            </a:r>
            <a:r>
              <a:rPr lang="en-US" sz="2400" dirty="0" smtClean="0"/>
              <a:t>).</a:t>
            </a:r>
          </a:p>
          <a:p>
            <a:r>
              <a:rPr lang="en-US" sz="2400" b="1" dirty="0" smtClean="0"/>
              <a:t>[</a:t>
            </a:r>
            <a:r>
              <a:rPr lang="en-US" sz="2400" b="1" dirty="0" smtClean="0"/>
              <a:t>4]</a:t>
            </a:r>
            <a:r>
              <a:rPr lang="en-US" sz="2400" dirty="0" smtClean="0"/>
              <a:t> </a:t>
            </a:r>
            <a:r>
              <a:rPr lang="en-US" sz="2400" dirty="0" smtClean="0"/>
              <a:t> Dana </a:t>
            </a:r>
            <a:r>
              <a:rPr lang="en-US" sz="2400" dirty="0" smtClean="0"/>
              <a:t>Nau, Malik Ghallab, and Paolo Traverso Automated Planning: Theory &amp; Practice. Morgan Kaufmann, 2014</a:t>
            </a:r>
            <a:r>
              <a:rPr lang="en-US" sz="2400" dirty="0" smtClean="0"/>
              <a:t>.</a:t>
            </a:r>
          </a:p>
          <a:p>
            <a:r>
              <a:rPr lang="en-US" sz="2400" b="1" dirty="0" smtClean="0"/>
              <a:t>[</a:t>
            </a:r>
            <a:r>
              <a:rPr lang="en-US" sz="2400" b="1" dirty="0" smtClean="0"/>
              <a:t>5]</a:t>
            </a:r>
            <a:r>
              <a:rPr lang="en-US" sz="2400" dirty="0" smtClean="0"/>
              <a:t> </a:t>
            </a:r>
            <a:r>
              <a:rPr lang="en-US" sz="2400" dirty="0" smtClean="0"/>
              <a:t> M</a:t>
            </a:r>
            <a:r>
              <a:rPr lang="en-US" sz="2400" dirty="0" smtClean="0"/>
              <a:t>. Barrett, E. Oborn, W. J. Orlikowski, and J. Yates, </a:t>
            </a:r>
            <a:r>
              <a:rPr lang="en-US" sz="2400" dirty="0" smtClean="0"/>
              <a:t>  “Reconfiguring </a:t>
            </a:r>
            <a:r>
              <a:rPr lang="en-US" sz="2400" dirty="0" smtClean="0"/>
              <a:t>4Relations: Robotic Innovations in Pharmacy Work ,” Organ. Sci., vol. 23, pp. 1448– 1466, 2012.</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A466087-5094-44C9-AE2A-DD9552485554}" type="datetime1">
              <a:rPr lang="en-US" smtClean="0"/>
              <a:pPr/>
              <a:t>11/6/2021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357158" y="381000"/>
            <a:ext cx="8367742" cy="655638"/>
          </a:xfrm>
        </p:spPr>
        <p:style>
          <a:lnRef idx="2">
            <a:schemeClr val="accent1"/>
          </a:lnRef>
          <a:fillRef idx="1">
            <a:schemeClr val="lt1"/>
          </a:fillRef>
          <a:effectRef idx="0">
            <a:schemeClr val="accent1"/>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Objectives</a:t>
            </a:r>
          </a:p>
        </p:txBody>
      </p:sp>
      <p:sp>
        <p:nvSpPr>
          <p:cNvPr id="11" name="Content Placeholder 2"/>
          <p:cNvSpPr>
            <a:spLocks noGrp="1"/>
          </p:cNvSpPr>
          <p:nvPr>
            <p:ph idx="1"/>
          </p:nvPr>
        </p:nvSpPr>
        <p:spPr>
          <a:xfrm>
            <a:off x="533400" y="1500174"/>
            <a:ext cx="8153400" cy="4572032"/>
          </a:xfrm>
        </p:spPr>
        <p:txBody>
          <a:bodyPr>
            <a:normAutofit fontScale="55000" lnSpcReduction="20000"/>
          </a:bodyPr>
          <a:lstStyle/>
          <a:p>
            <a:pPr>
              <a:lnSpc>
                <a:spcPct val="150000"/>
              </a:lnSpc>
            </a:pPr>
            <a:r>
              <a:rPr lang="en-US" sz="2400" b="1" dirty="0" smtClean="0">
                <a:latin typeface="Arial" pitchFamily="34" charset="0"/>
                <a:cs typeface="Arial" pitchFamily="34" charset="0"/>
              </a:rPr>
              <a:t>project objective:</a:t>
            </a:r>
            <a:endParaRPr lang="en-US" sz="2500" b="1" dirty="0" smtClean="0"/>
          </a:p>
          <a:p>
            <a:pPr>
              <a:lnSpc>
                <a:spcPct val="150000"/>
              </a:lnSpc>
            </a:pPr>
            <a:r>
              <a:rPr lang="en-US" sz="2500" dirty="0" smtClean="0"/>
              <a:t>Gain insights into building blocks of blue prism automation.  Importing MS Excel VBO (Visual Basic for Applications) in Blue Prism.  Importing Email VBO (Visual Basic for Applications) in Blue Prism.  Tuning Process Studio with specific needs.  Working with different stages in the Process studio.  Building a </a:t>
            </a:r>
            <a:r>
              <a:rPr lang="en-US" sz="2500" dirty="0" err="1" smtClean="0"/>
              <a:t>bot</a:t>
            </a:r>
            <a:r>
              <a:rPr lang="en-US" sz="2500" dirty="0" smtClean="0"/>
              <a:t>  to automatically send mails with attachments to a list of people</a:t>
            </a:r>
          </a:p>
          <a:p>
            <a:pPr>
              <a:lnSpc>
                <a:spcPct val="150000"/>
              </a:lnSpc>
            </a:pPr>
            <a:r>
              <a:rPr lang="en-US" sz="2400" b="1" dirty="0" smtClean="0">
                <a:latin typeface="Arial" pitchFamily="34" charset="0"/>
                <a:cs typeface="Arial" pitchFamily="34" charset="0"/>
              </a:rPr>
              <a:t>scope of your project</a:t>
            </a:r>
            <a:r>
              <a:rPr lang="en-US" sz="2400" b="1" dirty="0">
                <a:latin typeface="Arial" pitchFamily="34" charset="0"/>
                <a:cs typeface="Arial" pitchFamily="34" charset="0"/>
              </a:rPr>
              <a:t>:</a:t>
            </a:r>
            <a:endParaRPr lang="en-US" sz="2500" dirty="0">
              <a:latin typeface="Arial" pitchFamily="34" charset="0"/>
              <a:cs typeface="Arial" pitchFamily="34" charset="0"/>
            </a:endParaRPr>
          </a:p>
          <a:p>
            <a:pPr>
              <a:lnSpc>
                <a:spcPct val="150000"/>
              </a:lnSpc>
              <a:buNone/>
            </a:pPr>
            <a:r>
              <a:rPr lang="en-US" sz="2500" dirty="0" smtClean="0"/>
              <a:t>.	If you wish to do marketing then it is necessary to send bulk of mails regarding your product to as many people as possible. Thorough this we can create a system that automatically sends the product's details through mails with a particular subject line and body of </a:t>
            </a:r>
            <a:r>
              <a:rPr lang="en-US" sz="2500" dirty="0" err="1" smtClean="0"/>
              <a:t>email.For</a:t>
            </a:r>
            <a:r>
              <a:rPr lang="en-US" sz="2500" dirty="0" smtClean="0"/>
              <a:t> this we need to store the products list needed by a particular person in the same order as stored in excel . All these </a:t>
            </a:r>
            <a:r>
              <a:rPr lang="en-US" sz="2500" dirty="0" err="1" smtClean="0"/>
              <a:t>prodcut</a:t>
            </a:r>
            <a:r>
              <a:rPr lang="en-US" sz="2500" dirty="0" smtClean="0"/>
              <a:t>  list(attachment) should have a common path except the last </a:t>
            </a:r>
            <a:r>
              <a:rPr lang="en-US" sz="2500" dirty="0" err="1" smtClean="0"/>
              <a:t>one.We</a:t>
            </a:r>
            <a:r>
              <a:rPr lang="en-US" sz="2500" dirty="0" smtClean="0"/>
              <a:t> will be using Email SMTP- POP3 VOB and Excel VBO</a:t>
            </a:r>
          </a:p>
          <a:p>
            <a:pPr>
              <a:lnSpc>
                <a:spcPct val="150000"/>
              </a:lnSpc>
              <a:buNone/>
            </a:pPr>
            <a:r>
              <a:rPr lang="en-US" sz="2400" dirty="0" smtClean="0">
                <a:latin typeface="Arial" pitchFamily="34" charset="0"/>
                <a:cs typeface="Arial" pitchFamily="34" charset="0"/>
              </a:rPr>
              <a:t>.	</a:t>
            </a:r>
            <a:r>
              <a:rPr lang="en-US" sz="2400" b="1" dirty="0" smtClean="0">
                <a:latin typeface="Arial" pitchFamily="34" charset="0"/>
                <a:cs typeface="Arial" pitchFamily="34" charset="0"/>
              </a:rPr>
              <a:t>Achieve of The Project</a:t>
            </a:r>
            <a:r>
              <a:rPr lang="en-US" sz="2500" b="1" dirty="0" smtClean="0"/>
              <a:t>.:</a:t>
            </a:r>
            <a:endParaRPr lang="en-US" sz="2500" b="1" dirty="0">
              <a:latin typeface="Arial" pitchFamily="34" charset="0"/>
              <a:cs typeface="Arial" pitchFamily="34" charset="0"/>
            </a:endParaRPr>
          </a:p>
          <a:p>
            <a:pPr>
              <a:lnSpc>
                <a:spcPct val="150000"/>
              </a:lnSpc>
            </a:pPr>
            <a:r>
              <a:rPr lang="en-US" sz="2500" dirty="0" smtClean="0"/>
              <a:t>Configure the Process Model , Import MS Excel VBO , Import Email VBO ,Process Model binding with MS Excel VBO , Process Model binding with Email VBO  Adding Process Stages ,Create Instance ,Open Excel file ,Getting email IDs, Closing Excel file ,Configuring Email , Fetching attachments , Sending mails</a:t>
            </a:r>
            <a:endParaRPr lang="en-US" sz="25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06C0EA-AAFB-47D3-A821-4CE58AB4A923}" type="datetime1">
              <a:rPr lang="en-US" smtClean="0"/>
              <a:pPr/>
              <a:t>11/6/2021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System Architecture / Ideation Map</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descr="C:\Users\VARSHITH\Desktop\1.JPG"/>
          <p:cNvPicPr>
            <a:picLocks noGrp="1" noChangeAspect="1" noChangeArrowheads="1"/>
          </p:cNvPicPr>
          <p:nvPr>
            <p:ph idx="1"/>
          </p:nvPr>
        </p:nvPicPr>
        <p:blipFill>
          <a:blip r:embed="rId3"/>
          <a:srcRect/>
          <a:stretch>
            <a:fillRect/>
          </a:stretch>
        </p:blipFill>
        <p:spPr bwMode="auto">
          <a:xfrm>
            <a:off x="500034" y="2357430"/>
            <a:ext cx="8072494" cy="2643206"/>
          </a:xfrm>
          <a:prstGeom prst="rect">
            <a:avLst/>
          </a:prstGeom>
          <a:noFill/>
        </p:spPr>
      </p:pic>
    </p:spTree>
    <p:extLst>
      <p:ext uri="{BB962C8B-B14F-4D97-AF65-F5344CB8AC3E}">
        <p14:creationId xmlns=""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CCF3D1-1B3F-4003-A1CE-69AF5E4110E6}" type="datetime1">
              <a:rPr lang="en-US" smtClean="0"/>
              <a:pPr/>
              <a:t>11/6/2021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Project Implementation</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Content Placeholder 2"/>
          <p:cNvSpPr>
            <a:spLocks noGrp="1"/>
          </p:cNvSpPr>
          <p:nvPr>
            <p:ph idx="1"/>
          </p:nvPr>
        </p:nvSpPr>
        <p:spPr>
          <a:xfrm>
            <a:off x="457200" y="1600200"/>
            <a:ext cx="8305800" cy="4800600"/>
          </a:xfrm>
        </p:spPr>
        <p:txBody>
          <a:bodyPr>
            <a:normAutofit fontScale="47500" lnSpcReduction="20000"/>
          </a:bodyPr>
          <a:lstStyle/>
          <a:p>
            <a:pPr>
              <a:lnSpc>
                <a:spcPct val="150000"/>
              </a:lnSpc>
            </a:pPr>
            <a:r>
              <a:rPr lang="en-US" sz="4400" dirty="0" smtClean="0">
                <a:latin typeface="Arial" pitchFamily="34" charset="0"/>
                <a:cs typeface="Arial" pitchFamily="34" charset="0"/>
              </a:rPr>
              <a:t>Hardware </a:t>
            </a:r>
            <a:r>
              <a:rPr lang="en-US" sz="4400" dirty="0">
                <a:latin typeface="Arial" pitchFamily="34" charset="0"/>
                <a:cs typeface="Arial" pitchFamily="34" charset="0"/>
              </a:rPr>
              <a:t>and Software Requirements</a:t>
            </a:r>
            <a:r>
              <a:rPr lang="en-US" sz="2800" dirty="0" smtClean="0">
                <a:latin typeface="Arial" pitchFamily="34" charset="0"/>
                <a:cs typeface="Arial" pitchFamily="34" charset="0"/>
              </a:rPr>
              <a:t>.</a:t>
            </a:r>
          </a:p>
          <a:p>
            <a:pPr>
              <a:lnSpc>
                <a:spcPct val="150000"/>
              </a:lnSpc>
            </a:pPr>
            <a:r>
              <a:rPr lang="en-US" sz="2800" dirty="0" smtClean="0"/>
              <a:t>The following is the Hardware required to complete this project:</a:t>
            </a:r>
          </a:p>
          <a:p>
            <a:pPr>
              <a:lnSpc>
                <a:spcPct val="150000"/>
              </a:lnSpc>
            </a:pPr>
            <a:r>
              <a:rPr lang="en-US" sz="2800" dirty="0" smtClean="0"/>
              <a:t> </a:t>
            </a:r>
            <a:r>
              <a:rPr lang="en-US" sz="2800" dirty="0" err="1" smtClean="0"/>
              <a:t>i</a:t>
            </a:r>
            <a:r>
              <a:rPr lang="en-US" sz="2800" dirty="0" smtClean="0"/>
              <a:t>. Internet connection to download and activate</a:t>
            </a:r>
          </a:p>
          <a:p>
            <a:pPr>
              <a:lnSpc>
                <a:spcPct val="150000"/>
              </a:lnSpc>
            </a:pPr>
            <a:r>
              <a:rPr lang="en-US" sz="2800" dirty="0" smtClean="0"/>
              <a:t> ii. Administration access to install and run Blue Prism </a:t>
            </a:r>
          </a:p>
          <a:p>
            <a:pPr>
              <a:lnSpc>
                <a:spcPct val="150000"/>
              </a:lnSpc>
            </a:pPr>
            <a:r>
              <a:rPr lang="en-US" sz="2800" dirty="0" smtClean="0"/>
              <a:t>iii. Minimum 10GB free disk space</a:t>
            </a:r>
          </a:p>
          <a:p>
            <a:pPr>
              <a:lnSpc>
                <a:spcPct val="150000"/>
              </a:lnSpc>
            </a:pPr>
            <a:r>
              <a:rPr lang="en-US" sz="2800" dirty="0" smtClean="0"/>
              <a:t> iv. Windows 8.1 or 10(64-bit </a:t>
            </a:r>
            <a:r>
              <a:rPr lang="en-US" sz="2800" dirty="0" err="1" smtClean="0"/>
              <a:t>versiononly</a:t>
            </a:r>
            <a:r>
              <a:rPr lang="en-US" sz="2800" dirty="0" smtClean="0"/>
              <a:t>) OR </a:t>
            </a:r>
            <a:r>
              <a:rPr lang="en-US" sz="2800" dirty="0" err="1" smtClean="0"/>
              <a:t>Cloud:Getstarted</a:t>
            </a:r>
            <a:r>
              <a:rPr lang="en-US" sz="2800" dirty="0" smtClean="0"/>
              <a:t> free,*Cloud account required</a:t>
            </a:r>
          </a:p>
          <a:p>
            <a:pPr>
              <a:lnSpc>
                <a:spcPct val="150000"/>
              </a:lnSpc>
            </a:pPr>
            <a:r>
              <a:rPr lang="en-US" sz="2800" dirty="0" smtClean="0"/>
              <a:t> Minimum System Requirements To run Office Excel 2013,your computer needs to meet the following minimum hardware requirements</a:t>
            </a:r>
          </a:p>
          <a:p>
            <a:pPr>
              <a:lnSpc>
                <a:spcPct val="150000"/>
              </a:lnSpc>
            </a:pPr>
            <a:r>
              <a:rPr lang="en-US" sz="2800" dirty="0" smtClean="0"/>
              <a:t> v. 500megahertz(MHz) </a:t>
            </a:r>
          </a:p>
          <a:p>
            <a:pPr>
              <a:lnSpc>
                <a:spcPct val="150000"/>
              </a:lnSpc>
            </a:pPr>
            <a:r>
              <a:rPr lang="en-US" sz="2800" dirty="0" smtClean="0"/>
              <a:t>vi. 256 megabytes (MB) RAM</a:t>
            </a:r>
          </a:p>
          <a:p>
            <a:pPr>
              <a:lnSpc>
                <a:spcPct val="150000"/>
              </a:lnSpc>
            </a:pPr>
            <a:r>
              <a:rPr lang="en-US" sz="2800" dirty="0" smtClean="0"/>
              <a:t> vii. 1.5 gigabytes (GB) available space </a:t>
            </a:r>
          </a:p>
          <a:p>
            <a:pPr>
              <a:lnSpc>
                <a:spcPct val="150000"/>
              </a:lnSpc>
            </a:pPr>
            <a:r>
              <a:rPr lang="en-US" sz="2800" dirty="0" smtClean="0"/>
              <a:t>viii. 1024x768 or higher resolution monitor The following are the </a:t>
            </a:r>
            <a:r>
              <a:rPr lang="en-US" sz="2800" dirty="0" err="1" smtClean="0"/>
              <a:t>softwares</a:t>
            </a:r>
            <a:r>
              <a:rPr lang="en-US" sz="2800" dirty="0" smtClean="0"/>
              <a:t> required for the project: ix. Blue Prism software</a:t>
            </a:r>
          </a:p>
          <a:p>
            <a:pPr>
              <a:lnSpc>
                <a:spcPct val="150000"/>
              </a:lnSpc>
            </a:pPr>
            <a:r>
              <a:rPr lang="en-US" sz="2800" dirty="0" smtClean="0"/>
              <a:t> x. Microsoft Excel2013</a:t>
            </a:r>
            <a:endParaRPr lang="en-US" sz="2800" dirty="0" smtClean="0">
              <a:latin typeface="Arial" pitchFamily="34" charset="0"/>
              <a:cs typeface="Arial" pitchFamily="34" charset="0"/>
            </a:endParaRPr>
          </a:p>
        </p:txBody>
      </p:sp>
    </p:spTree>
    <p:extLst>
      <p:ext uri="{BB962C8B-B14F-4D97-AF65-F5344CB8AC3E}">
        <p14:creationId xmlns=""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428604"/>
            <a:ext cx="8786874" cy="2554545"/>
          </a:xfrm>
          <a:prstGeom prst="rect">
            <a:avLst/>
          </a:prstGeom>
          <a:noFill/>
        </p:spPr>
        <p:txBody>
          <a:bodyPr wrap="square" rtlCol="0">
            <a:spAutoFit/>
          </a:bodyPr>
          <a:lstStyle/>
          <a:p>
            <a:r>
              <a:rPr lang="en-US" sz="3200" b="1" dirty="0" smtClean="0">
                <a:latin typeface="Arial" pitchFamily="34" charset="0"/>
                <a:cs typeface="Arial" pitchFamily="34" charset="0"/>
              </a:rPr>
              <a:t>Construction.</a:t>
            </a:r>
          </a:p>
          <a:p>
            <a:r>
              <a:rPr lang="en-US" sz="2400" dirty="0" smtClean="0">
                <a:latin typeface="Arial" pitchFamily="34" charset="0"/>
                <a:cs typeface="Arial" pitchFamily="34" charset="0"/>
              </a:rPr>
              <a:t>Note:</a:t>
            </a:r>
            <a:r>
              <a:rPr lang="en-US" sz="2400" dirty="0" smtClean="0"/>
              <a:t> First store the name and email address of the people in Excel</a:t>
            </a:r>
          </a:p>
          <a:p>
            <a:endParaRPr lang="en-US" sz="2400" b="1" dirty="0" smtClean="0">
              <a:latin typeface="Arial" pitchFamily="34" charset="0"/>
              <a:cs typeface="Arial" pitchFamily="34" charset="0"/>
            </a:endParaRPr>
          </a:p>
          <a:p>
            <a:endParaRPr lang="en-US" sz="2400" b="1" dirty="0" smtClean="0">
              <a:latin typeface="Arial" pitchFamily="34" charset="0"/>
              <a:cs typeface="Arial" pitchFamily="34" charset="0"/>
            </a:endParaRPr>
          </a:p>
          <a:p>
            <a:endParaRPr lang="en-US" sz="2400" dirty="0" smtClean="0">
              <a:latin typeface="Arial" pitchFamily="34" charset="0"/>
              <a:cs typeface="Arial" pitchFamily="34" charset="0"/>
            </a:endParaRPr>
          </a:p>
          <a:p>
            <a:r>
              <a:rPr lang="en-US" sz="3200" b="1" dirty="0" smtClean="0">
                <a:latin typeface="Arial" pitchFamily="34" charset="0"/>
                <a:cs typeface="Arial" pitchFamily="34" charset="0"/>
              </a:rPr>
              <a:t> </a:t>
            </a:r>
            <a:endParaRPr lang="en-US" sz="3200" b="1" dirty="0" smtClean="0"/>
          </a:p>
        </p:txBody>
      </p:sp>
      <p:pic>
        <p:nvPicPr>
          <p:cNvPr id="1026" name="Picture 2" descr="C:\Users\VARSHITH\Desktop\2.JPG"/>
          <p:cNvPicPr>
            <a:picLocks noChangeAspect="1" noChangeArrowheads="1"/>
          </p:cNvPicPr>
          <p:nvPr/>
        </p:nvPicPr>
        <p:blipFill>
          <a:blip r:embed="rId2"/>
          <a:srcRect/>
          <a:stretch>
            <a:fillRect/>
          </a:stretch>
        </p:blipFill>
        <p:spPr bwMode="auto">
          <a:xfrm>
            <a:off x="1928794" y="1500174"/>
            <a:ext cx="4929222" cy="4143404"/>
          </a:xfrm>
          <a:prstGeom prst="rect">
            <a:avLst/>
          </a:prstGeom>
          <a:noFill/>
        </p:spPr>
      </p:pic>
      <p:sp>
        <p:nvSpPr>
          <p:cNvPr id="4" name="Date Placeholder 3"/>
          <p:cNvSpPr>
            <a:spLocks noGrp="1"/>
          </p:cNvSpPr>
          <p:nvPr>
            <p:ph type="dt" sz="half" idx="10"/>
          </p:nvPr>
        </p:nvSpPr>
        <p:spPr/>
        <p:txBody>
          <a:bodyPr/>
          <a:lstStyle/>
          <a:p>
            <a:fld id="{6B2A78E3-8610-4042-98D2-0A1D85185DE2}"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85728"/>
            <a:ext cx="8858312" cy="830997"/>
          </a:xfrm>
          <a:prstGeom prst="rect">
            <a:avLst/>
          </a:prstGeom>
          <a:noFill/>
        </p:spPr>
        <p:txBody>
          <a:bodyPr wrap="square" rtlCol="0">
            <a:spAutoFit/>
          </a:bodyPr>
          <a:lstStyle/>
          <a:p>
            <a:r>
              <a:rPr lang="en-US" sz="2400" dirty="0" smtClean="0"/>
              <a:t>Store the attachment to add in email in a folder</a:t>
            </a:r>
          </a:p>
          <a:p>
            <a:endParaRPr lang="en-US" sz="2400" dirty="0"/>
          </a:p>
        </p:txBody>
      </p:sp>
      <p:pic>
        <p:nvPicPr>
          <p:cNvPr id="2050" name="Picture 2" descr="C:\Users\VARSHITH\Pictures\Screenshots\Screenshot (23).png"/>
          <p:cNvPicPr>
            <a:picLocks noChangeAspect="1" noChangeArrowheads="1"/>
          </p:cNvPicPr>
          <p:nvPr/>
        </p:nvPicPr>
        <p:blipFill>
          <a:blip r:embed="rId2"/>
          <a:srcRect/>
          <a:stretch>
            <a:fillRect/>
          </a:stretch>
        </p:blipFill>
        <p:spPr bwMode="auto">
          <a:xfrm>
            <a:off x="571472" y="1071546"/>
            <a:ext cx="6929486" cy="3857652"/>
          </a:xfrm>
          <a:prstGeom prst="rect">
            <a:avLst/>
          </a:prstGeom>
          <a:noFill/>
        </p:spPr>
      </p:pic>
      <p:sp>
        <p:nvSpPr>
          <p:cNvPr id="4" name="Date Placeholder 3"/>
          <p:cNvSpPr>
            <a:spLocks noGrp="1"/>
          </p:cNvSpPr>
          <p:nvPr>
            <p:ph type="dt" sz="half" idx="10"/>
          </p:nvPr>
        </p:nvSpPr>
        <p:spPr/>
        <p:txBody>
          <a:bodyPr/>
          <a:lstStyle/>
          <a:p>
            <a:fld id="{3D22A8B9-8186-410F-9035-D0A29F258B29}" type="datetime1">
              <a:rPr lang="en-US" smtClean="0"/>
              <a:pPr/>
              <a:t>11/6/2021</a:t>
            </a:fld>
            <a:endParaRPr lang="en-US"/>
          </a:p>
        </p:txBody>
      </p:sp>
      <p:sp>
        <p:nvSpPr>
          <p:cNvPr id="5" name="Slide Number Placeholder 4"/>
          <p:cNvSpPr>
            <a:spLocks noGrp="1"/>
          </p:cNvSpPr>
          <p:nvPr>
            <p:ph type="sldNum" sz="quarter" idx="12"/>
          </p:nvPr>
        </p:nvSpPr>
        <p:spPr/>
        <p:txBody>
          <a:bodyPr/>
          <a:lstStyle/>
          <a:p>
            <a:fld id="{34E065F9-4890-4761-93F7-4990C8274BF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1826</Words>
  <Application>Microsoft Office PowerPoint</Application>
  <PresentationFormat>On-screen Show (4:3)</PresentationFormat>
  <Paragraphs>297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vt:lpstr>
      <vt:lpstr>Presentation Outline</vt:lpstr>
      <vt:lpstr>Slide 3</vt:lpstr>
      <vt:lpstr>Slide 4</vt:lpstr>
      <vt:lpstr>Objectives</vt:lpstr>
      <vt:lpstr>System Architecture / Ideation Map</vt:lpstr>
      <vt:lpstr>Project Implementation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Methodology</vt:lpstr>
      <vt:lpstr>Slide 35</vt:lpstr>
      <vt:lpstr>Slide 36</vt:lpstr>
      <vt:lpstr>Results and Discussion</vt:lpstr>
      <vt:lpstr>Slide 38</vt:lpstr>
      <vt:lpstr> Conclusion </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VARSHITH</dc:creator>
  <cp:lastModifiedBy>VARSHITH</cp:lastModifiedBy>
  <cp:revision>25</cp:revision>
  <dcterms:created xsi:type="dcterms:W3CDTF">2021-11-03T07:21:19Z</dcterms:created>
  <dcterms:modified xsi:type="dcterms:W3CDTF">2021-11-06T05:08:19Z</dcterms:modified>
</cp:coreProperties>
</file>