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61" r:id="rId2"/>
    <p:sldId id="290" r:id="rId3"/>
    <p:sldId id="277" r:id="rId4"/>
    <p:sldId id="291" r:id="rId5"/>
    <p:sldId id="279" r:id="rId6"/>
    <p:sldId id="308" r:id="rId7"/>
    <p:sldId id="281" r:id="rId8"/>
    <p:sldId id="300" r:id="rId9"/>
    <p:sldId id="301" r:id="rId10"/>
    <p:sldId id="298" r:id="rId11"/>
    <p:sldId id="299" r:id="rId12"/>
    <p:sldId id="292" r:id="rId13"/>
    <p:sldId id="302" r:id="rId14"/>
    <p:sldId id="282" r:id="rId15"/>
    <p:sldId id="283" r:id="rId16"/>
    <p:sldId id="293" r:id="rId17"/>
    <p:sldId id="305" r:id="rId18"/>
    <p:sldId id="284" r:id="rId19"/>
    <p:sldId id="294" r:id="rId20"/>
    <p:sldId id="295" r:id="rId21"/>
    <p:sldId id="303" r:id="rId22"/>
    <p:sldId id="285" r:id="rId23"/>
    <p:sldId id="296" r:id="rId24"/>
    <p:sldId id="297" r:id="rId25"/>
    <p:sldId id="307" r:id="rId26"/>
    <p:sldId id="306" r:id="rId27"/>
    <p:sldId id="30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82" d="100"/>
          <a:sy n="82" d="100"/>
        </p:scale>
        <p:origin x="148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11/10/2021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11/10/2021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7</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10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10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10 November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10 November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10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10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10 November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pdocs.blueprism.com/bp-6-8/en-us/helpObjectStudio.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10 November 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IN" sz="2800" dirty="0">
                <a:latin typeface="Arial" panose="020B0604020202020204" pitchFamily="34" charset="0"/>
                <a:cs typeface="Arial" panose="020B0604020202020204" pitchFamily="34" charset="0"/>
              </a:rPr>
              <a:t>EXCEL  AUTOMATION USING </a:t>
            </a:r>
          </a:p>
          <a:p>
            <a:pPr algn="ctr"/>
            <a:r>
              <a:rPr lang="en-IN" sz="2800" dirty="0">
                <a:latin typeface="Arial" panose="020B0604020202020204" pitchFamily="34" charset="0"/>
                <a:cs typeface="Arial" panose="020B0604020202020204" pitchFamily="34" charset="0"/>
              </a:rPr>
              <a:t>BLUE PRISM</a:t>
            </a:r>
            <a:endParaRPr lang="en-US" sz="2800" dirty="0"/>
          </a:p>
        </p:txBody>
      </p:sp>
      <p:sp>
        <p:nvSpPr>
          <p:cNvPr id="8" name="Rectangle 7"/>
          <p:cNvSpPr/>
          <p:nvPr/>
        </p:nvSpPr>
        <p:spPr>
          <a:xfrm>
            <a:off x="762000" y="3048000"/>
            <a:ext cx="6400800" cy="1477328"/>
          </a:xfrm>
          <a:prstGeom prst="rect">
            <a:avLst/>
          </a:prstGeom>
        </p:spPr>
        <p:txBody>
          <a:bodyPr wrap="square">
            <a:spAutoFit/>
          </a:bodyPr>
          <a:lstStyle/>
          <a:p>
            <a:r>
              <a:rPr lang="en-US" dirty="0">
                <a:latin typeface="Arial" pitchFamily="34" charset="0"/>
                <a:cs typeface="Arial" pitchFamily="34" charset="0"/>
              </a:rPr>
              <a:t>Project Supervisor:</a:t>
            </a:r>
            <a:r>
              <a:rPr lang="en-US" b="1" dirty="0">
                <a:latin typeface="Arial" pitchFamily="34" charset="0"/>
                <a:cs typeface="Arial" pitchFamily="34" charset="0"/>
              </a:rPr>
              <a:t> </a:t>
            </a:r>
            <a:r>
              <a:rPr lang="en-US" b="1" dirty="0" err="1">
                <a:latin typeface="Arial" pitchFamily="34" charset="0"/>
                <a:cs typeface="Arial" pitchFamily="34" charset="0"/>
              </a:rPr>
              <a:t>Dr.L.K.Joshila</a:t>
            </a:r>
            <a:r>
              <a:rPr lang="en-US" b="1" dirty="0">
                <a:latin typeface="Arial" pitchFamily="34" charset="0"/>
                <a:cs typeface="Arial" pitchFamily="34" charset="0"/>
              </a:rPr>
              <a:t> grace</a:t>
            </a:r>
            <a:endParaRPr lang="en-US" dirty="0">
              <a:latin typeface="Arial" pitchFamily="34" charset="0"/>
              <a:cs typeface="Arial" pitchFamily="34" charset="0"/>
            </a:endParaRP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a:t>
            </a:r>
            <a:r>
              <a:rPr lang="en-US" dirty="0" err="1">
                <a:latin typeface="Arial" pitchFamily="34" charset="0"/>
                <a:cs typeface="Arial" pitchFamily="34" charset="0"/>
              </a:rPr>
              <a:t>Abishek.R</a:t>
            </a: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Register Number:39110013</a:t>
            </a: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Module</a:t>
            </a:r>
            <a:r>
              <a:rPr lang="en-US" dirty="0"/>
              <a:t> </a:t>
            </a:r>
            <a:r>
              <a:rPr lang="en-US" dirty="0">
                <a:solidFill>
                  <a:srgbClr val="FF0000"/>
                </a:solidFill>
              </a:rPr>
              <a:t>implementation</a:t>
            </a:r>
          </a:p>
        </p:txBody>
      </p:sp>
      <p:sp>
        <p:nvSpPr>
          <p:cNvPr id="3" name="Content Placeholder 2"/>
          <p:cNvSpPr>
            <a:spLocks noGrp="1"/>
          </p:cNvSpPr>
          <p:nvPr>
            <p:ph idx="1"/>
          </p:nvPr>
        </p:nvSpPr>
        <p:spPr/>
        <p:txBody>
          <a:bodyPr>
            <a:normAutofit/>
          </a:bodyPr>
          <a:lstStyle/>
          <a:p>
            <a:r>
              <a:rPr lang="en-US" sz="2400" dirty="0"/>
              <a:t>1. Create Action Stage as “Create Instance” (Business Object = MS Excel VBO; Action = Create Instance).  </a:t>
            </a:r>
          </a:p>
          <a:p>
            <a:r>
              <a:rPr lang="en-US" sz="2400" dirty="0"/>
              <a:t>a. Click on the Outputs tab </a:t>
            </a:r>
          </a:p>
          <a:p>
            <a:r>
              <a:rPr lang="en-US" sz="2400" dirty="0" err="1"/>
              <a:t>i</a:t>
            </a:r>
            <a:r>
              <a:rPr lang="en-US" sz="2400" dirty="0"/>
              <a:t>. Create Data Item, type = number, name = “handle”. Drag it into the Store In column.  </a:t>
            </a:r>
          </a:p>
          <a:p>
            <a:r>
              <a:rPr lang="en-US" sz="2400" dirty="0"/>
              <a:t>ii. Click on ok</a:t>
            </a:r>
          </a:p>
          <a:p>
            <a:r>
              <a:rPr lang="en-US" sz="2400" dirty="0"/>
              <a:t>2. Create Action Stage as “Open Excel file” (Business Object = MS Excel VBO; Action = Open </a:t>
            </a:r>
            <a:r>
              <a:rPr lang="en-US" sz="2400" dirty="0" err="1"/>
              <a:t>WorkBook</a:t>
            </a:r>
            <a:r>
              <a:rPr lang="en-US" sz="2400" dirty="0"/>
              <a:t>).  a. Click on the Inputs tab </a:t>
            </a:r>
            <a:r>
              <a:rPr lang="en-US" sz="2400" dirty="0" err="1"/>
              <a:t>i</a:t>
            </a:r>
            <a:r>
              <a:rPr lang="en-US" sz="2400" dirty="0"/>
              <a:t>. Drag “handle” data item into handle </a:t>
            </a:r>
            <a:r>
              <a:rPr lang="en-US" sz="2400" dirty="0" err="1"/>
              <a:t>Valuecolumn</a:t>
            </a:r>
            <a:r>
              <a:rPr lang="en-US" sz="2400" dirty="0"/>
              <a:t>. ii. Set file path of excel file in File Name Value column </a:t>
            </a:r>
          </a:p>
          <a:p>
            <a:endParaRPr lang="en-US" sz="2400" dirty="0"/>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Module</a:t>
            </a:r>
            <a:r>
              <a:rPr lang="en-US" dirty="0"/>
              <a:t> </a:t>
            </a:r>
            <a:r>
              <a:rPr lang="en-US" dirty="0">
                <a:solidFill>
                  <a:srgbClr val="FF0000"/>
                </a:solidFill>
              </a:rPr>
              <a:t>implementation</a:t>
            </a:r>
          </a:p>
        </p:txBody>
      </p:sp>
      <p:sp>
        <p:nvSpPr>
          <p:cNvPr id="3" name="Content Placeholder 2"/>
          <p:cNvSpPr>
            <a:spLocks noGrp="1"/>
          </p:cNvSpPr>
          <p:nvPr>
            <p:ph idx="1"/>
          </p:nvPr>
        </p:nvSpPr>
        <p:spPr/>
        <p:txBody>
          <a:bodyPr>
            <a:normAutofit/>
          </a:bodyPr>
          <a:lstStyle/>
          <a:p>
            <a:r>
              <a:rPr lang="en-US" sz="2400" dirty="0"/>
              <a:t>b. Click on the Outputs tab </a:t>
            </a:r>
            <a:r>
              <a:rPr lang="en-US" sz="2400" dirty="0" err="1"/>
              <a:t>i</a:t>
            </a:r>
            <a:r>
              <a:rPr lang="en-US" sz="2400" dirty="0"/>
              <a:t>. Create Data Item, type = Text, name = “</a:t>
            </a:r>
            <a:r>
              <a:rPr lang="en-US" sz="2400" dirty="0" err="1"/>
              <a:t>WorkBook</a:t>
            </a:r>
            <a:r>
              <a:rPr lang="en-US" sz="2400" dirty="0"/>
              <a:t> Name”. Drag it into the Store In column. Click on OK</a:t>
            </a:r>
            <a:r>
              <a:rPr lang="en-US" dirty="0"/>
              <a:t>. </a:t>
            </a:r>
          </a:p>
          <a:p>
            <a:r>
              <a:rPr lang="en-US" sz="2400" dirty="0"/>
              <a:t>3. Create Action as “Get to collection” (Business Object = MS Excel VBO; Action = Get </a:t>
            </a:r>
            <a:r>
              <a:rPr lang="en-US" sz="2400" dirty="0" err="1"/>
              <a:t>WorkBook</a:t>
            </a:r>
            <a:r>
              <a:rPr lang="en-US" sz="2400" dirty="0"/>
              <a:t> As Collection).  </a:t>
            </a:r>
          </a:p>
          <a:p>
            <a:r>
              <a:rPr lang="en-US" sz="2400" dirty="0"/>
              <a:t>a. Click on the Inputs tab </a:t>
            </a:r>
          </a:p>
          <a:p>
            <a:pPr>
              <a:buNone/>
            </a:pPr>
            <a:r>
              <a:rPr lang="en-US" sz="2400" dirty="0"/>
              <a:t>        </a:t>
            </a:r>
            <a:r>
              <a:rPr lang="en-US" sz="2400" dirty="0" err="1"/>
              <a:t>i</a:t>
            </a:r>
            <a:r>
              <a:rPr lang="en-US" sz="2400" dirty="0"/>
              <a:t>. Drag “handle” data item into handle Value column.</a:t>
            </a:r>
          </a:p>
          <a:p>
            <a:pPr>
              <a:buNone/>
            </a:pPr>
            <a:r>
              <a:rPr lang="en-US" sz="2400" dirty="0"/>
              <a:t>        ii. </a:t>
            </a:r>
            <a:r>
              <a:rPr lang="en-US" sz="2400" dirty="0" err="1"/>
              <a:t>Drage</a:t>
            </a:r>
            <a:r>
              <a:rPr lang="en-US" sz="2400" dirty="0"/>
              <a:t> “Workbook Name” data item into the Workbook Name Value column. </a:t>
            </a:r>
          </a:p>
          <a:p>
            <a:pPr>
              <a:buNone/>
            </a:pPr>
            <a:r>
              <a:rPr lang="en-US" sz="2400" dirty="0"/>
              <a:t>       iii. Write Worksheet Name </a:t>
            </a:r>
            <a:r>
              <a:rPr lang="en-US" sz="2400" dirty="0" err="1"/>
              <a:t>name</a:t>
            </a:r>
            <a:r>
              <a:rPr lang="en-US" sz="2400" dirty="0"/>
              <a:t> as “Sheet1”.</a:t>
            </a:r>
          </a:p>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Diagram</a:t>
            </a:r>
          </a:p>
        </p:txBody>
      </p:sp>
      <p:pic>
        <p:nvPicPr>
          <p:cNvPr id="7" name="Content Placeholder 6" descr="process_studio_stages.jpg"/>
          <p:cNvPicPr>
            <a:picLocks noGrp="1" noChangeAspect="1"/>
          </p:cNvPicPr>
          <p:nvPr>
            <p:ph idx="1"/>
          </p:nvPr>
        </p:nvPicPr>
        <p:blipFill>
          <a:blip r:embed="rId2" cstate="print"/>
          <a:stretch>
            <a:fillRect/>
          </a:stretch>
        </p:blipFill>
        <p:spPr>
          <a:xfrm>
            <a:off x="2471601" y="1600200"/>
            <a:ext cx="4200797" cy="4525963"/>
          </a:xfrm>
        </p:spPr>
      </p:pic>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Diagram</a:t>
            </a:r>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pic>
        <p:nvPicPr>
          <p:cNvPr id="3074" name="Picture 2" descr="C:\Users\Administrator\Desktop\proj img\WhatsApp Image 2021-11-10 at 9.15.23 AM.jpeg"/>
          <p:cNvPicPr>
            <a:picLocks noGrp="1" noChangeAspect="1" noChangeArrowheads="1"/>
          </p:cNvPicPr>
          <p:nvPr>
            <p:ph idx="1"/>
          </p:nvPr>
        </p:nvPicPr>
        <p:blipFill>
          <a:blip r:embed="rId2" cstate="print"/>
          <a:srcRect/>
          <a:stretch>
            <a:fillRect/>
          </a:stretch>
        </p:blipFill>
        <p:spPr bwMode="auto">
          <a:xfrm>
            <a:off x="457200" y="2186400"/>
            <a:ext cx="8229600" cy="3353562"/>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a:normAutofit fontScale="85000" lnSpcReduction="20000"/>
          </a:bodyPr>
          <a:lstStyle/>
          <a:p>
            <a:pPr>
              <a:lnSpc>
                <a:spcPct val="150000"/>
              </a:lnSpc>
            </a:pPr>
            <a:r>
              <a:rPr lang="en-US" sz="2800" dirty="0">
                <a:latin typeface="Arial" pitchFamily="34" charset="0"/>
                <a:cs typeface="Arial" pitchFamily="34" charset="0"/>
              </a:rPr>
              <a:t>First design your project either by Simulation</a:t>
            </a:r>
          </a:p>
          <a:p>
            <a:r>
              <a:rPr lang="en-US" sz="2800" dirty="0"/>
              <a:t> By the end of this project you will:</a:t>
            </a:r>
          </a:p>
          <a:p>
            <a:r>
              <a:rPr lang="en-US" sz="2800" dirty="0"/>
              <a:t>.Importing MS Excel VBO(Visual Basic for Applications) in Blue Prism.</a:t>
            </a:r>
          </a:p>
          <a:p>
            <a:r>
              <a:rPr lang="en-US" sz="2800" dirty="0"/>
              <a:t>Tuning Process Studio with specific needs.</a:t>
            </a:r>
          </a:p>
          <a:p>
            <a:pPr>
              <a:buNone/>
            </a:pPr>
            <a:r>
              <a:rPr lang="en-US" sz="2800" dirty="0"/>
              <a:t>     Working with different stages in the Process studio</a:t>
            </a:r>
          </a:p>
          <a:p>
            <a:r>
              <a:rPr lang="en-US" sz="2800" dirty="0"/>
              <a:t>      Importing Blue Prism MS Excel VBO (Visual Basic for Applications)</a:t>
            </a:r>
          </a:p>
          <a:p>
            <a:r>
              <a:rPr lang="en-US" sz="2800" dirty="0"/>
              <a:t> Binding Process Studio with MS Excel VBO.</a:t>
            </a:r>
          </a:p>
          <a:p>
            <a:r>
              <a:rPr lang="en-US" sz="2800" dirty="0"/>
              <a:t> Opening MS Excel </a:t>
            </a:r>
            <a:r>
              <a:rPr lang="en-US" sz="2800" dirty="0" err="1"/>
              <a:t>WorkBook</a:t>
            </a:r>
            <a:r>
              <a:rPr lang="en-US" sz="2800" dirty="0"/>
              <a:t>.</a:t>
            </a:r>
          </a:p>
          <a:p>
            <a:pPr>
              <a:buNone/>
            </a:pPr>
            <a:endParaRPr lang="en-US" sz="2800" dirty="0"/>
          </a:p>
          <a:p>
            <a:pPr>
              <a:buNone/>
            </a:pPr>
            <a:r>
              <a:rPr lang="en-US" sz="2800" dirty="0">
                <a:latin typeface="Arial" pitchFamily="34" charset="0"/>
                <a:cs typeface="Arial" pitchFamily="34" charset="0"/>
              </a:rPr>
              <a:t> </a:t>
            </a:r>
          </a:p>
          <a:p>
            <a:pPr>
              <a:buNone/>
            </a:pPr>
            <a:endParaRPr lang="en-US" dirty="0"/>
          </a:p>
        </p:txBody>
      </p:sp>
    </p:spTree>
    <p:extLst>
      <p:ext uri="{BB962C8B-B14F-4D97-AF65-F5344CB8AC3E}">
        <p14:creationId xmlns:p14="http://schemas.microsoft.com/office/powerpoint/2010/main" val="25264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fontScale="62500" lnSpcReduction="20000"/>
          </a:bodyPr>
          <a:lstStyle/>
          <a:p>
            <a:pPr algn="just">
              <a:lnSpc>
                <a:spcPct val="150000"/>
              </a:lnSpc>
            </a:pPr>
            <a:r>
              <a:rPr lang="en-US" sz="2800" dirty="0">
                <a:latin typeface="Arial" pitchFamily="34" charset="0"/>
                <a:cs typeface="Arial" pitchFamily="34" charset="0"/>
              </a:rPr>
              <a:t>Method of approach should be presented clearly with its outline and justification.</a:t>
            </a:r>
            <a:r>
              <a:rPr lang="en-US" sz="2800" dirty="0"/>
              <a:t> Blue Prism is deployed using a </a:t>
            </a:r>
            <a:r>
              <a:rPr lang="en-US" sz="2800" b="1" dirty="0"/>
              <a:t>grid based </a:t>
            </a:r>
            <a:r>
              <a:rPr lang="en-US" sz="2800" b="1" dirty="0" err="1"/>
              <a:t>virtualised</a:t>
            </a:r>
            <a:r>
              <a:rPr lang="en-US" sz="2800" b="1" dirty="0"/>
              <a:t> runtime and control methodology</a:t>
            </a:r>
            <a:r>
              <a:rPr lang="en-US" sz="2800" dirty="0"/>
              <a:t>, where lightweight Blue Prism resources are interconnected within the data centre through a series of Blue Prism server components to a back end database.</a:t>
            </a:r>
          </a:p>
          <a:p>
            <a:pPr algn="just">
              <a:lnSpc>
                <a:spcPct val="150000"/>
              </a:lnSpc>
              <a:buNone/>
            </a:pPr>
            <a:endParaRPr lang="en-US" sz="2800" dirty="0">
              <a:latin typeface="Arial" pitchFamily="34" charset="0"/>
              <a:cs typeface="Arial" pitchFamily="34" charset="0"/>
            </a:endParaRPr>
          </a:p>
          <a:p>
            <a:r>
              <a:rPr lang="en-US" sz="2400" dirty="0"/>
              <a:t>?      </a:t>
            </a:r>
            <a:r>
              <a:rPr lang="en-US" sz="2900" dirty="0"/>
              <a:t> Internet connection to download and activate</a:t>
            </a:r>
          </a:p>
          <a:p>
            <a:r>
              <a:rPr lang="en-US" sz="2900" dirty="0"/>
              <a:t>?       Administration access to install and run Blue Prism</a:t>
            </a:r>
          </a:p>
          <a:p>
            <a:r>
              <a:rPr lang="en-US" sz="2900" dirty="0"/>
              <a:t>?       Minimum 10GB free disk space</a:t>
            </a:r>
          </a:p>
          <a:p>
            <a:r>
              <a:rPr lang="en-US" sz="2900" dirty="0"/>
              <a:t>?       Windows 8.1 or 10 (64-bit version only) OR Cloud: Get started free, *Cloud account required.</a:t>
            </a:r>
          </a:p>
          <a:p>
            <a:pPr algn="just">
              <a:lnSpc>
                <a:spcPct val="150000"/>
              </a:lnSpc>
              <a:buNone/>
            </a:pPr>
            <a:endParaRPr lang="en-US" sz="2800" dirty="0">
              <a:latin typeface="Arial" pitchFamily="34" charset="0"/>
              <a:cs typeface="Arial" pitchFamily="34" charset="0"/>
            </a:endParaRPr>
          </a:p>
          <a:p>
            <a:pPr algn="just">
              <a:lnSpc>
                <a:spcPct val="150000"/>
              </a:lnSpc>
            </a:pPr>
            <a:r>
              <a:rPr lang="en-US" sz="2800" dirty="0">
                <a:latin typeface="Arial" pitchFamily="34" charset="0"/>
                <a:cs typeface="Arial" pitchFamily="34" charset="0"/>
              </a:rPr>
              <a:t>Your methodology should also describe your objective and how you are going to achieve your objective.</a:t>
            </a:r>
          </a:p>
          <a:p>
            <a:pPr algn="just">
              <a:lnSpc>
                <a:spcPct val="90000"/>
              </a:lnSpc>
            </a:pPr>
            <a:endParaRPr lang="en-US" sz="28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1250361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Methodology</a:t>
            </a:r>
          </a:p>
        </p:txBody>
      </p:sp>
      <p:sp>
        <p:nvSpPr>
          <p:cNvPr id="3" name="Content Placeholder 2"/>
          <p:cNvSpPr>
            <a:spLocks noGrp="1"/>
          </p:cNvSpPr>
          <p:nvPr>
            <p:ph idx="1"/>
          </p:nvPr>
        </p:nvSpPr>
        <p:spPr/>
        <p:txBody>
          <a:bodyPr>
            <a:normAutofit/>
          </a:bodyPr>
          <a:lstStyle/>
          <a:p>
            <a:r>
              <a:rPr lang="en-US" sz="1800" dirty="0"/>
              <a:t>500 megahertz (MHz)</a:t>
            </a:r>
          </a:p>
          <a:p>
            <a:r>
              <a:rPr lang="en-US" sz="1800" dirty="0"/>
              <a:t> 256 megabytes (MB) RAM</a:t>
            </a:r>
          </a:p>
          <a:p>
            <a:r>
              <a:rPr lang="en-US" sz="1800" dirty="0"/>
              <a:t> 1.5 gigabytes (GB) available space</a:t>
            </a:r>
          </a:p>
          <a:p>
            <a:r>
              <a:rPr lang="en-US" sz="1800" dirty="0"/>
              <a:t> 1024x768 or higher resolution monitor</a:t>
            </a:r>
          </a:p>
          <a:p>
            <a:r>
              <a:rPr lang="en-US" dirty="0"/>
              <a:t> </a:t>
            </a:r>
            <a:r>
              <a:rPr lang="en-US" sz="1800" dirty="0"/>
              <a:t>We test our software against multiple operating systems and configurations to ensure compatibility with the currently available versions. We evaluate our software against the versions listed in the tables below and highlight the most appropriate selections as recommended versions</a:t>
            </a:r>
          </a:p>
          <a:p>
            <a:pPr lvl="0" fontAlgn="base"/>
            <a:r>
              <a:rPr lang="en-US" sz="1800" dirty="0"/>
              <a:t>Coding using RPA API and other API tools </a:t>
            </a:r>
          </a:p>
          <a:p>
            <a:pPr lvl="0" fontAlgn="base"/>
            <a:r>
              <a:rPr lang="en-US" sz="1800" dirty="0"/>
              <a:t>Native actions for Excel automation                                          </a:t>
            </a:r>
          </a:p>
          <a:p>
            <a:pPr lvl="0" fontAlgn="base"/>
            <a:r>
              <a:rPr lang="en-US" sz="1800" dirty="0"/>
              <a:t>Object-based automation </a:t>
            </a:r>
          </a:p>
          <a:p>
            <a:endParaRPr lang="en-US" sz="1800" dirty="0"/>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Methodology</a:t>
            </a:r>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pic>
        <p:nvPicPr>
          <p:cNvPr id="7"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5405" y="1600200"/>
            <a:ext cx="6793190" cy="45259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381000" y="1600200"/>
            <a:ext cx="8305800" cy="4572000"/>
          </a:xfrm>
        </p:spPr>
        <p:txBody>
          <a:bodyPr>
            <a:normAutofit/>
          </a:bodyPr>
          <a:lstStyle/>
          <a:p>
            <a:r>
              <a:rPr lang="en-US" sz="1800" dirty="0"/>
              <a:t>Flow chart</a:t>
            </a:r>
          </a:p>
          <a:p>
            <a:endParaRPr lang="en-US" sz="1800" dirty="0"/>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685800" y="2133600"/>
            <a:ext cx="5936615" cy="3324860"/>
          </a:xfrm>
          <a:prstGeom prst="rect">
            <a:avLst/>
          </a:prstGeom>
        </p:spPr>
      </p:pic>
    </p:spTree>
    <p:extLst>
      <p:ext uri="{BB962C8B-B14F-4D97-AF65-F5344CB8AC3E}">
        <p14:creationId xmlns:p14="http://schemas.microsoft.com/office/powerpoint/2010/main" val="225862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Discussion</a:t>
            </a:r>
          </a:p>
        </p:txBody>
      </p:sp>
      <p:sp>
        <p:nvSpPr>
          <p:cNvPr id="3" name="Content Placeholder 2"/>
          <p:cNvSpPr>
            <a:spLocks noGrp="1"/>
          </p:cNvSpPr>
          <p:nvPr>
            <p:ph idx="1"/>
          </p:nvPr>
        </p:nvSpPr>
        <p:spPr/>
        <p:txBody>
          <a:bodyPr>
            <a:normAutofit fontScale="85000" lnSpcReduction="10000"/>
          </a:bodyPr>
          <a:lstStyle/>
          <a:p>
            <a:r>
              <a:rPr lang="en-US" sz="1800" dirty="0"/>
              <a:t>1.      Create Action Stage as “Close Student excel file (Business Object = MS Excel VBO; Action = Close </a:t>
            </a:r>
            <a:r>
              <a:rPr lang="en-US" sz="1800" dirty="0" err="1"/>
              <a:t>WorkBook</a:t>
            </a:r>
            <a:r>
              <a:rPr lang="en-US" sz="1800" dirty="0"/>
              <a:t>).</a:t>
            </a:r>
          </a:p>
          <a:p>
            <a:r>
              <a:rPr lang="en-US" sz="1800" dirty="0"/>
              <a:t>a.      Click on the Inputs tab</a:t>
            </a:r>
          </a:p>
          <a:p>
            <a:r>
              <a:rPr lang="en-US" sz="1800" dirty="0"/>
              <a:t>                                                                   </a:t>
            </a:r>
            <a:r>
              <a:rPr lang="en-US" sz="1800" dirty="0" err="1"/>
              <a:t>i</a:t>
            </a:r>
            <a:r>
              <a:rPr lang="en-US" sz="1800" dirty="0"/>
              <a:t>.          Drag “handle” data item into handle Value column.</a:t>
            </a:r>
          </a:p>
          <a:p>
            <a:r>
              <a:rPr lang="en-US" sz="1800" dirty="0"/>
              <a:t>                                                                  ii.          Drag “Workbook Name” data item into the Workbook Name Value column.</a:t>
            </a:r>
          </a:p>
          <a:p>
            <a:r>
              <a:rPr lang="en-US" sz="1800" dirty="0"/>
              <a:t>                                                                 iii.          Save Data as “False”.</a:t>
            </a:r>
          </a:p>
          <a:p>
            <a:r>
              <a:rPr lang="en-US" sz="1800" dirty="0"/>
              <a:t>Create Action as “Create Output excel file” (Business Object = MS Excel VBO; Action = Create </a:t>
            </a:r>
            <a:r>
              <a:rPr lang="en-US" sz="1800" dirty="0" err="1"/>
              <a:t>WorkBook</a:t>
            </a:r>
            <a:r>
              <a:rPr lang="en-US" sz="1800" dirty="0"/>
              <a:t>).</a:t>
            </a:r>
            <a:br>
              <a:rPr lang="en-US" sz="1800" dirty="0"/>
            </a:br>
            <a:br>
              <a:rPr lang="en-US" sz="1800" dirty="0"/>
            </a:br>
            <a:endParaRPr lang="en-US" sz="1800" dirty="0"/>
          </a:p>
          <a:p>
            <a:r>
              <a:rPr lang="en-US" sz="1800" dirty="0"/>
              <a:t>a.      Click on the Inputs tab.</a:t>
            </a:r>
          </a:p>
          <a:p>
            <a:r>
              <a:rPr lang="en-US" sz="1800" dirty="0"/>
              <a:t>                                                                   </a:t>
            </a:r>
            <a:r>
              <a:rPr lang="en-US" sz="1800" dirty="0" err="1"/>
              <a:t>i</a:t>
            </a:r>
            <a:r>
              <a:rPr lang="en-US" sz="1800" dirty="0"/>
              <a:t>.          Drag “handle” data item into handle Value column. </a:t>
            </a:r>
          </a:p>
          <a:p>
            <a:r>
              <a:rPr lang="en-US" sz="1800" dirty="0"/>
              <a:t>b.      Click on the Outputs tab</a:t>
            </a:r>
          </a:p>
          <a:p>
            <a:r>
              <a:rPr lang="en-US" sz="1800" dirty="0"/>
              <a:t>                                                                   </a:t>
            </a:r>
            <a:r>
              <a:rPr lang="en-US" sz="1800" dirty="0" err="1"/>
              <a:t>i</a:t>
            </a:r>
            <a:r>
              <a:rPr lang="en-US" sz="1800" dirty="0"/>
              <a:t>.          Create Data Item, type = Text, name =”</a:t>
            </a:r>
            <a:r>
              <a:rPr lang="en-US" sz="1800" dirty="0" err="1"/>
              <a:t>NewFile</a:t>
            </a:r>
            <a:r>
              <a:rPr lang="en-US" sz="1800" dirty="0"/>
              <a:t>''.</a:t>
            </a:r>
          </a:p>
          <a:p>
            <a:r>
              <a:rPr lang="en-US" sz="1800" dirty="0"/>
              <a:t>                                                                  ii.          Drag it into the Workbook Name Store In column. Click on ok.</a:t>
            </a:r>
          </a:p>
          <a:p>
            <a:endParaRPr lang="en-US" sz="1800" dirty="0"/>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10 November 2021</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Output</a:t>
            </a:r>
          </a:p>
        </p:txBody>
      </p:sp>
      <p:sp>
        <p:nvSpPr>
          <p:cNvPr id="3" name="Content Placeholder 2"/>
          <p:cNvSpPr>
            <a:spLocks noGrp="1"/>
          </p:cNvSpPr>
          <p:nvPr>
            <p:ph idx="1"/>
          </p:nvPr>
        </p:nvSpPr>
        <p:spPr/>
        <p:txBody>
          <a:bodyPr/>
          <a:lstStyle/>
          <a:p>
            <a:r>
              <a:rPr lang="en-US" sz="2400" dirty="0"/>
              <a:t>All the flows was executed successfully by reading the given excel sheet and the output was stored new excel document as output. </a:t>
            </a:r>
          </a:p>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524000" y="2743200"/>
            <a:ext cx="5936615" cy="33743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Output</a:t>
            </a:r>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pic>
        <p:nvPicPr>
          <p:cNvPr id="4098" name="Picture 2" descr="C:\Users\Administrator\Desktop\proj img\WhatsApp Image 2021-11-10 at 9.22.26 AM.jpeg"/>
          <p:cNvPicPr>
            <a:picLocks noGrp="1" noChangeAspect="1" noChangeArrowheads="1"/>
          </p:cNvPicPr>
          <p:nvPr>
            <p:ph idx="1"/>
          </p:nvPr>
        </p:nvPicPr>
        <p:blipFill>
          <a:blip r:embed="rId2" cstate="print"/>
          <a:srcRect/>
          <a:stretch>
            <a:fillRect/>
          </a:stretch>
        </p:blipFill>
        <p:spPr bwMode="auto">
          <a:xfrm>
            <a:off x="756646" y="1600200"/>
            <a:ext cx="7630707" cy="452596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a:bodyPr>
          <a:lstStyle/>
          <a:p>
            <a:r>
              <a:rPr lang="en-US" sz="2400" dirty="0"/>
              <a:t>The analytical process started from data cleaning and processing, missing value, exploratory analysis and finally model building and evaluation.</a:t>
            </a:r>
          </a:p>
          <a:p>
            <a:r>
              <a:rPr lang="en-US" sz="2400" dirty="0"/>
              <a:t>It has become easy to find out relation and patterns among various data’s.</a:t>
            </a:r>
          </a:p>
          <a:p>
            <a:r>
              <a:rPr lang="en-US" sz="2400" b="1" u="sng" dirty="0">
                <a:hlinkClick r:id="rId2"/>
              </a:rPr>
              <a:t>Object Studio</a:t>
            </a:r>
            <a:r>
              <a:rPr lang="en-US" sz="2400" dirty="0"/>
              <a:t> is designed to help you create small modular units for interacting with end-user applications.</a:t>
            </a:r>
          </a:p>
          <a:p>
            <a:r>
              <a:rPr lang="en-US" sz="2400" dirty="0"/>
              <a:t>Object Studio opens this opportunity up to the business user, as well as the technical expert</a:t>
            </a:r>
          </a:p>
        </p:txBody>
      </p:sp>
    </p:spTree>
    <p:extLst>
      <p:ext uri="{BB962C8B-B14F-4D97-AF65-F5344CB8AC3E}">
        <p14:creationId xmlns:p14="http://schemas.microsoft.com/office/powerpoint/2010/main" val="542845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a:bodyPr>
          <a:lstStyle/>
          <a:p>
            <a:r>
              <a:rPr lang="en-US" dirty="0">
                <a:solidFill>
                  <a:srgbClr val="FF0000"/>
                </a:solidFill>
              </a:rPr>
              <a:t>Conclusion</a:t>
            </a:r>
          </a:p>
        </p:txBody>
      </p:sp>
      <p:sp>
        <p:nvSpPr>
          <p:cNvPr id="3" name="Content Placeholder 2"/>
          <p:cNvSpPr>
            <a:spLocks noGrp="1"/>
          </p:cNvSpPr>
          <p:nvPr>
            <p:ph idx="1"/>
          </p:nvPr>
        </p:nvSpPr>
        <p:spPr/>
        <p:txBody>
          <a:bodyPr>
            <a:normAutofit fontScale="47500" lnSpcReduction="20000"/>
          </a:bodyPr>
          <a:lstStyle/>
          <a:p>
            <a:pPr>
              <a:buNone/>
            </a:pPr>
            <a:endParaRPr lang="en-US" sz="2800" dirty="0"/>
          </a:p>
          <a:p>
            <a:pPr marL="0" indent="0">
              <a:lnSpc>
                <a:spcPct val="150000"/>
              </a:lnSpc>
              <a:buNone/>
            </a:pPr>
            <a:r>
              <a:rPr lang="en-US" sz="2800" dirty="0"/>
              <a:t>      </a:t>
            </a:r>
            <a:r>
              <a:rPr lang="en-US" sz="3600" u="sng" dirty="0">
                <a:latin typeface="Times New Roman" panose="02020603050405020304" pitchFamily="18" charset="0"/>
                <a:cs typeface="Times New Roman" panose="02020603050405020304" pitchFamily="18" charset="0"/>
              </a:rPr>
              <a:t>Conclusion Statement of  the Project</a:t>
            </a:r>
          </a:p>
          <a:p>
            <a:pPr marL="0" indent="0">
              <a:lnSpc>
                <a:spcPct val="150000"/>
              </a:lnSpc>
              <a:buNone/>
            </a:pPr>
            <a:r>
              <a:rPr lang="en-US" sz="2800" dirty="0">
                <a:latin typeface="Times New Roman" panose="02020603050405020304" pitchFamily="18" charset="0"/>
                <a:cs typeface="Times New Roman" panose="02020603050405020304" pitchFamily="18" charset="0"/>
              </a:rPr>
              <a:t>From this project I get to know that Email automation very important for any other developments also. At first we have to store the each person email id in Microsoft Excel and save it for further use. We have to import MS-EXCEL VBO and Email SMTP-POP3 VOB into the Blue Prism, and then create the process and then we have to give the following actions such as create instance, opening excel file, getting email id's, closing  the excel </a:t>
            </a:r>
            <a:r>
              <a:rPr lang="en-US" sz="2800" dirty="0" err="1">
                <a:latin typeface="Times New Roman" panose="02020603050405020304" pitchFamily="18" charset="0"/>
                <a:cs typeface="Times New Roman" panose="02020603050405020304" pitchFamily="18" charset="0"/>
              </a:rPr>
              <a:t>file,Configuring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Email,fetching</a:t>
            </a:r>
            <a:r>
              <a:rPr lang="en-US" sz="2800" dirty="0">
                <a:latin typeface="Times New Roman" panose="02020603050405020304" pitchFamily="18" charset="0"/>
                <a:cs typeface="Times New Roman" panose="02020603050405020304" pitchFamily="18" charset="0"/>
              </a:rPr>
              <a:t> the attachments and then sending the mails. Click on refresh button then click run button to run the program. The resultant output will be emails sent with the attachment</a:t>
            </a:r>
          </a:p>
          <a:p>
            <a:pPr marL="0" indent="0">
              <a:lnSpc>
                <a:spcPct val="150000"/>
              </a:lnSpc>
              <a:buNone/>
            </a:pPr>
            <a:r>
              <a:rPr lang="en-US" sz="3600" u="sng" dirty="0">
                <a:latin typeface="Times New Roman" panose="02020603050405020304" pitchFamily="18" charset="0"/>
                <a:cs typeface="Times New Roman" panose="02020603050405020304" pitchFamily="18" charset="0"/>
              </a:rPr>
              <a:t>Future Scope</a:t>
            </a:r>
            <a:r>
              <a:rPr lang="en-US" sz="3600" dirty="0">
                <a:latin typeface="Times New Roman" panose="02020603050405020304" pitchFamily="18" charset="0"/>
                <a:cs typeface="Times New Roman" panose="02020603050405020304" pitchFamily="18" charset="0"/>
              </a:rPr>
              <a:t>:</a:t>
            </a:r>
          </a:p>
          <a:p>
            <a:pPr marL="0" indent="0">
              <a:lnSpc>
                <a:spcPct val="150000"/>
              </a:lnSpc>
              <a:buNone/>
            </a:pPr>
            <a:r>
              <a:rPr lang="en-US" sz="2800" dirty="0"/>
              <a:t>In future there will be many development takes place under this email </a:t>
            </a:r>
            <a:r>
              <a:rPr lang="en-US" sz="2800" dirty="0" err="1"/>
              <a:t>automation.Email</a:t>
            </a:r>
            <a:r>
              <a:rPr lang="en-US" sz="2800" dirty="0"/>
              <a:t> marketing can be further develop by this </a:t>
            </a:r>
            <a:r>
              <a:rPr lang="en-US" sz="2800" dirty="0" err="1"/>
              <a:t>technique.this</a:t>
            </a:r>
            <a:r>
              <a:rPr lang="en-US" sz="2800" dirty="0"/>
              <a:t> email is the top  tool used by 90 % of the population.</a:t>
            </a:r>
            <a:endParaRPr lang="en-US" sz="2800" dirty="0">
              <a:cs typeface="Arial" panose="020B0604020202020204" pitchFamily="34" charset="0"/>
            </a:endParaRPr>
          </a:p>
          <a:p>
            <a:pPr>
              <a:buNone/>
            </a:pPr>
            <a:endParaRPr lang="en-US" sz="2800" dirty="0"/>
          </a:p>
          <a:p>
            <a:endParaRPr lang="en-US" sz="2800" dirty="0"/>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a:t>
            </a:r>
            <a:r>
              <a:rPr lang="en-US" dirty="0"/>
              <a:t> </a:t>
            </a:r>
            <a:r>
              <a:rPr lang="en-US" dirty="0">
                <a:solidFill>
                  <a:srgbClr val="FF0000"/>
                </a:solidFill>
              </a:rPr>
              <a:t>required</a:t>
            </a:r>
          </a:p>
        </p:txBody>
      </p:sp>
      <p:sp>
        <p:nvSpPr>
          <p:cNvPr id="3" name="Content Placeholder 2"/>
          <p:cNvSpPr>
            <a:spLocks noGrp="1"/>
          </p:cNvSpPr>
          <p:nvPr>
            <p:ph idx="1"/>
          </p:nvPr>
        </p:nvSpPr>
        <p:spPr/>
        <p:txBody>
          <a:bodyPr>
            <a:normAutofit fontScale="47500" lnSpcReduction="20000"/>
          </a:bodyPr>
          <a:lstStyle/>
          <a:p>
            <a:r>
              <a:rPr lang="en-US" sz="3600" b="1" u="sng" dirty="0">
                <a:latin typeface="Times New Roman" panose="02020603050405020304" pitchFamily="18" charset="0"/>
                <a:cs typeface="Times New Roman" panose="02020603050405020304" pitchFamily="18" charset="0"/>
              </a:rPr>
              <a:t>Requirements</a:t>
            </a:r>
            <a:r>
              <a:rPr lang="en-US"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 need to launch blue prism software is one of the technology of RPA.</a:t>
            </a:r>
            <a:r>
              <a:rPr lang="en-IN" dirty="0">
                <a:latin typeface="Times New Roman" panose="02020603050405020304" pitchFamily="18" charset="0"/>
                <a:cs typeface="Times New Roman" panose="02020603050405020304" pitchFamily="18" charset="0"/>
              </a:rPr>
              <a:t>We need to have </a:t>
            </a:r>
          </a:p>
          <a:p>
            <a:r>
              <a:rPr lang="en-US" dirty="0">
                <a:latin typeface="Times New Roman" panose="02020603050405020304" pitchFamily="18" charset="0"/>
                <a:cs typeface="Times New Roman" panose="02020603050405020304" pitchFamily="18" charset="0"/>
              </a:rPr>
              <a:t>MS EXCEL SHEET</a:t>
            </a:r>
          </a:p>
          <a:p>
            <a:r>
              <a:rPr lang="en-US" dirty="0">
                <a:latin typeface="Times New Roman" panose="02020603050405020304" pitchFamily="18" charset="0"/>
                <a:cs typeface="Times New Roman" panose="02020603050405020304" pitchFamily="18" charset="0"/>
              </a:rPr>
              <a:t>PC WITH 64 BIT</a:t>
            </a:r>
          </a:p>
          <a:p>
            <a:endParaRPr lang="en-US" b="1" dirty="0">
              <a:latin typeface="Arial" panose="020B0604020202020204" pitchFamily="34" charset="0"/>
              <a:cs typeface="Arial" panose="020B0604020202020204" pitchFamily="34" charset="0"/>
            </a:endParaRPr>
          </a:p>
          <a:p>
            <a:r>
              <a:rPr lang="en-US" sz="3600" b="1" u="sng" dirty="0">
                <a:latin typeface="Times New Roman" panose="02020603050405020304" pitchFamily="18" charset="0"/>
                <a:cs typeface="Times New Roman" panose="02020603050405020304" pitchFamily="18" charset="0"/>
              </a:rPr>
              <a:t>DESIGN</a:t>
            </a:r>
            <a:r>
              <a:rPr lang="en-US" sz="3600"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 need to import MS-EXCEL VBO and EMAIL SMTP Tuning process studio with specific need to build a bot. That automatically send messages</a:t>
            </a:r>
          </a:p>
          <a:p>
            <a:endParaRPr lang="en-US" b="1" dirty="0">
              <a:latin typeface="Arial" panose="020B0604020202020204" pitchFamily="34" charset="0"/>
              <a:cs typeface="Arial" panose="020B0604020202020204" pitchFamily="34" charset="0"/>
            </a:endParaRPr>
          </a:p>
          <a:p>
            <a:r>
              <a:rPr lang="en-US" sz="3600" b="1" u="sng" dirty="0">
                <a:latin typeface="Times New Roman" panose="02020603050405020304" pitchFamily="18" charset="0"/>
                <a:cs typeface="Times New Roman" panose="02020603050405020304" pitchFamily="18" charset="0"/>
              </a:rPr>
              <a:t>DEVELOP</a:t>
            </a:r>
            <a:r>
              <a:rPr lang="en-US" sz="3600"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this stage we need to develop the process studio with different stages that are required</a:t>
            </a:r>
          </a:p>
          <a:p>
            <a:r>
              <a:rPr lang="en-IN" dirty="0">
                <a:latin typeface="Times New Roman" panose="02020603050405020304" pitchFamily="18" charset="0"/>
                <a:cs typeface="Times New Roman" panose="02020603050405020304" pitchFamily="18" charset="0"/>
              </a:rPr>
              <a:t>○ Create Instance </a:t>
            </a:r>
          </a:p>
          <a:p>
            <a:r>
              <a:rPr lang="en-IN" dirty="0">
                <a:latin typeface="Times New Roman" panose="02020603050405020304" pitchFamily="18" charset="0"/>
                <a:cs typeface="Times New Roman" panose="02020603050405020304" pitchFamily="18" charset="0"/>
              </a:rPr>
              <a:t>○ Open Excel file </a:t>
            </a:r>
          </a:p>
          <a:p>
            <a:r>
              <a:rPr lang="en-IN" dirty="0">
                <a:latin typeface="Times New Roman" panose="02020603050405020304" pitchFamily="18" charset="0"/>
                <a:cs typeface="Times New Roman" panose="02020603050405020304" pitchFamily="18" charset="0"/>
              </a:rPr>
              <a:t>○ Getting email IDs </a:t>
            </a:r>
          </a:p>
          <a:p>
            <a:r>
              <a:rPr lang="en-IN" dirty="0">
                <a:latin typeface="Times New Roman" panose="02020603050405020304" pitchFamily="18" charset="0"/>
                <a:cs typeface="Times New Roman" panose="02020603050405020304" pitchFamily="18" charset="0"/>
              </a:rPr>
              <a:t>○ Closing Excel file </a:t>
            </a:r>
          </a:p>
          <a:p>
            <a:r>
              <a:rPr lang="en-IN" dirty="0">
                <a:latin typeface="Times New Roman" panose="02020603050405020304" pitchFamily="18" charset="0"/>
                <a:cs typeface="Times New Roman" panose="02020603050405020304" pitchFamily="18" charset="0"/>
              </a:rPr>
              <a:t>○ Configuring Email </a:t>
            </a:r>
          </a:p>
          <a:p>
            <a:r>
              <a:rPr lang="en-IN" dirty="0">
                <a:latin typeface="Times New Roman" panose="02020603050405020304" pitchFamily="18" charset="0"/>
                <a:cs typeface="Times New Roman" panose="02020603050405020304" pitchFamily="18" charset="0"/>
              </a:rPr>
              <a:t>○ Fetching attachments </a:t>
            </a:r>
          </a:p>
          <a:p>
            <a:r>
              <a:rPr lang="en-IN" dirty="0">
                <a:latin typeface="Times New Roman" panose="02020603050405020304" pitchFamily="18" charset="0"/>
                <a:cs typeface="Times New Roman" panose="02020603050405020304" pitchFamily="18" charset="0"/>
              </a:rPr>
              <a:t>○ Sending mails</a:t>
            </a:r>
          </a:p>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a:t>
            </a:r>
            <a:r>
              <a:rPr lang="en-US" dirty="0"/>
              <a:t> </a:t>
            </a:r>
            <a:r>
              <a:rPr lang="en-US" dirty="0">
                <a:solidFill>
                  <a:srgbClr val="FF0000"/>
                </a:solidFill>
              </a:rPr>
              <a:t>Requirement</a:t>
            </a:r>
          </a:p>
        </p:txBody>
      </p:sp>
      <p:sp>
        <p:nvSpPr>
          <p:cNvPr id="3" name="Content Placeholder 2"/>
          <p:cNvSpPr>
            <a:spLocks noGrp="1"/>
          </p:cNvSpPr>
          <p:nvPr>
            <p:ph idx="1"/>
          </p:nvPr>
        </p:nvSpPr>
        <p:spPr/>
        <p:txBody>
          <a:bodyPr/>
          <a:lstStyle/>
          <a:p>
            <a:pPr marL="0" indent="0">
              <a:buNone/>
            </a:pPr>
            <a:r>
              <a:rPr lang="en-US" sz="2000" u="sng" dirty="0">
                <a:latin typeface="Times New Roman" panose="02020603050405020304" pitchFamily="18" charset="0"/>
                <a:cs typeface="Times New Roman" panose="02020603050405020304" pitchFamily="18" charset="0"/>
              </a:rPr>
              <a:t>SOFTWARE REQUIREMENTS</a:t>
            </a:r>
            <a:r>
              <a:rPr lang="en-US" sz="2000" dirty="0">
                <a:latin typeface="Times New Roman" panose="02020603050405020304" pitchFamily="18" charset="0"/>
                <a:cs typeface="Times New Roman" panose="02020603050405020304" pitchFamily="18" charset="0"/>
              </a:rPr>
              <a:t>:</a:t>
            </a:r>
          </a:p>
          <a:p>
            <a:pPr marL="0" indent="0">
              <a:buNone/>
            </a:pPr>
            <a:endParaRPr lang="en-US" sz="36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following are the </a:t>
            </a:r>
            <a:r>
              <a:rPr lang="en-US" sz="2400" dirty="0" err="1">
                <a:latin typeface="Times New Roman" panose="02020603050405020304" pitchFamily="18" charset="0"/>
                <a:cs typeface="Times New Roman" panose="02020603050405020304" pitchFamily="18" charset="0"/>
              </a:rPr>
              <a:t>softwares</a:t>
            </a:r>
            <a:r>
              <a:rPr lang="en-US" sz="2400" dirty="0">
                <a:latin typeface="Times New Roman" panose="02020603050405020304" pitchFamily="18" charset="0"/>
                <a:cs typeface="Times New Roman" panose="02020603050405020304" pitchFamily="18" charset="0"/>
              </a:rPr>
              <a:t> required for the project:</a:t>
            </a: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Blue Prism software</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Microsoft Excel 2013</a:t>
            </a:r>
          </a:p>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rgbClr val="FF0000"/>
                </a:solidFill>
              </a:rPr>
              <a:t>Hardware Requirement</a:t>
            </a:r>
          </a:p>
        </p:txBody>
      </p:sp>
      <p:sp>
        <p:nvSpPr>
          <p:cNvPr id="3" name="Content Placeholder 2"/>
          <p:cNvSpPr>
            <a:spLocks noGrp="1"/>
          </p:cNvSpPr>
          <p:nvPr>
            <p:ph idx="1"/>
          </p:nvPr>
        </p:nvSpPr>
        <p:spPr/>
        <p:txBody>
          <a:bodyPr>
            <a:normAutofit fontScale="70000" lnSpcReduction="20000"/>
          </a:bodyPr>
          <a:lstStyle/>
          <a:p>
            <a:pPr>
              <a:buNone/>
            </a:pPr>
            <a:r>
              <a:rPr lang="en-US" dirty="0">
                <a:latin typeface="Times New Roman" panose="02020603050405020304" pitchFamily="18" charset="0"/>
                <a:cs typeface="Times New Roman" panose="02020603050405020304" pitchFamily="18" charset="0"/>
              </a:rPr>
              <a:t>The following are the Hardware Requirements of the project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Internet connection to download and activate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Administration access to install and run Blue Prism</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 Minimum 10GB free disk space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Windows 8.1 or 10 (64-bit version only) OR Cloud: Get started free, *Cloud account required. Minimum System Requirements To run Office Excel 2013, your computer needs meet.</a:t>
            </a:r>
          </a:p>
          <a:p>
            <a:pPr marL="0" indent="0">
              <a:buNone/>
            </a:pPr>
            <a:r>
              <a:rPr lang="en-US" dirty="0">
                <a:latin typeface="Times New Roman" panose="02020603050405020304" pitchFamily="18" charset="0"/>
                <a:cs typeface="Times New Roman" panose="02020603050405020304" pitchFamily="18" charset="0"/>
              </a:rPr>
              <a:t>The following minimum hardware requirements:</a:t>
            </a:r>
          </a:p>
          <a:p>
            <a:pPr marL="0"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500 megahertz (MHz)</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256 megabytes (MB) RAM</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 1.5 gigabytes (GB) available space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1024x768 or higher resolution monitor</a:t>
            </a:r>
          </a:p>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Reference</a:t>
            </a:r>
          </a:p>
        </p:txBody>
      </p:sp>
      <p:sp>
        <p:nvSpPr>
          <p:cNvPr id="3" name="Content Placeholder 2"/>
          <p:cNvSpPr>
            <a:spLocks noGrp="1"/>
          </p:cNvSpPr>
          <p:nvPr>
            <p:ph idx="1"/>
          </p:nvPr>
        </p:nvSpPr>
        <p:spPr>
          <a:xfrm>
            <a:off x="457200" y="1981200"/>
            <a:ext cx="8229600" cy="4525963"/>
          </a:xfrm>
        </p:spPr>
        <p:txBody>
          <a:bodyPr>
            <a:normAutofit fontScale="62500" lnSpcReduction="20000"/>
          </a:bodyPr>
          <a:lstStyle/>
          <a:p>
            <a:pPr>
              <a:buFont typeface="+mj-lt"/>
              <a:buAutoNum type="arabicPeriod"/>
            </a:pPr>
            <a:r>
              <a:rPr lang="en-IN" dirty="0">
                <a:latin typeface="Times New Roman" panose="02020603050405020304" pitchFamily="18" charset="0"/>
                <a:cs typeface="Times New Roman" panose="02020603050405020304" pitchFamily="18" charset="0"/>
              </a:rPr>
              <a:t>M. </a:t>
            </a:r>
            <a:r>
              <a:rPr lang="en-IN" dirty="0" err="1">
                <a:latin typeface="Times New Roman" panose="02020603050405020304" pitchFamily="18" charset="0"/>
                <a:cs typeface="Times New Roman" panose="02020603050405020304" pitchFamily="18" charset="0"/>
              </a:rPr>
              <a:t>Lacity</a:t>
            </a:r>
            <a:r>
              <a:rPr lang="en-IN" dirty="0">
                <a:latin typeface="Times New Roman" panose="02020603050405020304" pitchFamily="18" charset="0"/>
                <a:cs typeface="Times New Roman" panose="02020603050405020304" pitchFamily="18" charset="0"/>
              </a:rPr>
              <a:t>, L. P. </a:t>
            </a:r>
            <a:r>
              <a:rPr lang="en-IN" dirty="0" err="1">
                <a:latin typeface="Times New Roman" panose="02020603050405020304" pitchFamily="18" charset="0"/>
                <a:cs typeface="Times New Roman" panose="02020603050405020304" pitchFamily="18" charset="0"/>
              </a:rPr>
              <a:t>Willcocks</a:t>
            </a:r>
            <a:r>
              <a:rPr lang="en-IN" dirty="0">
                <a:latin typeface="Times New Roman" panose="02020603050405020304" pitchFamily="18" charset="0"/>
                <a:cs typeface="Times New Roman" panose="02020603050405020304" pitchFamily="18" charset="0"/>
              </a:rPr>
              <a:t>, &amp; A. </a:t>
            </a:r>
            <a:r>
              <a:rPr lang="en-IN" dirty="0" err="1">
                <a:latin typeface="Times New Roman" panose="02020603050405020304" pitchFamily="18" charset="0"/>
                <a:cs typeface="Times New Roman" panose="02020603050405020304" pitchFamily="18" charset="0"/>
              </a:rPr>
              <a:t>Craig.Robotic</a:t>
            </a:r>
            <a:r>
              <a:rPr lang="en-IN" dirty="0">
                <a:latin typeface="Times New Roman" panose="02020603050405020304" pitchFamily="18" charset="0"/>
                <a:cs typeface="Times New Roman" panose="02020603050405020304" pitchFamily="18" charset="0"/>
              </a:rPr>
              <a:t> process automation at </a:t>
            </a:r>
            <a:r>
              <a:rPr lang="en-IN" dirty="0" err="1">
                <a:latin typeface="Times New Roman" panose="02020603050405020304" pitchFamily="18" charset="0"/>
                <a:cs typeface="Times New Roman" panose="02020603050405020304" pitchFamily="18" charset="0"/>
              </a:rPr>
              <a:t>Telefonica</a:t>
            </a:r>
            <a:r>
              <a:rPr lang="en-IN" dirty="0">
                <a:latin typeface="Times New Roman" panose="02020603050405020304" pitchFamily="18" charset="0"/>
                <a:cs typeface="Times New Roman" panose="02020603050405020304" pitchFamily="18" charset="0"/>
              </a:rPr>
              <a:t> O2.The Outsourcing Unit Working Research Paper Series, 2015</a:t>
            </a:r>
          </a:p>
          <a:p>
            <a:pPr>
              <a:buFont typeface="+mj-lt"/>
              <a:buAutoNum type="arabicPeriod"/>
            </a:pP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rPr>
              <a:t>IRPA, “Introduction To Robotic Process Automation,” tech. rep., 2015. </a:t>
            </a:r>
          </a:p>
          <a:p>
            <a:pPr>
              <a:buFont typeface="+mj-lt"/>
              <a:buAutoNum type="arabicPeriod"/>
            </a:pP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rPr>
              <a:t>H. P. Fung "Criteria, use cases and effects of information technology process automation (ITPA)." Advances in Robotics &amp; Automation 3 (2014).</a:t>
            </a:r>
          </a:p>
          <a:p>
            <a:pPr>
              <a:buFont typeface="+mj-lt"/>
              <a:buAutoNum type="arabicPeriod"/>
            </a:pP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rPr>
              <a:t>Dana </a:t>
            </a:r>
            <a:r>
              <a:rPr lang="en-IN" dirty="0" err="1">
                <a:latin typeface="Times New Roman" panose="02020603050405020304" pitchFamily="18" charset="0"/>
                <a:cs typeface="Times New Roman" panose="02020603050405020304" pitchFamily="18" charset="0"/>
              </a:rPr>
              <a:t>Nau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Malik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Ghallab</a:t>
            </a:r>
            <a:r>
              <a:rPr lang="en-IN" dirty="0">
                <a:latin typeface="Times New Roman" panose="02020603050405020304" pitchFamily="18" charset="0"/>
                <a:cs typeface="Times New Roman" panose="02020603050405020304" pitchFamily="18" charset="0"/>
              </a:rPr>
              <a:t>, and Paolo </a:t>
            </a:r>
            <a:r>
              <a:rPr lang="en-IN" dirty="0" err="1">
                <a:latin typeface="Times New Roman" panose="02020603050405020304" pitchFamily="18" charset="0"/>
                <a:cs typeface="Times New Roman" panose="02020603050405020304" pitchFamily="18" charset="0"/>
              </a:rPr>
              <a:t>Traverso</a:t>
            </a:r>
            <a:r>
              <a:rPr lang="en-IN" dirty="0">
                <a:latin typeface="Times New Roman" panose="02020603050405020304" pitchFamily="18" charset="0"/>
                <a:cs typeface="Times New Roman" panose="02020603050405020304" pitchFamily="18" charset="0"/>
              </a:rPr>
              <a:t> Automated Planning: Theory &amp; Practice. Morgan Kaufmann, 2014.</a:t>
            </a:r>
          </a:p>
          <a:p>
            <a:pPr>
              <a:buFont typeface="+mj-lt"/>
              <a:buAutoNum type="arabicPeriod"/>
            </a:pP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rPr>
              <a:t> M. Barrett, E. </a:t>
            </a:r>
            <a:r>
              <a:rPr lang="en-IN" dirty="0" err="1">
                <a:latin typeface="Times New Roman" panose="02020603050405020304" pitchFamily="18" charset="0"/>
                <a:cs typeface="Times New Roman" panose="02020603050405020304" pitchFamily="18" charset="0"/>
              </a:rPr>
              <a:t>Oborn</a:t>
            </a:r>
            <a:r>
              <a:rPr lang="en-IN" dirty="0">
                <a:latin typeface="Times New Roman" panose="02020603050405020304" pitchFamily="18" charset="0"/>
                <a:cs typeface="Times New Roman" panose="02020603050405020304" pitchFamily="18" charset="0"/>
              </a:rPr>
              <a:t>, W. J. </a:t>
            </a:r>
            <a:r>
              <a:rPr lang="en-IN" dirty="0" err="1">
                <a:latin typeface="Times New Roman" panose="02020603050405020304" pitchFamily="18" charset="0"/>
                <a:cs typeface="Times New Roman" panose="02020603050405020304" pitchFamily="18" charset="0"/>
              </a:rPr>
              <a:t>Orlikowski</a:t>
            </a:r>
            <a:r>
              <a:rPr lang="en-IN" dirty="0">
                <a:latin typeface="Times New Roman" panose="02020603050405020304" pitchFamily="18" charset="0"/>
                <a:cs typeface="Times New Roman" panose="02020603050405020304" pitchFamily="18" charset="0"/>
              </a:rPr>
              <a:t>, and J. Yates, “Reconfiguring 4Relations: Robotic Innovations in Pharmacy Work ,” Organ. Sci., vol. 23, pp. 1448– 1466, 2012.</a:t>
            </a:r>
          </a:p>
          <a:p>
            <a:pPr>
              <a:buNone/>
            </a:pPr>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en-US" sz="2800" dirty="0">
                <a:latin typeface="Arial" pitchFamily="34" charset="0"/>
                <a:cs typeface="Arial" pitchFamily="34" charset="0"/>
              </a:rPr>
              <a:t>Attach your Course Certificate here</a:t>
            </a: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10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447801"/>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endParaRPr lang="en-US" sz="2800" dirty="0">
              <a:latin typeface="Arial" pitchFamily="34" charset="0"/>
              <a:cs typeface="Arial" pitchFamily="34" charset="0"/>
            </a:endParaRP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10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Rectangle 9"/>
          <p:cNvSpPr/>
          <p:nvPr/>
        </p:nvSpPr>
        <p:spPr>
          <a:xfrm>
            <a:off x="685800" y="1859340"/>
            <a:ext cx="8077200" cy="3416320"/>
          </a:xfrm>
          <a:prstGeom prst="rect">
            <a:avLst/>
          </a:prstGeom>
        </p:spPr>
        <p:txBody>
          <a:bodyPr wrap="square">
            <a:sp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Gain insights into building blocks of blue prism automation.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Importing MS Excel VBO (Visual Basic for Applications) in Blue Prism.</a:t>
            </a:r>
          </a:p>
          <a:p>
            <a:pPr algn="just">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Importing Excel </a:t>
            </a:r>
            <a:r>
              <a:rPr lang="en-US" sz="2400" dirty="0">
                <a:latin typeface="Times New Roman" panose="02020603050405020304" pitchFamily="18" charset="0"/>
                <a:cs typeface="Times New Roman" panose="02020603050405020304" pitchFamily="18" charset="0"/>
              </a:rPr>
              <a:t>VBO (Visual Basic for Applications) in Blue Prism.</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Tuning Process Studio with specific needs.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Working with different stages in the Process studio.</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Building a </a:t>
            </a:r>
            <a:r>
              <a:rPr lang="en-US" sz="2400" dirty="0" err="1">
                <a:latin typeface="Times New Roman" panose="02020603050405020304" pitchFamily="18" charset="0"/>
                <a:cs typeface="Times New Roman" panose="02020603050405020304" pitchFamily="18" charset="0"/>
              </a:rPr>
              <a:t>bot</a:t>
            </a:r>
            <a:r>
              <a:rPr lang="en-US" sz="2400" dirty="0">
                <a:latin typeface="Times New Roman" panose="02020603050405020304" pitchFamily="18" charset="0"/>
                <a:cs typeface="Times New Roman" panose="02020603050405020304" pitchFamily="18" charset="0"/>
              </a:rPr>
              <a:t> to automatically send with attachments to a list of people</a:t>
            </a:r>
            <a:endParaRPr lang="en-US" dirty="0"/>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10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FF0000"/>
                </a:solidFill>
                <a:latin typeface="Arial" pitchFamily="34" charset="0"/>
                <a:cs typeface="Arial" pitchFamily="34" charset="0"/>
              </a:rPr>
              <a:t>Objectives</a:t>
            </a:r>
          </a:p>
        </p:txBody>
      </p:sp>
      <p:sp>
        <p:nvSpPr>
          <p:cNvPr id="11" name="Content Placeholder 2"/>
          <p:cNvSpPr>
            <a:spLocks noGrp="1"/>
          </p:cNvSpPr>
          <p:nvPr>
            <p:ph idx="1"/>
          </p:nvPr>
        </p:nvSpPr>
        <p:spPr>
          <a:xfrm>
            <a:off x="533400" y="1828800"/>
            <a:ext cx="8153400" cy="4038600"/>
          </a:xfrm>
        </p:spPr>
        <p:txBody>
          <a:bodyPr>
            <a:normAutofit fontScale="92500" lnSpcReduction="20000"/>
          </a:bodyPr>
          <a:lstStyle/>
          <a:p>
            <a:pPr>
              <a:lnSpc>
                <a:spcPct val="150000"/>
              </a:lnSpc>
            </a:pPr>
            <a:r>
              <a:rPr lang="en-US" sz="2800" dirty="0"/>
              <a:t>Blue Prism is an RPA Tool which holds the </a:t>
            </a:r>
            <a:r>
              <a:rPr lang="en-US" sz="2800" b="1" dirty="0"/>
              <a:t>capability of virtual workforce powered by software robots</a:t>
            </a:r>
            <a:r>
              <a:rPr lang="en-US" sz="2800" dirty="0"/>
              <a:t>.</a:t>
            </a:r>
          </a:p>
          <a:p>
            <a:pPr>
              <a:lnSpc>
                <a:spcPct val="150000"/>
              </a:lnSpc>
            </a:pPr>
            <a:r>
              <a:rPr lang="en-US" sz="2800" dirty="0"/>
              <a:t> This helps the enterprises to automate the business operations in an agile and cost-effective manner. </a:t>
            </a:r>
          </a:p>
          <a:p>
            <a:pPr>
              <a:lnSpc>
                <a:spcPct val="150000"/>
              </a:lnSpc>
            </a:pPr>
            <a:r>
              <a:rPr lang="en-US" sz="2800" dirty="0"/>
              <a:t>The tool is based on </a:t>
            </a:r>
            <a:r>
              <a:rPr lang="en-US" sz="2800" dirty="0" err="1"/>
              <a:t>HtmlProgramming</a:t>
            </a:r>
            <a:r>
              <a:rPr lang="en-US" sz="2800" dirty="0"/>
              <a:t> Language and offers a visual designer with drag and drop functionalities.</a:t>
            </a:r>
            <a:endParaRPr lang="en-US" sz="2800" dirty="0">
              <a:latin typeface="Arial" pitchFamily="34" charset="0"/>
              <a:cs typeface="Arial" pitchFamily="34" charset="0"/>
            </a:endParaRPr>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C00000"/>
                </a:solidFill>
                <a:latin typeface="Times New Roman" panose="02020603050405020304" pitchFamily="18" charset="0"/>
                <a:cs typeface="Times New Roman" panose="02020603050405020304" pitchFamily="18" charset="0"/>
              </a:rPr>
              <a:t>SCOPE OF  RPA(</a:t>
            </a:r>
            <a:r>
              <a:rPr lang="en-IN" sz="3600" dirty="0">
                <a:solidFill>
                  <a:srgbClr val="C00000"/>
                </a:solidFill>
                <a:latin typeface="Times New Roman" panose="02020603050405020304" pitchFamily="18" charset="0"/>
                <a:cs typeface="Times New Roman" panose="02020603050405020304" pitchFamily="18" charset="0"/>
              </a:rPr>
              <a:t>Robotic process automation</a:t>
            </a:r>
            <a:r>
              <a:rPr lang="en-IN" dirty="0">
                <a:solidFill>
                  <a:srgbClr val="C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RPA has provided an excellent solution for organizations to replace repetitive, mundane, rule-based processes with software bots.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now helping organizations who were looking to increase their workflow accuracy and efficiency. First, RPA was widely adopted in the IT sector.</a:t>
            </a:r>
          </a:p>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9" name="Content Placeholder 2"/>
          <p:cNvSpPr>
            <a:spLocks noGrp="1"/>
          </p:cNvSpPr>
          <p:nvPr>
            <p:ph idx="1"/>
          </p:nvPr>
        </p:nvSpPr>
        <p:spPr>
          <a:xfrm>
            <a:off x="1295400" y="2971800"/>
            <a:ext cx="5410200" cy="761999"/>
          </a:xfrm>
        </p:spPr>
        <p:txBody>
          <a:bodyPr>
            <a:noAutofit/>
          </a:bodyPr>
          <a:lstStyle/>
          <a:p>
            <a:pPr algn="just"/>
            <a:endParaRPr lang="en-US" b="1" dirty="0">
              <a:latin typeface="Arial" pitchFamily="34" charset="0"/>
              <a:cs typeface="Arial" pitchFamily="34" charset="0"/>
            </a:endParaRPr>
          </a:p>
          <a:p>
            <a:pPr algn="just"/>
            <a:endParaRPr lang="en-US" b="1" dirty="0"/>
          </a:p>
        </p:txBody>
      </p:sp>
      <p:pic>
        <p:nvPicPr>
          <p:cNvPr id="7" name="Picture 6" descr="bp-ux-language-skills-example.jpg"/>
          <p:cNvPicPr>
            <a:picLocks noChangeAspect="1"/>
          </p:cNvPicPr>
          <p:nvPr/>
        </p:nvPicPr>
        <p:blipFill>
          <a:blip r:embed="rId3" cstate="print"/>
          <a:stretch>
            <a:fillRect/>
          </a:stretch>
        </p:blipFill>
        <p:spPr>
          <a:xfrm>
            <a:off x="1676400" y="1600200"/>
            <a:ext cx="5791201" cy="4848225"/>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Identifiation</a:t>
            </a:r>
            <a:r>
              <a:rPr lang="en-US" dirty="0"/>
              <a:t> </a:t>
            </a:r>
            <a:r>
              <a:rPr lang="en-US" dirty="0">
                <a:solidFill>
                  <a:srgbClr val="FF0000"/>
                </a:solidFill>
              </a:rPr>
              <a:t>Map</a:t>
            </a:r>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pic>
        <p:nvPicPr>
          <p:cNvPr id="1026" name="Picture 2" descr="C:\Users\Administrator\Desktop\proj img\WhatsApp Image 2021-11-10 at 9.15.06 AM.jpeg"/>
          <p:cNvPicPr>
            <a:picLocks noGrp="1" noChangeAspect="1" noChangeArrowheads="1"/>
          </p:cNvPicPr>
          <p:nvPr>
            <p:ph idx="1"/>
          </p:nvPr>
        </p:nvPicPr>
        <p:blipFill>
          <a:blip r:embed="rId2" cstate="print"/>
          <a:srcRect/>
          <a:stretch>
            <a:fillRect/>
          </a:stretch>
        </p:blipFill>
        <p:spPr bwMode="auto">
          <a:xfrm>
            <a:off x="682880" y="1600200"/>
            <a:ext cx="7778239" cy="452596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Identification</a:t>
            </a:r>
            <a:r>
              <a:rPr lang="en-US" dirty="0"/>
              <a:t> </a:t>
            </a:r>
            <a:r>
              <a:rPr lang="en-US" dirty="0">
                <a:solidFill>
                  <a:srgbClr val="FF0000"/>
                </a:solidFill>
              </a:rPr>
              <a:t>Map</a:t>
            </a:r>
          </a:p>
        </p:txBody>
      </p:sp>
      <p:sp>
        <p:nvSpPr>
          <p:cNvPr id="4" name="Date Placeholder 3"/>
          <p:cNvSpPr>
            <a:spLocks noGrp="1"/>
          </p:cNvSpPr>
          <p:nvPr>
            <p:ph type="dt" sz="half" idx="10"/>
          </p:nvPr>
        </p:nvSpPr>
        <p:spPr/>
        <p:txBody>
          <a:bodyPr/>
          <a:lstStyle/>
          <a:p>
            <a:fld id="{A2414E9F-A237-4082-B37B-D926ADB268EE}" type="datetime3">
              <a:rPr lang="en-US" smtClean="0"/>
              <a:pPr/>
              <a:t>10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pic>
        <p:nvPicPr>
          <p:cNvPr id="2050" name="Picture 2" descr="C:\Users\Administrator\Desktop\proj img\WhatsApp Image 2021-11-10 at 9.15.11 AM.jpeg"/>
          <p:cNvPicPr>
            <a:picLocks noGrp="1" noChangeAspect="1" noChangeArrowheads="1"/>
          </p:cNvPicPr>
          <p:nvPr>
            <p:ph idx="1"/>
          </p:nvPr>
        </p:nvPicPr>
        <p:blipFill>
          <a:blip r:embed="rId2" cstate="print"/>
          <a:srcRect/>
          <a:stretch>
            <a:fillRect/>
          </a:stretch>
        </p:blipFill>
        <p:spPr bwMode="auto">
          <a:xfrm>
            <a:off x="457200" y="2060384"/>
            <a:ext cx="8229600" cy="3605594"/>
          </a:xfrm>
          <a:prstGeom prst="rect">
            <a:avLst/>
          </a:prstGeom>
          <a:noFill/>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1677</Words>
  <Application>Microsoft Office PowerPoint</Application>
  <PresentationFormat>On-screen Show (4:3)</PresentationFormat>
  <Paragraphs>245</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Custom Design</vt:lpstr>
      <vt:lpstr> </vt:lpstr>
      <vt:lpstr>Presentation Outline</vt:lpstr>
      <vt:lpstr>PowerPoint Presentation</vt:lpstr>
      <vt:lpstr>PowerPoint Presentation</vt:lpstr>
      <vt:lpstr>Objectives</vt:lpstr>
      <vt:lpstr>SCOPE OF  RPA(Robotic process automation):</vt:lpstr>
      <vt:lpstr>System Architecture / Ideation Map</vt:lpstr>
      <vt:lpstr>Identifiation Map</vt:lpstr>
      <vt:lpstr>Identification Map</vt:lpstr>
      <vt:lpstr>Module implementation</vt:lpstr>
      <vt:lpstr>Module implementation</vt:lpstr>
      <vt:lpstr>Diagram</vt:lpstr>
      <vt:lpstr>Diagram</vt:lpstr>
      <vt:lpstr>Project Implementation</vt:lpstr>
      <vt:lpstr>Methodology</vt:lpstr>
      <vt:lpstr>Methodology</vt:lpstr>
      <vt:lpstr>Methodology</vt:lpstr>
      <vt:lpstr>Results and Discussion</vt:lpstr>
      <vt:lpstr>Discussion</vt:lpstr>
      <vt:lpstr>Output</vt:lpstr>
      <vt:lpstr>Output</vt:lpstr>
      <vt:lpstr> Conclusion </vt:lpstr>
      <vt:lpstr>Conclusion</vt:lpstr>
      <vt:lpstr>Software required</vt:lpstr>
      <vt:lpstr>Software Requirement</vt:lpstr>
      <vt:lpstr> Hardware Requirement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Abishek R</cp:lastModifiedBy>
  <cp:revision>76</cp:revision>
  <dcterms:created xsi:type="dcterms:W3CDTF">2019-11-06T07:48:53Z</dcterms:created>
  <dcterms:modified xsi:type="dcterms:W3CDTF">2021-11-10T06:34:49Z</dcterms:modified>
</cp:coreProperties>
</file>