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1" r:id="rId2"/>
    <p:sldId id="290" r:id="rId3"/>
    <p:sldId id="291" r:id="rId4"/>
    <p:sldId id="279" r:id="rId5"/>
    <p:sldId id="281" r:id="rId6"/>
    <p:sldId id="282" r:id="rId7"/>
    <p:sldId id="292" r:id="rId8"/>
    <p:sldId id="293" r:id="rId9"/>
    <p:sldId id="294" r:id="rId10"/>
    <p:sldId id="295" r:id="rId11"/>
    <p:sldId id="296" r:id="rId12"/>
    <p:sldId id="283" r:id="rId13"/>
    <p:sldId id="284" r:id="rId14"/>
    <p:sldId id="297" r:id="rId15"/>
    <p:sldId id="285" r:id="rId16"/>
    <p:sldId id="298" r:id="rId17"/>
    <p:sldId id="299" r:id="rId18"/>
    <p:sldId id="30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41" d="100"/>
          <a:sy n="41" d="100"/>
        </p:scale>
        <p:origin x="136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5</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9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9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9 November 2021</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9 November 2021</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9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9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9 November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9 November 2021</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523220"/>
          </a:xfrm>
          <a:prstGeom prst="rect">
            <a:avLst/>
          </a:prstGeom>
        </p:spPr>
        <p:txBody>
          <a:bodyPr wrap="square">
            <a:spAutoFit/>
          </a:bodyPr>
          <a:lstStyle/>
          <a:p>
            <a:pPr algn="ctr"/>
            <a:r>
              <a:rPr lang="en-US" sz="2800" dirty="0">
                <a:latin typeface="+mj-lt"/>
              </a:rPr>
              <a:t>Grade Calculation Excel Automation</a:t>
            </a:r>
          </a:p>
        </p:txBody>
      </p:sp>
      <p:sp>
        <p:nvSpPr>
          <p:cNvPr id="8" name="Rectangle 7"/>
          <p:cNvSpPr/>
          <p:nvPr/>
        </p:nvSpPr>
        <p:spPr>
          <a:xfrm>
            <a:off x="761999" y="3048000"/>
            <a:ext cx="7052246" cy="1323439"/>
          </a:xfrm>
          <a:prstGeom prst="rect">
            <a:avLst/>
          </a:prstGeom>
        </p:spPr>
        <p:txBody>
          <a:bodyPr wrap="square">
            <a:spAutoFit/>
          </a:bodyPr>
          <a:lstStyle/>
          <a:p>
            <a:r>
              <a:rPr lang="en-US" sz="2000" dirty="0">
                <a:latin typeface="Arial" pitchFamily="34" charset="0"/>
                <a:cs typeface="Arial" pitchFamily="34" charset="0"/>
              </a:rPr>
              <a:t>Project Supervisor: </a:t>
            </a:r>
            <a:r>
              <a:rPr lang="en-US" sz="2000" dirty="0" smtClean="0">
                <a:latin typeface="Arial" pitchFamily="34" charset="0"/>
                <a:cs typeface="Arial" pitchFamily="34" charset="0"/>
              </a:rPr>
              <a:t>Dr.S.</a:t>
            </a:r>
            <a:r>
              <a:rPr lang="en-US" sz="2000" dirty="0" err="1" smtClean="0">
                <a:latin typeface="Arial" pitchFamily="34" charset="0"/>
                <a:cs typeface="Arial" pitchFamily="34" charset="0"/>
              </a:rPr>
              <a:t>RajaShree</a:t>
            </a:r>
            <a:r>
              <a:rPr lang="en-US" sz="2000" dirty="0" smtClean="0">
                <a:latin typeface="Arial" pitchFamily="34" charset="0"/>
                <a:cs typeface="Arial" pitchFamily="34" charset="0"/>
              </a:rPr>
              <a:t>.,M.E</a:t>
            </a:r>
            <a:r>
              <a:rPr lang="en-US" sz="2000" dirty="0">
                <a:latin typeface="Arial" pitchFamily="34" charset="0"/>
                <a:cs typeface="Arial" pitchFamily="34" charset="0"/>
              </a:rPr>
              <a:t>., Ph.D</a:t>
            </a:r>
            <a:r>
              <a:rPr lang="en-US" sz="2000" dirty="0" smtClean="0">
                <a:latin typeface="Arial" pitchFamily="34" charset="0"/>
                <a:cs typeface="Arial" pitchFamily="34" charset="0"/>
              </a:rPr>
              <a:t>.,</a:t>
            </a:r>
            <a:endParaRPr lang="en-US" sz="2000" dirty="0">
              <a:latin typeface="Arial" pitchFamily="34" charset="0"/>
              <a:cs typeface="Arial" pitchFamily="34" charset="0"/>
            </a:endParaRPr>
          </a:p>
          <a:p>
            <a:pPr>
              <a:lnSpc>
                <a:spcPct val="150000"/>
              </a:lnSpc>
            </a:pPr>
            <a:r>
              <a:rPr lang="en-US" sz="2000" dirty="0">
                <a:latin typeface="Arial" pitchFamily="34" charset="0"/>
                <a:cs typeface="Arial" pitchFamily="34" charset="0"/>
              </a:rPr>
              <a:t>Name of the Student: </a:t>
            </a:r>
            <a:r>
              <a:rPr lang="en-US" sz="2000" dirty="0" err="1" smtClean="0">
                <a:latin typeface="Arial" pitchFamily="34" charset="0"/>
                <a:cs typeface="Arial" pitchFamily="34" charset="0"/>
              </a:rPr>
              <a:t>Rohith</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raj.V</a:t>
            </a:r>
            <a:endParaRPr lang="en-US" sz="2000" dirty="0">
              <a:latin typeface="Arial" pitchFamily="34" charset="0"/>
              <a:cs typeface="Arial" pitchFamily="34" charset="0"/>
            </a:endParaRPr>
          </a:p>
          <a:p>
            <a:pPr>
              <a:lnSpc>
                <a:spcPct val="150000"/>
              </a:lnSpc>
            </a:pPr>
            <a:r>
              <a:rPr lang="en-US" sz="2000" dirty="0">
                <a:latin typeface="Arial" pitchFamily="34" charset="0"/>
                <a:cs typeface="Arial" pitchFamily="34" charset="0"/>
              </a:rPr>
              <a:t>Register Number: </a:t>
            </a:r>
            <a:r>
              <a:rPr lang="en-US" sz="2000" dirty="0" smtClean="0">
                <a:latin typeface="Arial" pitchFamily="34" charset="0"/>
                <a:cs typeface="Arial" pitchFamily="34" charset="0"/>
              </a:rPr>
              <a:t>39110857</a:t>
            </a:r>
            <a:endParaRPr lang="en-US" sz="2000"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1C25-63C2-4AFD-8280-C8E07A2F825B}"/>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a16="http://schemas.microsoft.com/office/drawing/2014/main" id="{9BD8D225-FBAF-4747-BB2C-0AC98CB67E52}"/>
              </a:ext>
            </a:extLst>
          </p:cNvPr>
          <p:cNvSpPr>
            <a:spLocks noGrp="1"/>
          </p:cNvSpPr>
          <p:nvPr>
            <p:ph idx="1"/>
          </p:nvPr>
        </p:nvSpPr>
        <p:spPr/>
        <p:txBody>
          <a:bodyPr>
            <a:normAutofit/>
          </a:bodyPr>
          <a:lstStyle/>
          <a:p>
            <a:pPr marL="0" indent="0">
              <a:buNone/>
            </a:pPr>
            <a:r>
              <a:rPr lang="en-US" sz="2400" dirty="0"/>
              <a:t>Loop module:</a:t>
            </a:r>
          </a:p>
          <a:p>
            <a:r>
              <a:rPr lang="en-US" sz="2400" dirty="0"/>
              <a:t>Loop Start1</a:t>
            </a:r>
          </a:p>
          <a:p>
            <a:r>
              <a:rPr lang="en-US" sz="2400" dirty="0"/>
              <a:t>Loop End</a:t>
            </a:r>
          </a:p>
          <a:p>
            <a:pPr marL="0" indent="0">
              <a:buNone/>
            </a:pPr>
            <a:r>
              <a:rPr lang="en-US" sz="2400" dirty="0"/>
              <a:t>Choice module:</a:t>
            </a:r>
          </a:p>
          <a:p>
            <a:r>
              <a:rPr lang="en-US" sz="2400" dirty="0"/>
              <a:t>Student Grades-</a:t>
            </a:r>
          </a:p>
          <a:p>
            <a:pPr marL="0" indent="0">
              <a:buNone/>
            </a:pPr>
            <a:r>
              <a:rPr lang="en-US" sz="2400" dirty="0"/>
              <a:t>a.[</a:t>
            </a:r>
            <a:r>
              <a:rPr lang="en-US" sz="2400" dirty="0" err="1"/>
              <a:t>Students.Percentage</a:t>
            </a:r>
            <a:r>
              <a:rPr lang="en-US" sz="2400" dirty="0"/>
              <a:t>]&gt;=70 AND [</a:t>
            </a:r>
            <a:r>
              <a:rPr lang="en-US" sz="2400" dirty="0" err="1"/>
              <a:t>Students.Percentage</a:t>
            </a:r>
            <a:r>
              <a:rPr lang="en-US" sz="2400" dirty="0"/>
              <a:t>]&lt;=79 </a:t>
            </a:r>
          </a:p>
          <a:p>
            <a:pPr marL="0" indent="0">
              <a:buNone/>
            </a:pPr>
            <a:r>
              <a:rPr lang="en-US" sz="2400" dirty="0"/>
              <a:t>b. [</a:t>
            </a:r>
            <a:r>
              <a:rPr lang="en-US" sz="2400" dirty="0" err="1"/>
              <a:t>Students.Percentage</a:t>
            </a:r>
            <a:r>
              <a:rPr lang="en-US" sz="2400" dirty="0"/>
              <a:t>]&gt;=80 AND [</a:t>
            </a:r>
            <a:r>
              <a:rPr lang="en-US" sz="2400" dirty="0" err="1"/>
              <a:t>Students.Percentage</a:t>
            </a:r>
            <a:r>
              <a:rPr lang="en-US" sz="2400" dirty="0"/>
              <a:t>]&lt;=89 </a:t>
            </a:r>
          </a:p>
          <a:p>
            <a:pPr marL="0" indent="0">
              <a:buNone/>
            </a:pPr>
            <a:r>
              <a:rPr lang="en-US" sz="2400" dirty="0"/>
              <a:t>c. [</a:t>
            </a:r>
            <a:r>
              <a:rPr lang="en-US" sz="2400" dirty="0" err="1"/>
              <a:t>Students.Percentage</a:t>
            </a:r>
            <a:r>
              <a:rPr lang="en-US" sz="2400" dirty="0"/>
              <a:t>]&gt;=90 AND [</a:t>
            </a:r>
            <a:r>
              <a:rPr lang="en-US" sz="2400" dirty="0" err="1"/>
              <a:t>Students.Percentage</a:t>
            </a:r>
            <a:r>
              <a:rPr lang="en-US" sz="2400" dirty="0"/>
              <a:t>]&lt;=100</a:t>
            </a:r>
          </a:p>
          <a:p>
            <a:r>
              <a:rPr lang="en-US" sz="2400" dirty="0"/>
              <a:t>Otherwise1</a:t>
            </a:r>
          </a:p>
        </p:txBody>
      </p:sp>
      <p:sp>
        <p:nvSpPr>
          <p:cNvPr id="4" name="Date Placeholder 3">
            <a:extLst>
              <a:ext uri="{FF2B5EF4-FFF2-40B4-BE49-F238E27FC236}">
                <a16:creationId xmlns:a16="http://schemas.microsoft.com/office/drawing/2014/main" id="{BC406BA6-771B-489C-96FC-5782D3EC217D}"/>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9309FFD8-CBAC-46DD-A5A0-D726C872D63C}"/>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3886216-C11C-4BE8-A306-CA92F498D730}"/>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4007709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CA11-D947-4E60-BCBD-B299E9C4CDDB}"/>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a16="http://schemas.microsoft.com/office/drawing/2014/main" id="{1568F7A3-2609-4E9D-AA52-6ED411B01172}"/>
              </a:ext>
            </a:extLst>
          </p:cNvPr>
          <p:cNvSpPr>
            <a:spLocks noGrp="1"/>
          </p:cNvSpPr>
          <p:nvPr>
            <p:ph idx="1"/>
          </p:nvPr>
        </p:nvSpPr>
        <p:spPr/>
        <p:txBody>
          <a:bodyPr>
            <a:normAutofit/>
          </a:bodyPr>
          <a:lstStyle/>
          <a:p>
            <a:pPr marL="0" indent="0">
              <a:buNone/>
            </a:pPr>
            <a:r>
              <a:rPr lang="en-US" sz="2400" dirty="0"/>
              <a:t>Calculation module:</a:t>
            </a:r>
          </a:p>
          <a:p>
            <a:r>
              <a:rPr lang="en-US" sz="2400" dirty="0"/>
              <a:t>Grade A</a:t>
            </a:r>
          </a:p>
          <a:p>
            <a:r>
              <a:rPr lang="en-US" sz="2400" dirty="0"/>
              <a:t>Grade B</a:t>
            </a:r>
          </a:p>
          <a:p>
            <a:r>
              <a:rPr lang="en-US" sz="2400" dirty="0"/>
              <a:t>Grade C</a:t>
            </a:r>
          </a:p>
          <a:p>
            <a:r>
              <a:rPr lang="en-US" sz="2400" dirty="0"/>
              <a:t>Fail</a:t>
            </a:r>
          </a:p>
        </p:txBody>
      </p:sp>
      <p:sp>
        <p:nvSpPr>
          <p:cNvPr id="4" name="Date Placeholder 3">
            <a:extLst>
              <a:ext uri="{FF2B5EF4-FFF2-40B4-BE49-F238E27FC236}">
                <a16:creationId xmlns:a16="http://schemas.microsoft.com/office/drawing/2014/main" id="{2678455D-3C38-4920-8F71-0BEE1B3169EB}"/>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86A70F1A-B5CA-4BA8-B74A-247E132F28B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F300332-C05D-46CE-BE5B-A7B020293016}"/>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167308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a:normAutofit/>
          </a:bodyPr>
          <a:lstStyle/>
          <a:p>
            <a:pPr marL="0" indent="0" algn="just">
              <a:lnSpc>
                <a:spcPct val="90000"/>
              </a:lnSpc>
              <a:buNone/>
            </a:pPr>
            <a:r>
              <a:rPr lang="en-US" sz="2400" u="sng" dirty="0"/>
              <a:t>Object-based approach </a:t>
            </a:r>
          </a:p>
          <a:p>
            <a:pPr marL="0" indent="0" algn="just">
              <a:lnSpc>
                <a:spcPct val="90000"/>
              </a:lnSpc>
              <a:buNone/>
            </a:pPr>
            <a:r>
              <a:rPr lang="en-US" sz="2400" dirty="0"/>
              <a:t>Object-based is the standard approach to automating all desktop applications. In this case, the bot emulates the actions of a real person, typing and clicking on buttons and other elements on the UI. It allows you to automate all actions in Excel that a real person can do, if they are routine and rule-based. However, when the bot interacts with the application UI rather than with the file directly, as when API is used the speed of execution is slower than with the two approaches above, and the application needs to be opened on the screen.</a:t>
            </a:r>
          </a:p>
          <a:p>
            <a:pPr marL="0" indent="0" algn="just">
              <a:lnSpc>
                <a:spcPct val="90000"/>
              </a:lnSpc>
              <a:buNone/>
            </a:pPr>
            <a:r>
              <a:rPr lang="en-US" sz="2400" dirty="0"/>
              <a:t>There are several approaches to automating Excel with RPA: </a:t>
            </a:r>
          </a:p>
          <a:p>
            <a:pPr marL="0" indent="0" algn="just">
              <a:lnSpc>
                <a:spcPct val="90000"/>
              </a:lnSpc>
              <a:buNone/>
            </a:pPr>
            <a:r>
              <a:rPr lang="en-US" sz="2400" dirty="0"/>
              <a:t>• Coding using RPA API and other API tools • Native actions for Excel automation • Object-based automation.</a:t>
            </a:r>
            <a:endParaRPr lang="en-US" sz="2400" dirty="0">
              <a:cs typeface="Arial" pitchFamily="34" charset="0"/>
            </a:endParaRPr>
          </a:p>
          <a:p>
            <a:endParaRPr lang="en-US" dirty="0"/>
          </a:p>
        </p:txBody>
      </p:sp>
    </p:spTree>
    <p:extLst>
      <p:ext uri="{BB962C8B-B14F-4D97-AF65-F5344CB8AC3E}">
        <p14:creationId xmlns:p14="http://schemas.microsoft.com/office/powerpoint/2010/main" val="125036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8" name="Content Placeholder 2"/>
          <p:cNvSpPr>
            <a:spLocks noGrp="1"/>
          </p:cNvSpPr>
          <p:nvPr>
            <p:ph idx="1"/>
          </p:nvPr>
        </p:nvSpPr>
        <p:spPr>
          <a:xfrm>
            <a:off x="457200" y="1600200"/>
            <a:ext cx="8305800" cy="4572000"/>
          </a:xfrm>
        </p:spPr>
        <p:txBody>
          <a:bodyPr>
            <a:normAutofit/>
          </a:bodyPr>
          <a:lstStyle/>
          <a:p>
            <a:pPr marL="0" indent="0">
              <a:buNone/>
            </a:pPr>
            <a:r>
              <a:rPr lang="en-US" sz="2400" dirty="0"/>
              <a:t>All the flows was executed successfully by reading the given Excel sheet and the output was stored new excel document as output.</a:t>
            </a:r>
          </a:p>
        </p:txBody>
      </p:sp>
      <p:pic>
        <p:nvPicPr>
          <p:cNvPr id="10" name="Picture 9">
            <a:extLst>
              <a:ext uri="{FF2B5EF4-FFF2-40B4-BE49-F238E27FC236}">
                <a16:creationId xmlns:a16="http://schemas.microsoft.com/office/drawing/2014/main" id="{7D6BC26C-A407-4BD9-ACBC-0FE958528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414918"/>
            <a:ext cx="8305800" cy="3941432"/>
          </a:xfrm>
          <a:prstGeom prst="rect">
            <a:avLst/>
          </a:prstGeom>
        </p:spPr>
      </p:pic>
    </p:spTree>
    <p:extLst>
      <p:ext uri="{BB962C8B-B14F-4D97-AF65-F5344CB8AC3E}">
        <p14:creationId xmlns:p14="http://schemas.microsoft.com/office/powerpoint/2010/main" val="22586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B9B8-9131-4533-9846-A69ACCBF0351}"/>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Results and Discussion</a:t>
            </a:r>
            <a:endParaRPr lang="en-US" dirty="0"/>
          </a:p>
        </p:txBody>
      </p:sp>
      <p:sp>
        <p:nvSpPr>
          <p:cNvPr id="3" name="Content Placeholder 2">
            <a:extLst>
              <a:ext uri="{FF2B5EF4-FFF2-40B4-BE49-F238E27FC236}">
                <a16:creationId xmlns:a16="http://schemas.microsoft.com/office/drawing/2014/main" id="{7A762778-3A42-4674-A5E6-62B646CD13A2}"/>
              </a:ext>
            </a:extLst>
          </p:cNvPr>
          <p:cNvSpPr>
            <a:spLocks noGrp="1"/>
          </p:cNvSpPr>
          <p:nvPr>
            <p:ph idx="1"/>
          </p:nvPr>
        </p:nvSpPr>
        <p:spPr/>
        <p:txBody>
          <a:bodyPr>
            <a:normAutofit/>
          </a:bodyPr>
          <a:lstStyle/>
          <a:p>
            <a:pPr marL="0" indent="0">
              <a:buNone/>
            </a:pPr>
            <a:r>
              <a:rPr lang="en-US" sz="2400" dirty="0"/>
              <a:t>As per the choice module used in the process </a:t>
            </a:r>
            <a:r>
              <a:rPr lang="en-US" sz="2400" dirty="0" err="1"/>
              <a:t>studio,we</a:t>
            </a:r>
            <a:r>
              <a:rPr lang="en-US" sz="2400" dirty="0"/>
              <a:t> have obtained the result and calculated the grades successfully.</a:t>
            </a:r>
          </a:p>
          <a:p>
            <a:r>
              <a:rPr lang="en-US" sz="2400" dirty="0"/>
              <a:t>All students who have secured a percentage between 70 to 79,they have got C Grade.</a:t>
            </a:r>
          </a:p>
          <a:p>
            <a:r>
              <a:rPr lang="en-US" sz="2400" dirty="0"/>
              <a:t>All students who have secured a percentage between 80 to 89,they have got B Grade.</a:t>
            </a:r>
          </a:p>
          <a:p>
            <a:r>
              <a:rPr lang="en-US" sz="2400" dirty="0"/>
              <a:t>All students who have secured a percentage between 90 to 100,they have got A Grade.</a:t>
            </a:r>
          </a:p>
          <a:p>
            <a:pPr marL="0" indent="0">
              <a:buNone/>
            </a:pPr>
            <a:endParaRPr lang="en-US" sz="2400" dirty="0"/>
          </a:p>
        </p:txBody>
      </p:sp>
      <p:sp>
        <p:nvSpPr>
          <p:cNvPr id="4" name="Date Placeholder 3">
            <a:extLst>
              <a:ext uri="{FF2B5EF4-FFF2-40B4-BE49-F238E27FC236}">
                <a16:creationId xmlns:a16="http://schemas.microsoft.com/office/drawing/2014/main" id="{F9A78C84-F09F-419D-BAE2-200DD56874F9}"/>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38C41FDE-D120-4480-8E36-8163F64318B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105EBD1-219F-4C78-AEB6-FFF1175413C8}"/>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340460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r>
              <a:rPr lang="en-US" dirty="0">
                <a:latin typeface="Arial" pitchFamily="34" charset="0"/>
                <a:cs typeface="Arial" pitchFamily="34" charset="0"/>
              </a:rPr>
              <a:t/>
            </a:r>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rmAutofit/>
          </a:bodyPr>
          <a:lstStyle/>
          <a:p>
            <a:pPr marL="0" indent="0">
              <a:buNone/>
            </a:pPr>
            <a:r>
              <a:rPr lang="en-US" sz="2400" dirty="0"/>
              <a:t>Thus, due to the various benefits of RPA, its utilization is gradually increasing in the market worldwide. Most of the organization are already implementing the RPA technology, as it optimizes the cost and press the others resources. It is a cost-effective technique and also has nonfinancial benefits such as it consists of more accurate and consistent processes, which are less prone to errors. Nowadays, most of the organizations are using RPA for testing the particular application and eliminating the old testing tools due to its limitations. </a:t>
            </a:r>
          </a:p>
        </p:txBody>
      </p:sp>
    </p:spTree>
    <p:extLst>
      <p:ext uri="{BB962C8B-B14F-4D97-AF65-F5344CB8AC3E}">
        <p14:creationId xmlns:p14="http://schemas.microsoft.com/office/powerpoint/2010/main" val="542845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E935-B1C0-4EAF-A6CC-964464EDDF7B}"/>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Conclusion</a:t>
            </a:r>
            <a:endParaRPr lang="en-US" dirty="0"/>
          </a:p>
        </p:txBody>
      </p:sp>
      <p:sp>
        <p:nvSpPr>
          <p:cNvPr id="3" name="Content Placeholder 2">
            <a:extLst>
              <a:ext uri="{FF2B5EF4-FFF2-40B4-BE49-F238E27FC236}">
                <a16:creationId xmlns:a16="http://schemas.microsoft.com/office/drawing/2014/main" id="{82B33192-91F1-489F-90ED-D6E2C1090E61}"/>
              </a:ext>
            </a:extLst>
          </p:cNvPr>
          <p:cNvSpPr>
            <a:spLocks noGrp="1"/>
          </p:cNvSpPr>
          <p:nvPr>
            <p:ph idx="1"/>
          </p:nvPr>
        </p:nvSpPr>
        <p:spPr/>
        <p:txBody>
          <a:bodyPr>
            <a:normAutofit/>
          </a:bodyPr>
          <a:lstStyle/>
          <a:p>
            <a:pPr marL="0" indent="0">
              <a:buNone/>
            </a:pPr>
            <a:r>
              <a:rPr lang="en-US" sz="2400" dirty="0"/>
              <a:t>Our objective was to automate the process of grade calculation.</a:t>
            </a:r>
          </a:p>
          <a:p>
            <a:pPr marL="0" indent="0">
              <a:buNone/>
            </a:pPr>
            <a:r>
              <a:rPr lang="en-US" sz="2400" dirty="0"/>
              <a:t>With the help of RPA and </a:t>
            </a:r>
            <a:r>
              <a:rPr lang="en-US" sz="2400" dirty="0" err="1"/>
              <a:t>Blueprism</a:t>
            </a:r>
            <a:r>
              <a:rPr lang="en-US" sz="2400" dirty="0"/>
              <a:t> tool we have successfully achieved our goal and also made the task of grade calculation very efficient.</a:t>
            </a:r>
          </a:p>
          <a:p>
            <a:pPr marL="0" indent="0">
              <a:buNone/>
            </a:pPr>
            <a:r>
              <a:rPr lang="en-US" sz="2400" dirty="0"/>
              <a:t>This solution can be applied in schools or colleges which have a rich IT infrastructure so that people can be more efficient and use their saved time in other areas of work. </a:t>
            </a:r>
          </a:p>
          <a:p>
            <a:pPr marL="0" indent="0">
              <a:buNone/>
            </a:pPr>
            <a:r>
              <a:rPr lang="en-US" sz="2400" dirty="0"/>
              <a:t>It can also be applied by private tutors so that the menial job of repetitive calculation of grades for each student can be avoided as the whole process gets automated.</a:t>
            </a:r>
          </a:p>
        </p:txBody>
      </p:sp>
      <p:sp>
        <p:nvSpPr>
          <p:cNvPr id="4" name="Date Placeholder 3">
            <a:extLst>
              <a:ext uri="{FF2B5EF4-FFF2-40B4-BE49-F238E27FC236}">
                <a16:creationId xmlns:a16="http://schemas.microsoft.com/office/drawing/2014/main" id="{85DDE1A6-E196-463C-BB03-80CDA63F4BB2}"/>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585AFF69-3D6A-43F6-A357-C0E8F3611477}"/>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F608585-F458-4919-96DF-E57734AE4BDD}"/>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208147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58D2-5972-48EF-BBBA-A2770B07B3E8}"/>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Conclusion</a:t>
            </a:r>
            <a:endParaRPr lang="en-US" dirty="0"/>
          </a:p>
        </p:txBody>
      </p:sp>
      <p:sp>
        <p:nvSpPr>
          <p:cNvPr id="3" name="Content Placeholder 2">
            <a:extLst>
              <a:ext uri="{FF2B5EF4-FFF2-40B4-BE49-F238E27FC236}">
                <a16:creationId xmlns:a16="http://schemas.microsoft.com/office/drawing/2014/main" id="{BFCAF148-2BAD-4996-930D-C816E7E5BC08}"/>
              </a:ext>
            </a:extLst>
          </p:cNvPr>
          <p:cNvSpPr>
            <a:spLocks noGrp="1"/>
          </p:cNvSpPr>
          <p:nvPr>
            <p:ph idx="1"/>
          </p:nvPr>
        </p:nvSpPr>
        <p:spPr/>
        <p:txBody>
          <a:bodyPr>
            <a:normAutofit/>
          </a:bodyPr>
          <a:lstStyle/>
          <a:p>
            <a:pPr marL="0" indent="0">
              <a:buNone/>
            </a:pPr>
            <a:r>
              <a:rPr lang="en-US" sz="2400" b="1" u="sng" dirty="0"/>
              <a:t>Future Scope</a:t>
            </a:r>
          </a:p>
          <a:p>
            <a:pPr marL="0" indent="0">
              <a:buNone/>
            </a:pPr>
            <a:r>
              <a:rPr lang="en-US" sz="2400" dirty="0"/>
              <a:t>The technology is advancing rapidly in almost all the fields, not in a minute but in every second. With this quick development in technology, tremendous growth has been observed in the global automation industry. The usage of automation techniques is in continuous growth and it is anticipated for the predictable future. The robotic process automation is one of the revolutions in the automation industry, and its expected to increase higher potential terms of utilization and staff implementation in the upcoming year.</a:t>
            </a:r>
            <a:endParaRPr lang="en-US" sz="2400" b="1" u="sng" dirty="0"/>
          </a:p>
        </p:txBody>
      </p:sp>
      <p:sp>
        <p:nvSpPr>
          <p:cNvPr id="4" name="Date Placeholder 3">
            <a:extLst>
              <a:ext uri="{FF2B5EF4-FFF2-40B4-BE49-F238E27FC236}">
                <a16:creationId xmlns:a16="http://schemas.microsoft.com/office/drawing/2014/main" id="{3FDDE324-26F2-4150-B6AF-EEE3FAB5D97F}"/>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E82CEFFA-8742-4096-9180-890D4311F9C4}"/>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3D2F35B-6E2B-4551-9AD8-C29F29453345}"/>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1711315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6B09-E31B-4AF2-B33A-04CF13BE6690}"/>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References</a:t>
            </a:r>
            <a:endParaRPr lang="en-US" dirty="0"/>
          </a:p>
        </p:txBody>
      </p:sp>
      <p:sp>
        <p:nvSpPr>
          <p:cNvPr id="3" name="Content Placeholder 2">
            <a:extLst>
              <a:ext uri="{FF2B5EF4-FFF2-40B4-BE49-F238E27FC236}">
                <a16:creationId xmlns:a16="http://schemas.microsoft.com/office/drawing/2014/main" id="{337AC9C8-6D4A-4BC3-A24F-EF89AD0182A0}"/>
              </a:ext>
            </a:extLst>
          </p:cNvPr>
          <p:cNvSpPr>
            <a:spLocks noGrp="1"/>
          </p:cNvSpPr>
          <p:nvPr>
            <p:ph idx="1"/>
          </p:nvPr>
        </p:nvSpPr>
        <p:spPr/>
        <p:txBody>
          <a:bodyPr/>
          <a:lstStyle/>
          <a:p>
            <a:pPr marL="0" indent="0">
              <a:buNone/>
            </a:pPr>
            <a:r>
              <a:rPr lang="en-US" sz="2400" b="1" u="sng" dirty="0"/>
              <a:t>Websites:  </a:t>
            </a:r>
          </a:p>
          <a:p>
            <a:r>
              <a:rPr lang="en-US" sz="2400" dirty="0"/>
              <a:t>https://ieeexplore.ieee.org/Xplore </a:t>
            </a:r>
          </a:p>
          <a:p>
            <a:r>
              <a:rPr lang="en-US" sz="2400" dirty="0"/>
              <a:t>www.uipath.com </a:t>
            </a:r>
          </a:p>
          <a:p>
            <a:pPr marL="0" indent="0">
              <a:buNone/>
            </a:pPr>
            <a:r>
              <a:rPr lang="en-US" sz="2400" b="1" u="sng" dirty="0"/>
              <a:t>Research paper:</a:t>
            </a:r>
          </a:p>
          <a:p>
            <a:pPr marL="0" indent="0">
              <a:buNone/>
            </a:pPr>
            <a:r>
              <a:rPr lang="en-US" sz="2400" dirty="0"/>
              <a:t>Robotic Process Automation: A Scientific and Industrial Systematic Mapping Study By J. G. </a:t>
            </a:r>
            <a:r>
              <a:rPr lang="en-US" sz="2400" dirty="0" err="1"/>
              <a:t>Enríquez;A</a:t>
            </a:r>
            <a:r>
              <a:rPr lang="en-US" sz="2400" dirty="0"/>
              <a:t>. </a:t>
            </a:r>
            <a:r>
              <a:rPr lang="en-US" sz="2400" dirty="0" err="1"/>
              <a:t>Jiménez-Ramírez;F</a:t>
            </a:r>
            <a:r>
              <a:rPr lang="en-US" sz="2400" dirty="0"/>
              <a:t>. J. </a:t>
            </a:r>
            <a:r>
              <a:rPr lang="en-US" sz="2400" dirty="0" err="1"/>
              <a:t>Domínguez-Mayo;J</a:t>
            </a:r>
            <a:r>
              <a:rPr lang="en-US" sz="2400" dirty="0"/>
              <a:t>. A. García-García</a:t>
            </a:r>
          </a:p>
        </p:txBody>
      </p:sp>
      <p:sp>
        <p:nvSpPr>
          <p:cNvPr id="4" name="Date Placeholder 3">
            <a:extLst>
              <a:ext uri="{FF2B5EF4-FFF2-40B4-BE49-F238E27FC236}">
                <a16:creationId xmlns:a16="http://schemas.microsoft.com/office/drawing/2014/main" id="{5C84F760-3026-4AA0-A6FD-E6DA564872EA}"/>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1BC18D1F-2572-4DD9-9BBF-DC37FA2EB09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1BEE40D-46B0-4747-A19A-93649E373C3D}"/>
              </a:ext>
            </a:extLst>
          </p:cNvPr>
          <p:cNvSpPr>
            <a:spLocks noGrp="1"/>
          </p:cNvSpPr>
          <p:nvPr>
            <p:ph type="sldNum" sz="quarter" idx="12"/>
          </p:nvPr>
        </p:nvSpPr>
        <p:spPr/>
        <p:txBody>
          <a:bodyPr/>
          <a:lstStyle/>
          <a:p>
            <a:fld id="{7B28076C-CE04-4A00-BFAA-A90EA8355859}" type="slidenum">
              <a:rPr lang="en-US" smtClean="0"/>
              <a:pPr/>
              <a:t>18</a:t>
            </a:fld>
            <a:endParaRPr lang="en-US"/>
          </a:p>
        </p:txBody>
      </p:sp>
    </p:spTree>
    <p:extLst>
      <p:ext uri="{BB962C8B-B14F-4D97-AF65-F5344CB8AC3E}">
        <p14:creationId xmlns:p14="http://schemas.microsoft.com/office/powerpoint/2010/main" val="70686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9 November 2021</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3" name="Content Placeholder 2">
            <a:extLst>
              <a:ext uri="{FF2B5EF4-FFF2-40B4-BE49-F238E27FC236}">
                <a16:creationId xmlns:a16="http://schemas.microsoft.com/office/drawing/2014/main" id="{23526EE2-9E5C-49B3-B923-4A18491C4793}"/>
              </a:ext>
            </a:extLst>
          </p:cNvPr>
          <p:cNvSpPr>
            <a:spLocks noGrp="1"/>
          </p:cNvSpPr>
          <p:nvPr>
            <p:ph idx="1"/>
          </p:nvPr>
        </p:nvSpPr>
        <p:spPr/>
        <p:txBody>
          <a:bodyPr>
            <a:normAutofit/>
          </a:bodyPr>
          <a:lstStyle/>
          <a:p>
            <a:r>
              <a:rPr lang="en-US" sz="2400" dirty="0"/>
              <a:t>Generally</a:t>
            </a:r>
            <a:r>
              <a:rPr lang="en-US" sz="2400" dirty="0" smtClean="0"/>
              <a:t>, in </a:t>
            </a:r>
            <a:r>
              <a:rPr lang="en-US" sz="2400" dirty="0"/>
              <a:t>order to calculate grades we use manual formulas in Excel</a:t>
            </a:r>
            <a:r>
              <a:rPr lang="en-US" sz="2400" dirty="0" smtClean="0"/>
              <a:t>. We </a:t>
            </a:r>
            <a:r>
              <a:rPr lang="en-US" sz="2400" dirty="0"/>
              <a:t>also need to enter the marks manually each time.</a:t>
            </a:r>
          </a:p>
          <a:p>
            <a:pPr marL="0" indent="0">
              <a:buNone/>
            </a:pPr>
            <a:r>
              <a:rPr lang="en-US" sz="2400" dirty="0"/>
              <a:t> </a:t>
            </a:r>
          </a:p>
          <a:p>
            <a:r>
              <a:rPr lang="en-US" sz="2400" dirty="0"/>
              <a:t>Our goal through this project is to automate this whole process with the help of RPA technology and </a:t>
            </a:r>
            <a:r>
              <a:rPr lang="en-US" sz="2400" dirty="0" err="1"/>
              <a:t>Blueprism</a:t>
            </a:r>
            <a:r>
              <a:rPr lang="en-US" sz="2400" dirty="0"/>
              <a:t>.</a:t>
            </a:r>
          </a:p>
          <a:p>
            <a:pPr marL="0" indent="0">
              <a:buNone/>
            </a:pPr>
            <a:endParaRPr lang="en-US" sz="2400" dirty="0"/>
          </a:p>
          <a:p>
            <a:r>
              <a:rPr lang="en-US" sz="2400" dirty="0"/>
              <a:t>We can avoid doing the rote and recurring task of calculating grade for each student based on their marks repeatedly and save time with the help of this project</a:t>
            </a:r>
          </a:p>
        </p:txBody>
      </p:sp>
      <p:sp>
        <p:nvSpPr>
          <p:cNvPr id="7" name="Date Placeholder 6"/>
          <p:cNvSpPr>
            <a:spLocks noGrp="1"/>
          </p:cNvSpPr>
          <p:nvPr>
            <p:ph type="dt" sz="half" idx="10"/>
          </p:nvPr>
        </p:nvSpPr>
        <p:spPr/>
        <p:txBody>
          <a:bodyPr/>
          <a:lstStyle/>
          <a:p>
            <a:fld id="{34BF8381-4334-4BCF-A228-57F83149AF87}" type="datetime3">
              <a:rPr lang="en-US" smtClean="0"/>
              <a:pPr/>
              <a:t>9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9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Arial" pitchFamily="34" charset="0"/>
                <a:cs typeface="Arial" pitchFamily="34" charset="0"/>
              </a:rPr>
              <a:t>Objectives</a:t>
            </a:r>
          </a:p>
        </p:txBody>
      </p:sp>
      <p:sp>
        <p:nvSpPr>
          <p:cNvPr id="11" name="Content Placeholder 2"/>
          <p:cNvSpPr>
            <a:spLocks noGrp="1"/>
          </p:cNvSpPr>
          <p:nvPr>
            <p:ph idx="1"/>
          </p:nvPr>
        </p:nvSpPr>
        <p:spPr>
          <a:xfrm>
            <a:off x="381000" y="1447800"/>
            <a:ext cx="8153400" cy="4038600"/>
          </a:xfrm>
        </p:spPr>
        <p:txBody>
          <a:bodyPr/>
          <a:lstStyle/>
          <a:p>
            <a:pPr algn="just">
              <a:lnSpc>
                <a:spcPct val="80000"/>
              </a:lnSpc>
            </a:pPr>
            <a:r>
              <a:rPr lang="en-US" sz="2400" dirty="0"/>
              <a:t>At present</a:t>
            </a:r>
            <a:r>
              <a:rPr lang="en-US" sz="2400" dirty="0" smtClean="0"/>
              <a:t>, in </a:t>
            </a:r>
            <a:r>
              <a:rPr lang="en-US" sz="2400" dirty="0"/>
              <a:t>order to calculate grades we have to use Excel Formulas</a:t>
            </a:r>
            <a:r>
              <a:rPr lang="en-US" sz="2400" dirty="0" smtClean="0"/>
              <a:t>. This </a:t>
            </a:r>
            <a:r>
              <a:rPr lang="en-US" sz="2400" dirty="0"/>
              <a:t>makes the task </a:t>
            </a:r>
            <a:r>
              <a:rPr lang="en-US" sz="2400" dirty="0" err="1"/>
              <a:t>repetetive</a:t>
            </a:r>
            <a:r>
              <a:rPr lang="en-US" sz="2400" dirty="0"/>
              <a:t> and rote</a:t>
            </a:r>
            <a:r>
              <a:rPr lang="en-US" sz="2400" dirty="0" smtClean="0"/>
              <a:t>. We </a:t>
            </a:r>
            <a:r>
              <a:rPr lang="en-US" sz="2400" dirty="0"/>
              <a:t>need to manually type the formulas for each student while calculating their grade.</a:t>
            </a:r>
          </a:p>
          <a:p>
            <a:pPr algn="just">
              <a:lnSpc>
                <a:spcPct val="80000"/>
              </a:lnSpc>
            </a:pPr>
            <a:endParaRPr lang="en-US" sz="2400" dirty="0"/>
          </a:p>
          <a:p>
            <a:pPr algn="just">
              <a:lnSpc>
                <a:spcPct val="80000"/>
              </a:lnSpc>
            </a:pPr>
            <a:r>
              <a:rPr lang="en-US" sz="2400" dirty="0"/>
              <a:t>In order to overcome the problem mentioned </a:t>
            </a:r>
            <a:r>
              <a:rPr lang="en-US" sz="2400" dirty="0" err="1"/>
              <a:t>above,we</a:t>
            </a:r>
            <a:r>
              <a:rPr lang="en-US" sz="2400" dirty="0"/>
              <a:t> will use RPA technology to automate the process of grade calculation</a:t>
            </a:r>
            <a:r>
              <a:rPr lang="en-US" sz="2400" dirty="0" smtClean="0"/>
              <a:t>. With </a:t>
            </a:r>
            <a:r>
              <a:rPr lang="en-US" sz="2400" dirty="0"/>
              <a:t>the help of Digital Workers in </a:t>
            </a:r>
            <a:r>
              <a:rPr lang="en-US" sz="2400" dirty="0" err="1"/>
              <a:t>Blueprism</a:t>
            </a:r>
            <a:r>
              <a:rPr lang="en-US" sz="2400" dirty="0"/>
              <a:t> software our whole process of calculating the grades will be automated</a:t>
            </a:r>
            <a:r>
              <a:rPr lang="en-US" sz="2400" dirty="0" smtClean="0"/>
              <a:t>. It </a:t>
            </a:r>
            <a:r>
              <a:rPr lang="en-US" sz="2400" dirty="0"/>
              <a:t>will save us a lot of time and make this task very efficient.</a:t>
            </a:r>
          </a:p>
          <a:p>
            <a:pPr algn="just"/>
            <a:endParaRPr lang="en-US" sz="2400" dirty="0">
              <a:latin typeface="Arial" pitchFamily="34" charset="0"/>
              <a:cs typeface="Arial" pitchFamily="34" charset="0"/>
            </a:endParaRPr>
          </a:p>
          <a:p>
            <a:pPr algn="just"/>
            <a:endParaRPr lang="en-US" sz="2800" dirty="0"/>
          </a:p>
        </p:txBody>
      </p:sp>
    </p:spTree>
    <p:extLst>
      <p:ext uri="{BB962C8B-B14F-4D97-AF65-F5344CB8AC3E}">
        <p14:creationId xmlns:p14="http://schemas.microsoft.com/office/powerpoint/2010/main" val="318597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9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5</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sp>
        <p:nvSpPr>
          <p:cNvPr id="9" name="Content Placeholder 2"/>
          <p:cNvSpPr>
            <a:spLocks noGrp="1"/>
          </p:cNvSpPr>
          <p:nvPr>
            <p:ph idx="1"/>
          </p:nvPr>
        </p:nvSpPr>
        <p:spPr>
          <a:xfrm>
            <a:off x="457200" y="1524000"/>
            <a:ext cx="8001000" cy="4419600"/>
          </a:xfrm>
        </p:spPr>
        <p:txBody>
          <a:bodyPr>
            <a:noAutofit/>
          </a:bodyPr>
          <a:lstStyle/>
          <a:p>
            <a:pPr algn="just"/>
            <a:endParaRPr lang="en-US" b="1" dirty="0">
              <a:latin typeface="Arial" pitchFamily="34" charset="0"/>
              <a:cs typeface="Arial" pitchFamily="34" charset="0"/>
            </a:endParaRPr>
          </a:p>
          <a:p>
            <a:pPr algn="just"/>
            <a:endParaRPr lang="en-US" b="1" dirty="0"/>
          </a:p>
        </p:txBody>
      </p:sp>
      <p:pic>
        <p:nvPicPr>
          <p:cNvPr id="3" name="Picture 2">
            <a:extLst>
              <a:ext uri="{FF2B5EF4-FFF2-40B4-BE49-F238E27FC236}">
                <a16:creationId xmlns:a16="http://schemas.microsoft.com/office/drawing/2014/main" id="{E6051E85-CDD1-4D84-A233-ACF71BB68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680" y="1245084"/>
            <a:ext cx="5654040" cy="4977431"/>
          </a:xfrm>
          <a:prstGeom prst="rect">
            <a:avLst/>
          </a:prstGeom>
        </p:spPr>
      </p:pic>
    </p:spTree>
    <p:extLst>
      <p:ext uri="{BB962C8B-B14F-4D97-AF65-F5344CB8AC3E}">
        <p14:creationId xmlns:p14="http://schemas.microsoft.com/office/powerpoint/2010/main" val="397855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9 November 2021</a:t>
            </a:fld>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pic>
        <p:nvPicPr>
          <p:cNvPr id="3" name="Content Placeholder 2">
            <a:extLst>
              <a:ext uri="{FF2B5EF4-FFF2-40B4-BE49-F238E27FC236}">
                <a16:creationId xmlns:a16="http://schemas.microsoft.com/office/drawing/2014/main" id="{199EC7CE-19D7-4850-85CD-582BDF51D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762" y="1371600"/>
            <a:ext cx="8490438" cy="5029200"/>
          </a:xfrm>
        </p:spPr>
      </p:pic>
    </p:spTree>
    <p:extLst>
      <p:ext uri="{BB962C8B-B14F-4D97-AF65-F5344CB8AC3E}">
        <p14:creationId xmlns:p14="http://schemas.microsoft.com/office/powerpoint/2010/main" val="25264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A245-FC5B-4719-A1D7-E4209C949CA8}"/>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a16="http://schemas.microsoft.com/office/drawing/2014/main" id="{824DD497-10E6-457C-AFCD-D0170F3F85F8}"/>
              </a:ext>
            </a:extLst>
          </p:cNvPr>
          <p:cNvSpPr>
            <a:spLocks noGrp="1"/>
          </p:cNvSpPr>
          <p:nvPr>
            <p:ph idx="1"/>
          </p:nvPr>
        </p:nvSpPr>
        <p:spPr>
          <a:xfrm>
            <a:off x="457200" y="1371600"/>
            <a:ext cx="8229600" cy="4984750"/>
          </a:xfrm>
        </p:spPr>
        <p:txBody>
          <a:bodyPr>
            <a:normAutofit lnSpcReduction="10000"/>
          </a:bodyPr>
          <a:lstStyle/>
          <a:p>
            <a:pPr marL="0" indent="0">
              <a:buNone/>
            </a:pPr>
            <a:r>
              <a:rPr lang="en-US" sz="2400" dirty="0"/>
              <a:t>Hardware/Software requirements:</a:t>
            </a:r>
          </a:p>
          <a:p>
            <a:r>
              <a:rPr lang="en-US" sz="2400" dirty="0"/>
              <a:t>Windows 10 OS</a:t>
            </a:r>
          </a:p>
          <a:p>
            <a:r>
              <a:rPr lang="en-US" sz="2400" dirty="0" err="1"/>
              <a:t>Blueprism</a:t>
            </a:r>
            <a:r>
              <a:rPr lang="en-US" sz="2400" dirty="0"/>
              <a:t> Software </a:t>
            </a:r>
          </a:p>
          <a:p>
            <a:r>
              <a:rPr lang="en-US" sz="2400" dirty="0"/>
              <a:t>Microsoft Excel </a:t>
            </a:r>
          </a:p>
          <a:p>
            <a:r>
              <a:rPr lang="en-US" sz="2400" dirty="0"/>
              <a:t>250 GB hard drive </a:t>
            </a:r>
          </a:p>
          <a:p>
            <a:r>
              <a:rPr lang="en-US" sz="2400" dirty="0"/>
              <a:t>Ram 8 GB</a:t>
            </a:r>
          </a:p>
          <a:p>
            <a:pPr marL="0" indent="0">
              <a:buNone/>
            </a:pPr>
            <a:endParaRPr lang="en-US" sz="2400" dirty="0"/>
          </a:p>
          <a:p>
            <a:pPr marL="0" indent="0">
              <a:buNone/>
            </a:pPr>
            <a:r>
              <a:rPr lang="en-US" sz="2400" dirty="0"/>
              <a:t>The technology we are using is known as Robotic Process Automation.</a:t>
            </a:r>
            <a:r>
              <a:rPr lang="en-US" sz="1400" b="0" i="0" dirty="0">
                <a:solidFill>
                  <a:srgbClr val="000000"/>
                </a:solidFill>
                <a:effectLst/>
                <a:latin typeface="Inter"/>
              </a:rPr>
              <a:t> </a:t>
            </a:r>
            <a:r>
              <a:rPr lang="en-US" sz="2400" b="0" i="0" dirty="0">
                <a:solidFill>
                  <a:srgbClr val="000000"/>
                </a:solidFill>
                <a:effectLst/>
                <a:latin typeface="Inter"/>
              </a:rPr>
              <a:t>Robotic process automation (RPA) is a software technology that makes it easy to build, deploy, and manage software robots that emulate humans actions interacting with digital systems and software.</a:t>
            </a:r>
            <a:endParaRPr lang="en-US" sz="2400" dirty="0"/>
          </a:p>
          <a:p>
            <a:pPr marL="0" indent="0">
              <a:buNone/>
            </a:pPr>
            <a:endParaRPr lang="en-US" sz="2400" dirty="0"/>
          </a:p>
        </p:txBody>
      </p:sp>
      <p:sp>
        <p:nvSpPr>
          <p:cNvPr id="4" name="Date Placeholder 3">
            <a:extLst>
              <a:ext uri="{FF2B5EF4-FFF2-40B4-BE49-F238E27FC236}">
                <a16:creationId xmlns:a16="http://schemas.microsoft.com/office/drawing/2014/main" id="{98A635C9-BFE5-49E3-8829-C674837D78AC}"/>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4900FB5E-C54B-424C-BD76-827C6B99B34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B6AEDBDF-9F2A-4D98-B1DF-D4CA574890C5}"/>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158970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F981-2937-4FE4-A7FA-712B1FCA8981}"/>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a16="http://schemas.microsoft.com/office/drawing/2014/main" id="{CD1775C7-212E-4B0D-97D4-7F4EC5D208A0}"/>
              </a:ext>
            </a:extLst>
          </p:cNvPr>
          <p:cNvSpPr>
            <a:spLocks noGrp="1"/>
          </p:cNvSpPr>
          <p:nvPr>
            <p:ph idx="1"/>
          </p:nvPr>
        </p:nvSpPr>
        <p:spPr/>
        <p:txBody>
          <a:bodyPr/>
          <a:lstStyle/>
          <a:p>
            <a:pPr marL="0" indent="0">
              <a:buNone/>
            </a:pPr>
            <a:r>
              <a:rPr lang="en-US" sz="2400" dirty="0">
                <a:cs typeface="Times New Roman" panose="02020603050405020304" pitchFamily="18" charset="0"/>
              </a:rPr>
              <a:t>The software we are using is </a:t>
            </a:r>
            <a:r>
              <a:rPr lang="en-US" sz="2400" dirty="0" err="1">
                <a:cs typeface="Times New Roman" panose="02020603050405020304" pitchFamily="18" charset="0"/>
              </a:rPr>
              <a:t>Blueprism</a:t>
            </a:r>
            <a:r>
              <a:rPr lang="en-US" sz="2400" dirty="0">
                <a:cs typeface="Times New Roman" panose="02020603050405020304" pitchFamily="18" charset="0"/>
              </a:rPr>
              <a:t>.</a:t>
            </a:r>
          </a:p>
          <a:p>
            <a:pPr marL="0" indent="0">
              <a:buNone/>
            </a:pPr>
            <a:r>
              <a:rPr lang="en-US" sz="2400" dirty="0"/>
              <a:t>The four main components of Blue Prism are:</a:t>
            </a:r>
          </a:p>
          <a:p>
            <a:r>
              <a:rPr lang="en-US" sz="2400" b="1" u="sng" dirty="0"/>
              <a:t>Process Diagram</a:t>
            </a:r>
            <a:r>
              <a:rPr lang="en-US" sz="2400" dirty="0"/>
              <a:t>-The entire process diagram has been attached above.</a:t>
            </a:r>
          </a:p>
          <a:p>
            <a:r>
              <a:rPr lang="en-US" sz="2400" b="1" u="sng" dirty="0"/>
              <a:t>Process Studio</a:t>
            </a:r>
            <a:r>
              <a:rPr lang="en-US" sz="2400" dirty="0"/>
              <a:t>-Here the process diagram is </a:t>
            </a:r>
            <a:r>
              <a:rPr lang="en-US" sz="2400" dirty="0" err="1"/>
              <a:t>created.All</a:t>
            </a:r>
            <a:r>
              <a:rPr lang="en-US" sz="2400" dirty="0"/>
              <a:t> the </a:t>
            </a:r>
            <a:r>
              <a:rPr lang="en-US" sz="2400" dirty="0" err="1"/>
              <a:t>logics,control</a:t>
            </a:r>
            <a:r>
              <a:rPr lang="en-US" sz="2400" dirty="0"/>
              <a:t> </a:t>
            </a:r>
            <a:r>
              <a:rPr lang="en-US" sz="2400" dirty="0" err="1"/>
              <a:t>loops,stages</a:t>
            </a:r>
            <a:r>
              <a:rPr lang="en-US" sz="2400" dirty="0"/>
              <a:t> and variables are executed here.</a:t>
            </a:r>
          </a:p>
          <a:p>
            <a:r>
              <a:rPr lang="en-US" sz="2400" b="1" u="sng" dirty="0"/>
              <a:t>Object Studio</a:t>
            </a:r>
            <a:r>
              <a:rPr lang="en-US" sz="2400" dirty="0"/>
              <a:t>- We import the Excel VBO here.</a:t>
            </a:r>
          </a:p>
          <a:p>
            <a:r>
              <a:rPr lang="en-US" sz="2400" b="1" u="sng" dirty="0"/>
              <a:t>Application </a:t>
            </a:r>
            <a:r>
              <a:rPr lang="en-US" sz="2400" b="1" u="sng" dirty="0" err="1"/>
              <a:t>Modeller</a:t>
            </a:r>
            <a:r>
              <a:rPr lang="en-US" sz="2400" b="1" u="sng" dirty="0"/>
              <a:t>-</a:t>
            </a:r>
            <a:r>
              <a:rPr lang="en-US" sz="2400" dirty="0"/>
              <a:t>We did not use this component in the project but it is mainly used to create an UI.</a:t>
            </a:r>
            <a:endParaRPr lang="en-US" sz="2400" b="1" u="sng" dirty="0"/>
          </a:p>
          <a:p>
            <a:pPr marL="0" indent="0">
              <a:buNone/>
            </a:pPr>
            <a:endParaRPr lang="en-US" sz="2400" dirty="0"/>
          </a:p>
          <a:p>
            <a:pPr marL="0" indent="0">
              <a:buNone/>
            </a:pPr>
            <a:endParaRPr lang="en-US" dirty="0"/>
          </a:p>
        </p:txBody>
      </p:sp>
      <p:sp>
        <p:nvSpPr>
          <p:cNvPr id="4" name="Date Placeholder 3">
            <a:extLst>
              <a:ext uri="{FF2B5EF4-FFF2-40B4-BE49-F238E27FC236}">
                <a16:creationId xmlns:a16="http://schemas.microsoft.com/office/drawing/2014/main" id="{6BB9C6CB-803E-4FBA-996E-0C10F7A6E8C2}"/>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B79D3B80-A927-402F-A496-4BF8D83F33B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D57E16E-8A8A-491A-B681-155D3780B1EF}"/>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107996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26A2-F5BC-4830-9C11-ACFA35C2691A}"/>
              </a:ext>
            </a:extLst>
          </p:cNvPr>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US" dirty="0"/>
          </a:p>
        </p:txBody>
      </p:sp>
      <p:sp>
        <p:nvSpPr>
          <p:cNvPr id="3" name="Content Placeholder 2">
            <a:extLst>
              <a:ext uri="{FF2B5EF4-FFF2-40B4-BE49-F238E27FC236}">
                <a16:creationId xmlns:a16="http://schemas.microsoft.com/office/drawing/2014/main" id="{9DAEDEA9-8A9F-4402-AEE4-10F28CF99FFA}"/>
              </a:ext>
            </a:extLst>
          </p:cNvPr>
          <p:cNvSpPr>
            <a:spLocks noGrp="1"/>
          </p:cNvSpPr>
          <p:nvPr>
            <p:ph idx="1"/>
          </p:nvPr>
        </p:nvSpPr>
        <p:spPr/>
        <p:txBody>
          <a:bodyPr/>
          <a:lstStyle/>
          <a:p>
            <a:pPr marL="0" indent="0">
              <a:buNone/>
            </a:pPr>
            <a:r>
              <a:rPr lang="en-US" sz="2400" b="1" u="sng" dirty="0"/>
              <a:t>Modules</a:t>
            </a:r>
          </a:p>
          <a:p>
            <a:pPr marL="0" indent="0">
              <a:buNone/>
            </a:pPr>
            <a:r>
              <a:rPr lang="en-US" sz="2400" dirty="0"/>
              <a:t>Action stages:</a:t>
            </a:r>
          </a:p>
          <a:p>
            <a:r>
              <a:rPr lang="en-US" sz="2400" dirty="0"/>
              <a:t>Create instance</a:t>
            </a:r>
          </a:p>
          <a:p>
            <a:r>
              <a:rPr lang="en-US" sz="2400" dirty="0"/>
              <a:t>Open Excel</a:t>
            </a:r>
          </a:p>
          <a:p>
            <a:r>
              <a:rPr lang="en-US" sz="2400" dirty="0"/>
              <a:t>Get to collection</a:t>
            </a:r>
          </a:p>
          <a:p>
            <a:r>
              <a:rPr lang="en-US" sz="2400" dirty="0"/>
              <a:t>Close student Excel file</a:t>
            </a:r>
          </a:p>
          <a:p>
            <a:r>
              <a:rPr lang="en-US" sz="2400" dirty="0"/>
              <a:t>Create output Excel file</a:t>
            </a:r>
          </a:p>
          <a:p>
            <a:r>
              <a:rPr lang="en-US" sz="2400" dirty="0"/>
              <a:t>Add Excel file</a:t>
            </a:r>
          </a:p>
          <a:p>
            <a:r>
              <a:rPr lang="en-US" sz="2400" dirty="0"/>
              <a:t>Write collection</a:t>
            </a:r>
          </a:p>
          <a:p>
            <a:r>
              <a:rPr lang="en-US" sz="2400" dirty="0"/>
              <a:t>Close workbook</a:t>
            </a:r>
          </a:p>
          <a:p>
            <a:endParaRPr lang="en-US" sz="2400" dirty="0"/>
          </a:p>
          <a:p>
            <a:endParaRPr lang="en-US" sz="2400" dirty="0"/>
          </a:p>
          <a:p>
            <a:endParaRPr lang="en-US" sz="2400" dirty="0"/>
          </a:p>
          <a:p>
            <a:endParaRPr lang="en-US" dirty="0"/>
          </a:p>
        </p:txBody>
      </p:sp>
      <p:sp>
        <p:nvSpPr>
          <p:cNvPr id="4" name="Date Placeholder 3">
            <a:extLst>
              <a:ext uri="{FF2B5EF4-FFF2-40B4-BE49-F238E27FC236}">
                <a16:creationId xmlns:a16="http://schemas.microsoft.com/office/drawing/2014/main" id="{EBB6282C-0F13-4E38-8FC9-5F8FB38E6447}"/>
              </a:ext>
            </a:extLst>
          </p:cNvPr>
          <p:cNvSpPr>
            <a:spLocks noGrp="1"/>
          </p:cNvSpPr>
          <p:nvPr>
            <p:ph type="dt" sz="half" idx="10"/>
          </p:nvPr>
        </p:nvSpPr>
        <p:spPr/>
        <p:txBody>
          <a:bodyPr/>
          <a:lstStyle/>
          <a:p>
            <a:fld id="{A2414E9F-A237-4082-B37B-D926ADB268EE}" type="datetime3">
              <a:rPr lang="en-US" smtClean="0"/>
              <a:pPr/>
              <a:t>9 November 2021</a:t>
            </a:fld>
            <a:endParaRPr lang="en-US"/>
          </a:p>
        </p:txBody>
      </p:sp>
      <p:sp>
        <p:nvSpPr>
          <p:cNvPr id="5" name="Footer Placeholder 4">
            <a:extLst>
              <a:ext uri="{FF2B5EF4-FFF2-40B4-BE49-F238E27FC236}">
                <a16:creationId xmlns:a16="http://schemas.microsoft.com/office/drawing/2014/main" id="{EED4B42D-4887-4CAA-A783-E0D734F34E8A}"/>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C4B29F0-22AF-48A3-8E45-9285A16EED11}"/>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398595238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1102</Words>
  <Application>Microsoft Office PowerPoint</Application>
  <PresentationFormat>On-screen Show (4:3)</PresentationFormat>
  <Paragraphs>156</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Inter</vt:lpstr>
      <vt:lpstr>Times New Roman</vt:lpstr>
      <vt:lpstr>Custom Design</vt:lpstr>
      <vt:lpstr> </vt:lpstr>
      <vt:lpstr>Presentation Outline</vt:lpstr>
      <vt:lpstr>PowerPoint Presentation</vt:lpstr>
      <vt:lpstr>Objectives</vt:lpstr>
      <vt:lpstr>System Architecture / Ideation Map</vt:lpstr>
      <vt:lpstr>Project Implementation</vt:lpstr>
      <vt:lpstr>Project Implementation</vt:lpstr>
      <vt:lpstr>Project Implementation</vt:lpstr>
      <vt:lpstr>Project Implementation</vt:lpstr>
      <vt:lpstr>Project Implementation</vt:lpstr>
      <vt:lpstr>Project Implementation</vt:lpstr>
      <vt:lpstr>Methodology</vt:lpstr>
      <vt:lpstr>Results and Discussion</vt:lpstr>
      <vt:lpstr>Results and Discussion</vt:lpstr>
      <vt:lpstr> Conclusion </vt:lpstr>
      <vt:lpstr>Conclusion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Admin</cp:lastModifiedBy>
  <cp:revision>68</cp:revision>
  <dcterms:created xsi:type="dcterms:W3CDTF">2019-11-06T07:48:53Z</dcterms:created>
  <dcterms:modified xsi:type="dcterms:W3CDTF">2021-11-09T16:36:53Z</dcterms:modified>
</cp:coreProperties>
</file>