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4" r:id="rId3"/>
    <p:sldId id="257" r:id="rId4"/>
    <p:sldId id="258" r:id="rId5"/>
    <p:sldId id="266" r:id="rId6"/>
    <p:sldId id="289" r:id="rId7"/>
    <p:sldId id="267" r:id="rId8"/>
    <p:sldId id="268" r:id="rId9"/>
    <p:sldId id="290" r:id="rId10"/>
    <p:sldId id="269" r:id="rId11"/>
    <p:sldId id="270" r:id="rId12"/>
    <p:sldId id="272" r:id="rId13"/>
    <p:sldId id="273" r:id="rId14"/>
    <p:sldId id="276" r:id="rId15"/>
    <p:sldId id="278" r:id="rId16"/>
    <p:sldId id="280" r:id="rId17"/>
    <p:sldId id="291" r:id="rId18"/>
    <p:sldId id="292" r:id="rId19"/>
    <p:sldId id="293" r:id="rId20"/>
    <p:sldId id="285"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ck surya" initials="rs" lastIdx="2" clrIdx="0">
    <p:extLst>
      <p:ext uri="{19B8F6BF-5375-455C-9EA6-DF929625EA0E}">
        <p15:presenceInfo xmlns:p15="http://schemas.microsoft.com/office/powerpoint/2012/main" userId="ed8ba5dd2fbe0e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7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5725" y="1967345"/>
            <a:ext cx="8915399" cy="2262781"/>
          </a:xfrm>
        </p:spPr>
        <p:txBody>
          <a:bodyPr>
            <a:normAutofit/>
          </a:bodyPr>
          <a:lstStyle/>
          <a:p>
            <a:r>
              <a:rPr lang="en-US" sz="4400" b="1" dirty="0">
                <a:solidFill>
                  <a:schemeClr val="tx1"/>
                </a:solidFill>
                <a:latin typeface="Arial Black" panose="020B0A04020102020204" pitchFamily="34" charset="0"/>
              </a:rPr>
              <a:t>HR PAYROLL AUTOMATION</a:t>
            </a:r>
            <a:br>
              <a:rPr lang="en-US" sz="4400" b="1" dirty="0">
                <a:solidFill>
                  <a:schemeClr val="tx1"/>
                </a:solidFill>
                <a:latin typeface="Arial Black" panose="020B0A04020102020204" pitchFamily="34" charset="0"/>
              </a:rPr>
            </a:br>
            <a:r>
              <a:rPr lang="en-US" sz="4400" b="1" dirty="0">
                <a:solidFill>
                  <a:schemeClr val="tx1"/>
                </a:solidFill>
                <a:latin typeface="Arial Black" panose="020B0A04020102020204" pitchFamily="34" charset="0"/>
              </a:rPr>
              <a:t>       </a:t>
            </a:r>
            <a:r>
              <a:rPr lang="en-US" sz="3600" dirty="0">
                <a:solidFill>
                  <a:schemeClr val="tx1"/>
                </a:solidFill>
                <a:latin typeface="+mn-lt"/>
              </a:rPr>
              <a:t>USING ROBOTIC PROCESS          			       AUTOMATION (RPA)</a:t>
            </a:r>
            <a:endParaRPr lang="en-US" sz="4400" b="1" dirty="0">
              <a:solidFill>
                <a:schemeClr val="tx1"/>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0" y="258871"/>
            <a:ext cx="10645234" cy="1708474"/>
          </a:xfrm>
          <a:prstGeom prst="rect">
            <a:avLst/>
          </a:prstGeom>
        </p:spPr>
      </p:pic>
      <p:sp>
        <p:nvSpPr>
          <p:cNvPr id="3" name="Subtitle 2"/>
          <p:cNvSpPr>
            <a:spLocks noGrp="1"/>
          </p:cNvSpPr>
          <p:nvPr>
            <p:ph type="subTitle" idx="1"/>
          </p:nvPr>
        </p:nvSpPr>
        <p:spPr>
          <a:xfrm>
            <a:off x="5313941" y="4592652"/>
            <a:ext cx="6582495" cy="2112948"/>
          </a:xfrm>
        </p:spPr>
        <p:txBody>
          <a:bodyPr>
            <a:normAutofit/>
          </a:bodyPr>
          <a:lstStyle/>
          <a:p>
            <a:r>
              <a:rPr lang="en-US" b="1" dirty="0">
                <a:solidFill>
                  <a:schemeClr val="bg1">
                    <a:lumMod val="50000"/>
                  </a:schemeClr>
                </a:solidFill>
              </a:rPr>
              <a:t>PROJECT SUPERVISOR:- DR. R AROUL CANESSANE</a:t>
            </a:r>
          </a:p>
          <a:p>
            <a:endParaRPr lang="en-US" b="1" dirty="0">
              <a:solidFill>
                <a:schemeClr val="bg1">
                  <a:lumMod val="50000"/>
                </a:schemeClr>
              </a:solidFill>
            </a:endParaRPr>
          </a:p>
          <a:p>
            <a:r>
              <a:rPr lang="en-US" b="1" dirty="0">
                <a:solidFill>
                  <a:schemeClr val="bg1">
                    <a:lumMod val="50000"/>
                  </a:schemeClr>
                </a:solidFill>
              </a:rPr>
              <a:t>Submitted by – SURYA DEEPTA MAZUMDAR</a:t>
            </a:r>
          </a:p>
          <a:p>
            <a:r>
              <a:rPr lang="en-US" b="1" dirty="0">
                <a:solidFill>
                  <a:schemeClr val="bg1">
                    <a:lumMod val="50000"/>
                  </a:schemeClr>
                </a:solidFill>
              </a:rPr>
              <a:t>Register no. - 39110993</a:t>
            </a:r>
          </a:p>
        </p:txBody>
      </p:sp>
    </p:spTree>
    <p:extLst>
      <p:ext uri="{BB962C8B-B14F-4D97-AF65-F5344CB8AC3E}">
        <p14:creationId xmlns:p14="http://schemas.microsoft.com/office/powerpoint/2010/main" val="368071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725709"/>
            <a:ext cx="2533256" cy="835235"/>
          </a:xfrm>
        </p:spPr>
        <p:txBody>
          <a:bodyPr>
            <a:normAutofit/>
          </a:bodyPr>
          <a:lstStyle/>
          <a:p>
            <a:r>
              <a:rPr lang="en-US" sz="3200" b="1" dirty="0"/>
              <a:t>ACTIVITIES</a:t>
            </a:r>
            <a:endParaRPr lang="en-US" sz="2800" b="1" dirty="0"/>
          </a:p>
        </p:txBody>
      </p:sp>
      <p:sp>
        <p:nvSpPr>
          <p:cNvPr id="3" name="Content Placeholder 2"/>
          <p:cNvSpPr>
            <a:spLocks noGrp="1"/>
          </p:cNvSpPr>
          <p:nvPr>
            <p:ph idx="1"/>
          </p:nvPr>
        </p:nvSpPr>
        <p:spPr/>
        <p:txBody>
          <a:bodyPr/>
          <a:lstStyle/>
          <a:p>
            <a:pPr marL="0" indent="0">
              <a:buNone/>
            </a:pPr>
            <a:r>
              <a:rPr lang="en-US" sz="2400" b="1" dirty="0"/>
              <a:t>Milestone 1: Configure the Process Studio </a:t>
            </a:r>
            <a:endParaRPr lang="en-US" sz="2400" dirty="0"/>
          </a:p>
          <a:p>
            <a:pPr marL="0" indent="0">
              <a:buNone/>
            </a:pPr>
            <a:r>
              <a:rPr lang="en-US" sz="2400" dirty="0"/>
              <a:t>Let us create the Process Object bind with MS Excel VBO. </a:t>
            </a:r>
          </a:p>
          <a:p>
            <a:pPr marL="0" indent="0">
              <a:buNone/>
            </a:pPr>
            <a:r>
              <a:rPr lang="en-US" sz="2400" dirty="0"/>
              <a:t>Object studio is mainly used to develop the objects. Inside the object, we have different types of actions as follows: </a:t>
            </a:r>
          </a:p>
          <a:p>
            <a:pPr marL="0" indent="0">
              <a:buNone/>
            </a:pPr>
            <a:endParaRPr lang="en-US" sz="2400" dirty="0"/>
          </a:p>
          <a:p>
            <a:pPr marL="0" indent="0">
              <a:buNone/>
            </a:pPr>
            <a:r>
              <a:rPr lang="en-US" sz="2400" dirty="0"/>
              <a:t>1. Application Modular to Spy the Elements </a:t>
            </a:r>
          </a:p>
          <a:p>
            <a:pPr marL="0" indent="0">
              <a:buNone/>
            </a:pPr>
            <a:r>
              <a:rPr lang="en-US" sz="2400" dirty="0"/>
              <a:t>2. Initialize page and clean up page.</a:t>
            </a:r>
          </a:p>
          <a:p>
            <a:pPr marL="0" indent="0">
              <a:buNone/>
            </a:pPr>
            <a:endParaRPr lang="en-US" dirty="0"/>
          </a:p>
        </p:txBody>
      </p:sp>
    </p:spTree>
    <p:extLst>
      <p:ext uri="{BB962C8B-B14F-4D97-AF65-F5344CB8AC3E}">
        <p14:creationId xmlns:p14="http://schemas.microsoft.com/office/powerpoint/2010/main" val="129109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491" y="495713"/>
            <a:ext cx="9707418" cy="2829236"/>
          </a:xfrm>
          <a:prstGeom prst="rect">
            <a:avLst/>
          </a:prstGeom>
        </p:spPr>
        <p:txBody>
          <a:bodyPr wrap="square">
            <a:spAutoFit/>
          </a:bodyPr>
          <a:lstStyle/>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1: MS Excel VBO (Import VBO file)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File -&gt; Import -&gt; Browse -&gt; (C:\Program Files\Blue Prism Limited\Blue Prism Automate\VBO\BPA Object-MS Excel). Click Finish.</a:t>
            </a:r>
          </a:p>
          <a:p>
            <a:endParaRPr lang="en-US" dirty="0">
              <a:latin typeface="Arial" panose="020B0604020202020204" pitchFamily="34" charset="0"/>
            </a:endParaRPr>
          </a:p>
          <a:p>
            <a:endParaRPr lang="en-US" dirty="0">
              <a:latin typeface="Arial" panose="020B0604020202020204" pitchFamily="34" charset="0"/>
            </a:endParaRPr>
          </a:p>
          <a:p>
            <a:pPr>
              <a:lnSpc>
                <a:spcPct val="107000"/>
              </a:lnSpc>
              <a:spcAft>
                <a:spcPts val="800"/>
              </a:spcAft>
            </a:pPr>
            <a:r>
              <a:rPr lang="en-US"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2: Creating the Process Object from Object Studio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Process studio has only the Main page. We can call from the process studio. We use the Process studio for developing and testing. </a:t>
            </a:r>
            <a:endParaRPr lang="en-US" dirty="0"/>
          </a:p>
          <a:p>
            <a:endParaRPr lang="en-US" dirty="0"/>
          </a:p>
        </p:txBody>
      </p:sp>
    </p:spTree>
    <p:extLst>
      <p:ext uri="{BB962C8B-B14F-4D97-AF65-F5344CB8AC3E}">
        <p14:creationId xmlns:p14="http://schemas.microsoft.com/office/powerpoint/2010/main" val="1279564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42045" y="1156915"/>
            <a:ext cx="5737468" cy="369332"/>
          </a:xfrm>
          <a:prstGeom prst="rect">
            <a:avLst/>
          </a:prstGeom>
        </p:spPr>
        <p:txBody>
          <a:bodyPr wrap="none">
            <a:spAutoFit/>
          </a:bodyPr>
          <a:lstStyle/>
          <a:p>
            <a:r>
              <a:rPr lang="en-US" b="1" dirty="0">
                <a:latin typeface="Arial" panose="020B0604020202020204" pitchFamily="34" charset="0"/>
                <a:ea typeface="Calibri" panose="020F0502020204030204" pitchFamily="34" charset="0"/>
              </a:rPr>
              <a:t>Open Created Process Model (HR Payroll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45" y="1962094"/>
            <a:ext cx="8281934" cy="3385760"/>
          </a:xfrm>
          <a:prstGeom prst="rect">
            <a:avLst/>
          </a:prstGeom>
        </p:spPr>
      </p:pic>
    </p:spTree>
    <p:extLst>
      <p:ext uri="{BB962C8B-B14F-4D97-AF65-F5344CB8AC3E}">
        <p14:creationId xmlns:p14="http://schemas.microsoft.com/office/powerpoint/2010/main" val="36311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9564" y="345247"/>
            <a:ext cx="9919854" cy="622029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1. Create Action Stage as “Create Instance” (Business Object = MS Excel VBO; Action = Create Instance).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Outputs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 Create Data Item, type = number, name = “handle”. Drag it into the   store in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 Click on ok.</a:t>
            </a: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2. Create Action Stage as “Open Excel file” (Business Object = MS Excel VBO; Action = Open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Set file path of excel file in File Name Value column.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3. Create Action as “Get to collection” (Business Object = MS Excel VBO; Action = Get Workbook As Collection).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Arial" panose="020B0604020202020204" pitchFamily="34" charset="0"/>
                <a:ea typeface="Calibri" panose="020F0502020204030204" pitchFamily="34" charset="0"/>
              </a:rPr>
              <a:t>		iii. Write Worksheet name as “Sheet1”.</a:t>
            </a:r>
            <a:endParaRPr lang="en-US" dirty="0"/>
          </a:p>
        </p:txBody>
      </p:sp>
    </p:spTree>
    <p:extLst>
      <p:ext uri="{BB962C8B-B14F-4D97-AF65-F5344CB8AC3E}">
        <p14:creationId xmlns:p14="http://schemas.microsoft.com/office/powerpoint/2010/main" val="1072686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0" y="571590"/>
            <a:ext cx="9236363" cy="5674439"/>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4. </a:t>
            </a:r>
            <a:r>
              <a:rPr lang="en-US" sz="1600" b="1" dirty="0">
                <a:latin typeface="Arial" panose="020B0604020202020204" pitchFamily="34" charset="0"/>
                <a:ea typeface="Calibri" panose="020F0502020204030204" pitchFamily="34" charset="0"/>
                <a:cs typeface="Times New Roman" panose="02020603050405020304" pitchFamily="18" charset="0"/>
              </a:rPr>
              <a:t>Drag Loop module, Drag Multi Calculation module. Connect loop start with Multi </a:t>
            </a:r>
            <a:r>
              <a:rPr lang="en-US" sz="1600" b="1" dirty="0" err="1">
                <a:latin typeface="Arial" panose="020B0604020202020204" pitchFamily="34" charset="0"/>
                <a:ea typeface="Calibri" panose="020F0502020204030204" pitchFamily="34" charset="0"/>
                <a:cs typeface="Times New Roman" panose="02020603050405020304" pitchFamily="18" charset="0"/>
              </a:rPr>
              <a:t>Calc</a:t>
            </a:r>
            <a:r>
              <a:rPr lang="en-US" sz="1600" b="1" dirty="0">
                <a:latin typeface="Arial" panose="020B0604020202020204" pitchFamily="34" charset="0"/>
                <a:ea typeface="Calibri" panose="020F0502020204030204" pitchFamily="34" charset="0"/>
                <a:cs typeface="Times New Roman" panose="02020603050405020304" pitchFamily="18" charset="0"/>
              </a:rPr>
              <a:t> stage. Open Multi Calculation Properties and create the following fields.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1600" dirty="0">
              <a:latin typeface="Arial" panose="020B060402020202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a.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BASIC]*0.1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b.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DA])*0.3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c.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a:t>
            </a:r>
            <a:r>
              <a:rPr lang="en-US" sz="1600" dirty="0" err="1">
                <a:latin typeface="Arial" panose="020B0604020202020204" pitchFamily="34" charset="0"/>
                <a:ea typeface="Calibri" panose="020F0502020204030204" pitchFamily="34" charset="0"/>
                <a:cs typeface="Times New Roman" panose="02020603050405020304" pitchFamily="18" charset="0"/>
              </a:rPr>
              <a:t>BASIC+Employee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a:t>
            </a:r>
            <a:r>
              <a:rPr lang="en-US" sz="1600" dirty="0" err="1">
                <a:latin typeface="Arial" panose="020B0604020202020204" pitchFamily="34" charset="0"/>
                <a:ea typeface="Calibri" panose="020F0502020204030204" pitchFamily="34" charset="0"/>
                <a:cs typeface="Times New Roman" panose="02020603050405020304" pitchFamily="18" charset="0"/>
              </a:rPr>
              <a:t>DA+Employee</a:t>
            </a:r>
            <a:r>
              <a:rPr lang="en-US" sz="1600" dirty="0">
                <a:latin typeface="Arial" panose="020B0604020202020204" pitchFamily="34" charset="0"/>
                <a:ea typeface="Calibri" panose="020F0502020204030204" pitchFamily="34" charset="0"/>
                <a:cs typeface="Times New Roman" panose="02020603050405020304" pitchFamily="18" charset="0"/>
              </a:rPr>
              <a:t>__.SAL RATE HRA]</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 d. [</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PL]+[</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WO]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e.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BASIC]*[</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f. ([</a:t>
            </a:r>
            <a:r>
              <a:rPr lang="en-US" sz="1600" dirty="0" err="1">
                <a:latin typeface="Arial" panose="020B0604020202020204" pitchFamily="34" charset="0"/>
                <a:ea typeface="Calibri" panose="020F0502020204030204" pitchFamily="34" charset="0"/>
                <a:cs typeface="Times New Roman" panose="02020603050405020304" pitchFamily="18" charset="0"/>
              </a:rPr>
              <a:t>Employee__.SAL</a:t>
            </a:r>
            <a:r>
              <a:rPr lang="en-US" sz="1600" dirty="0">
                <a:latin typeface="Arial" panose="020B0604020202020204" pitchFamily="34" charset="0"/>
                <a:ea typeface="Calibri" panose="020F0502020204030204" pitchFamily="34" charset="0"/>
                <a:cs typeface="Times New Roman" panose="02020603050405020304" pitchFamily="18" charset="0"/>
              </a:rPr>
              <a:t> RATE DA]*[</a:t>
            </a:r>
            <a:r>
              <a:rPr lang="en-US" sz="1600" dirty="0" err="1">
                <a:latin typeface="Arial" panose="020B0604020202020204" pitchFamily="34" charset="0"/>
                <a:ea typeface="Calibri" panose="020F0502020204030204" pitchFamily="34" charset="0"/>
                <a:cs typeface="Times New Roman" panose="02020603050405020304" pitchFamily="18" charset="0"/>
              </a:rPr>
              <a:t>Employee__.ATTEND</a:t>
            </a:r>
            <a:r>
              <a:rPr lang="en-US" sz="1600" dirty="0">
                <a:latin typeface="Arial" panose="020B0604020202020204" pitchFamily="34" charset="0"/>
                <a:ea typeface="Calibri" panose="020F0502020204030204" pitchFamily="34" charset="0"/>
                <a:cs typeface="Times New Roman" panose="02020603050405020304" pitchFamily="18" charset="0"/>
              </a:rPr>
              <a:t> PD])/31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g. ([</a:t>
            </a:r>
            <a:r>
              <a:rPr lang="en-US" sz="1600" dirty="0" err="1">
                <a:latin typeface="Arial" panose="020B0604020202020204" pitchFamily="34" charset="0"/>
                <a:ea typeface="Calibri" panose="020F0502020204030204" pitchFamily="34" charset="0"/>
                <a:cs typeface="Times New Roman" panose="02020603050405020304" pitchFamily="18" charset="0"/>
              </a:rPr>
              <a:t>Employee_.SAL</a:t>
            </a:r>
            <a:r>
              <a:rPr lang="en-US" sz="1600" dirty="0">
                <a:latin typeface="Arial" panose="020B0604020202020204" pitchFamily="34" charset="0"/>
                <a:ea typeface="Calibri" panose="020F0502020204030204" pitchFamily="34" charset="0"/>
                <a:cs typeface="Times New Roman" panose="02020603050405020304" pitchFamily="18" charset="0"/>
              </a:rPr>
              <a:t> RATE HRA]*[</a:t>
            </a:r>
            <a:r>
              <a:rPr lang="en-US" sz="1600" dirty="0" err="1">
                <a:latin typeface="Arial" panose="020B0604020202020204" pitchFamily="34" charset="0"/>
                <a:ea typeface="Calibri" panose="020F0502020204030204" pitchFamily="34" charset="0"/>
                <a:cs typeface="Times New Roman" panose="02020603050405020304" pitchFamily="18" charset="0"/>
              </a:rPr>
              <a:t>Employee_.ATTEND</a:t>
            </a:r>
            <a:r>
              <a:rPr lang="en-US" sz="1600" dirty="0">
                <a:latin typeface="Arial" panose="020B0604020202020204" pitchFamily="34" charset="0"/>
                <a:ea typeface="Calibri" panose="020F0502020204030204" pitchFamily="34" charset="0"/>
                <a:cs typeface="Times New Roman" panose="02020603050405020304" pitchFamily="18" charset="0"/>
              </a:rPr>
              <a:t> PD])/3</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h.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HRA]+ [</a:t>
            </a:r>
            <a:r>
              <a:rPr lang="en-US" sz="1600" dirty="0" err="1">
                <a:latin typeface="Arial" panose="020B0604020202020204" pitchFamily="34" charset="0"/>
                <a:ea typeface="Calibri" panose="020F0502020204030204" pitchFamily="34" charset="0"/>
                <a:cs typeface="Times New Roman" panose="02020603050405020304" pitchFamily="18" charset="0"/>
              </a:rPr>
              <a:t>Employee_.INCENTIVE</a:t>
            </a:r>
            <a:r>
              <a:rPr lang="en-US" sz="16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err="1">
                <a:latin typeface="Arial" panose="020B0604020202020204" pitchFamily="34" charset="0"/>
                <a:ea typeface="Calibri" panose="020F0502020204030204" pitchFamily="34" charset="0"/>
                <a:cs typeface="Times New Roman" panose="02020603050405020304" pitchFamily="18" charset="0"/>
              </a:rPr>
              <a:t>i</a:t>
            </a:r>
            <a:r>
              <a:rPr lang="en-US" sz="1600" dirty="0">
                <a:latin typeface="Arial" panose="020B0604020202020204" pitchFamily="34" charset="0"/>
                <a:ea typeface="Calibri" panose="020F0502020204030204" pitchFamily="34" charset="0"/>
                <a:cs typeface="Times New Roman" panose="02020603050405020304" pitchFamily="18" charset="0"/>
              </a:rPr>
              <a:t>.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GROSS]*0.0075</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j.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BASIC]+ [</a:t>
            </a:r>
            <a:r>
              <a:rPr lang="en-US" sz="1600" dirty="0" err="1">
                <a:latin typeface="Arial" panose="020B0604020202020204" pitchFamily="34" charset="0"/>
                <a:ea typeface="Calibri" panose="020F0502020204030204" pitchFamily="34" charset="0"/>
                <a:cs typeface="Times New Roman" panose="02020603050405020304" pitchFamily="18" charset="0"/>
              </a:rPr>
              <a:t>Employee_.GROSS</a:t>
            </a:r>
            <a:r>
              <a:rPr lang="en-US" sz="1600" dirty="0">
                <a:latin typeface="Arial" panose="020B0604020202020204" pitchFamily="34" charset="0"/>
                <a:ea typeface="Calibri" panose="020F0502020204030204" pitchFamily="34" charset="0"/>
                <a:cs typeface="Times New Roman" panose="02020603050405020304" pitchFamily="18" charset="0"/>
              </a:rPr>
              <a:t> DA])*0.12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k. [</a:t>
            </a:r>
            <a:r>
              <a:rPr lang="en-US" sz="1600" dirty="0" err="1">
                <a:latin typeface="Arial" panose="020B0604020202020204" pitchFamily="34" charset="0"/>
                <a:ea typeface="Calibri" panose="020F0502020204030204" pitchFamily="34" charset="0"/>
                <a:cs typeface="Times New Roman" panose="02020603050405020304" pitchFamily="18" charset="0"/>
              </a:rPr>
              <a:t>Employee_.ESI</a:t>
            </a:r>
            <a:r>
              <a:rPr lang="en-US" sz="1600" dirty="0">
                <a:latin typeface="Arial" panose="020B0604020202020204" pitchFamily="34" charset="0"/>
                <a:ea typeface="Calibri" panose="020F0502020204030204" pitchFamily="34" charset="0"/>
                <a:cs typeface="Times New Roman" panose="02020603050405020304" pitchFamily="18" charset="0"/>
              </a:rPr>
              <a:t> AMT]+[Employee_.PF AMT]+[</a:t>
            </a:r>
            <a:r>
              <a:rPr lang="en-US" sz="1600" dirty="0" err="1">
                <a:latin typeface="Arial" panose="020B0604020202020204" pitchFamily="34" charset="0"/>
                <a:ea typeface="Calibri" panose="020F0502020204030204" pitchFamily="34" charset="0"/>
                <a:cs typeface="Times New Roman" panose="02020603050405020304" pitchFamily="18" charset="0"/>
              </a:rPr>
              <a:t>Employee_.TDS</a:t>
            </a:r>
            <a:r>
              <a:rPr lang="en-US" sz="1600" dirty="0">
                <a:latin typeface="Arial" panose="020B0604020202020204" pitchFamily="34" charset="0"/>
                <a:ea typeface="Calibri" panose="020F0502020204030204" pitchFamily="34" charset="0"/>
                <a:cs typeface="Times New Roman" panose="02020603050405020304" pitchFamily="18" charset="0"/>
              </a:rPr>
              <a:t>]+[Employee_.PT]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l. [</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Employee_.TOTAL</a:t>
            </a:r>
            <a:r>
              <a:rPr lang="en-US" sz="1600" dirty="0">
                <a:latin typeface="Arial" panose="020B0604020202020204" pitchFamily="34" charset="0"/>
                <a:ea typeface="Calibri" panose="020F0502020204030204" pitchFamily="34" charset="0"/>
                <a:cs typeface="Times New Roman" panose="02020603050405020304" pitchFamily="18" charset="0"/>
              </a:rPr>
              <a:t> GROSS]-[</a:t>
            </a:r>
            <a:r>
              <a:rPr lang="en-US" sz="1600" dirty="0" err="1">
                <a:latin typeface="Arial" panose="020B0604020202020204" pitchFamily="34" charset="0"/>
                <a:ea typeface="Calibri" panose="020F0502020204030204" pitchFamily="34" charset="0"/>
                <a:cs typeface="Times New Roman" panose="02020603050405020304" pitchFamily="18" charset="0"/>
              </a:rPr>
              <a:t>Employee_.TOT</a:t>
            </a:r>
            <a:r>
              <a:rPr lang="en-US" sz="1600" dirty="0">
                <a:latin typeface="Arial" panose="020B0604020202020204" pitchFamily="34" charset="0"/>
                <a:ea typeface="Calibri" panose="020F0502020204030204" pitchFamily="34" charset="0"/>
                <a:cs typeface="Times New Roman" panose="02020603050405020304" pitchFamily="18" charset="0"/>
              </a:rPr>
              <a:t> DED]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870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655" y="1046104"/>
            <a:ext cx="9633527" cy="4674613"/>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5. Create Action Stage as “Write collection” (Business Object = MS Excel VBO; Action = Write Collection).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endParaRPr lang="en-US" dirty="0">
              <a:latin typeface="Arial" panose="020B060402020202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iii. Drag “Employee” Collection into the Collection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iv. Write Worksheet name as “Sheet1”.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 Write Cell Reference as “A1”.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vi. Set Include Column Names as True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1329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9709" y="452582"/>
            <a:ext cx="9836727" cy="5403210"/>
          </a:xfrm>
          <a:prstGeom prst="rect">
            <a:avLst/>
          </a:prstGeom>
        </p:spPr>
        <p:txBody>
          <a:bodyPr wrap="square">
            <a:spAutoFit/>
          </a:bodyPr>
          <a:lstStyle/>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6. Create Action Stage as “Save Excel file” (Business Object = MS Excel VBO; Action = Save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err="1">
                <a:latin typeface="Arial" panose="020B0604020202020204" pitchFamily="34" charset="0"/>
                <a:ea typeface="Calibri" panose="020F0502020204030204" pitchFamily="34" charset="0"/>
                <a:cs typeface="Times New Roman" panose="02020603050405020304" pitchFamily="18" charset="0"/>
              </a:rPr>
              <a:t>i</a:t>
            </a:r>
            <a:r>
              <a:rPr lang="en-US" dirty="0">
                <a:latin typeface="Arial" panose="020B0604020202020204" pitchFamily="34" charset="0"/>
                <a:ea typeface="Calibri" panose="020F0502020204030204" pitchFamily="34" charset="0"/>
                <a:cs typeface="Times New Roman" panose="02020603050405020304" pitchFamily="18" charset="0"/>
              </a:rPr>
              <a:t>. Drag “handle” data item into handle Value column.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ii. Drag “Workbook Name” data item into the Workbook Name Value column</a:t>
            </a:r>
            <a:r>
              <a:rPr lang="en-US" sz="2000" dirty="0">
                <a:latin typeface="Arial" panose="020B0604020202020204" pitchFamily="34" charset="0"/>
                <a:ea typeface="Calibri" panose="020F0502020204030204" pitchFamily="34"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a:latin typeface="Arial" panose="020B0604020202020204" pitchFamily="34" charset="0"/>
                <a:ea typeface="Calibri" panose="020F0502020204030204" pitchFamily="34" charset="0"/>
                <a:cs typeface="Times New Roman" panose="02020603050405020304" pitchFamily="18" charset="0"/>
              </a:rPr>
              <a:t>7. Create Action Stage as “Close workbook” (Business Object = MS Excel VBO; Action = Close Current Workbook).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a. Click on the Inputs tab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b. Drag “handle” data item into handle Value column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c. Do connections as follows.</a:t>
            </a:r>
          </a:p>
          <a:p>
            <a:pPr>
              <a:lnSpc>
                <a:spcPct val="107000"/>
              </a:lnSpc>
              <a:spcAft>
                <a:spcPts val="800"/>
              </a:spcAft>
            </a:pPr>
            <a:r>
              <a:rPr lang="en-US" sz="1600" b="1" dirty="0">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Times New Roman" panose="02020603050405020304" pitchFamily="18" charset="0"/>
              </a:rPr>
              <a:t>Activity 3: Testing the Process Object from Object Studio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Arial" panose="020B0604020202020204" pitchFamily="34" charset="0"/>
                <a:ea typeface="Calibri" panose="020F0502020204030204" pitchFamily="34" charset="0"/>
                <a:cs typeface="Times New Roman" panose="02020603050405020304" pitchFamily="18" charset="0"/>
              </a:rPr>
              <a:t>Click on the Main Page, click on the Green play button to run the ‘Excel Process’ Process object. It shows COMPLETED when there is no error or no failure in the object.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Arial" panose="020B0604020202020204" pitchFamily="34" charset="0"/>
                <a:ea typeface="Calibri" panose="020F0502020204030204" pitchFamily="34" charset="0"/>
              </a:rPr>
              <a:t>Click on the Main Page, click on the Reset button to reset the cache for rerun the process object as fresh.</a:t>
            </a:r>
            <a:endParaRPr lang="en-US" sz="1600" dirty="0"/>
          </a:p>
          <a:p>
            <a:pPr indent="457200">
              <a:lnSpc>
                <a:spcPct val="107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607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9A28-AA42-402A-8B27-6E4168220A89}"/>
              </a:ext>
            </a:extLst>
          </p:cNvPr>
          <p:cNvSpPr>
            <a:spLocks noGrp="1"/>
          </p:cNvSpPr>
          <p:nvPr>
            <p:ph type="title"/>
          </p:nvPr>
        </p:nvSpPr>
        <p:spPr/>
        <p:txBody>
          <a:bodyPr>
            <a:normAutofit/>
          </a:bodyPr>
          <a:lstStyle/>
          <a:p>
            <a:r>
              <a:rPr lang="en-IN" sz="2800" b="1" dirty="0"/>
              <a:t>APPLICATION SNAPSHOTS</a:t>
            </a:r>
          </a:p>
        </p:txBody>
      </p:sp>
      <p:pic>
        <p:nvPicPr>
          <p:cNvPr id="5" name="Content Placeholder 4">
            <a:extLst>
              <a:ext uri="{FF2B5EF4-FFF2-40B4-BE49-F238E27FC236}">
                <a16:creationId xmlns:a16="http://schemas.microsoft.com/office/drawing/2014/main" id="{E6F0B171-7DB4-478A-A6A3-64F437FA9087}"/>
              </a:ext>
            </a:extLst>
          </p:cNvPr>
          <p:cNvPicPr>
            <a:picLocks noGrp="1" noChangeAspect="1"/>
          </p:cNvPicPr>
          <p:nvPr>
            <p:ph sz="half" idx="1"/>
          </p:nvPr>
        </p:nvPicPr>
        <p:blipFill>
          <a:blip r:embed="rId2"/>
          <a:stretch>
            <a:fillRect/>
          </a:stretch>
        </p:blipFill>
        <p:spPr>
          <a:xfrm>
            <a:off x="2770095" y="2133600"/>
            <a:ext cx="3325906" cy="4387370"/>
          </a:xfrm>
          <a:prstGeom prst="rect">
            <a:avLst/>
          </a:prstGeom>
        </p:spPr>
      </p:pic>
      <p:pic>
        <p:nvPicPr>
          <p:cNvPr id="6" name="Content Placeholder 5">
            <a:extLst>
              <a:ext uri="{FF2B5EF4-FFF2-40B4-BE49-F238E27FC236}">
                <a16:creationId xmlns:a16="http://schemas.microsoft.com/office/drawing/2014/main" id="{0D557320-BE33-4F4D-BCA9-04D48C4E077B}"/>
              </a:ext>
            </a:extLst>
          </p:cNvPr>
          <p:cNvPicPr>
            <a:picLocks noGrp="1" noChangeAspect="1"/>
          </p:cNvPicPr>
          <p:nvPr>
            <p:ph sz="half" idx="2"/>
          </p:nvPr>
        </p:nvPicPr>
        <p:blipFill>
          <a:blip r:embed="rId3"/>
          <a:stretch>
            <a:fillRect/>
          </a:stretch>
        </p:blipFill>
        <p:spPr>
          <a:xfrm>
            <a:off x="6454588" y="2528047"/>
            <a:ext cx="5190565" cy="3705843"/>
          </a:xfrm>
          <a:prstGeom prst="rect">
            <a:avLst/>
          </a:prstGeom>
        </p:spPr>
      </p:pic>
    </p:spTree>
    <p:extLst>
      <p:ext uri="{BB962C8B-B14F-4D97-AF65-F5344CB8AC3E}">
        <p14:creationId xmlns:p14="http://schemas.microsoft.com/office/powerpoint/2010/main" val="249633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EB62B-8B4D-4594-A2AF-DCA93248BCA5}"/>
              </a:ext>
            </a:extLst>
          </p:cNvPr>
          <p:cNvPicPr>
            <a:picLocks noChangeAspect="1"/>
          </p:cNvPicPr>
          <p:nvPr/>
        </p:nvPicPr>
        <p:blipFill>
          <a:blip r:embed="rId2"/>
          <a:stretch>
            <a:fillRect/>
          </a:stretch>
        </p:blipFill>
        <p:spPr>
          <a:xfrm>
            <a:off x="2985247" y="523347"/>
            <a:ext cx="7261412" cy="2892206"/>
          </a:xfrm>
          <a:prstGeom prst="rect">
            <a:avLst/>
          </a:prstGeom>
        </p:spPr>
      </p:pic>
      <p:pic>
        <p:nvPicPr>
          <p:cNvPr id="3" name="Picture 2">
            <a:extLst>
              <a:ext uri="{FF2B5EF4-FFF2-40B4-BE49-F238E27FC236}">
                <a16:creationId xmlns:a16="http://schemas.microsoft.com/office/drawing/2014/main" id="{58C4DDA9-63B3-47BE-9018-D1E715C34577}"/>
              </a:ext>
            </a:extLst>
          </p:cNvPr>
          <p:cNvPicPr>
            <a:picLocks noChangeAspect="1"/>
          </p:cNvPicPr>
          <p:nvPr/>
        </p:nvPicPr>
        <p:blipFill>
          <a:blip r:embed="rId3"/>
          <a:stretch>
            <a:fillRect/>
          </a:stretch>
        </p:blipFill>
        <p:spPr>
          <a:xfrm>
            <a:off x="2985247" y="3442448"/>
            <a:ext cx="7261412" cy="3039034"/>
          </a:xfrm>
          <a:prstGeom prst="rect">
            <a:avLst/>
          </a:prstGeom>
        </p:spPr>
      </p:pic>
    </p:spTree>
    <p:extLst>
      <p:ext uri="{BB962C8B-B14F-4D97-AF65-F5344CB8AC3E}">
        <p14:creationId xmlns:p14="http://schemas.microsoft.com/office/powerpoint/2010/main" val="1812234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971C-A330-46FD-A69A-9B53FC2E1764}"/>
              </a:ext>
            </a:extLst>
          </p:cNvPr>
          <p:cNvSpPr>
            <a:spLocks noGrp="1"/>
          </p:cNvSpPr>
          <p:nvPr>
            <p:ph type="title"/>
          </p:nvPr>
        </p:nvSpPr>
        <p:spPr/>
        <p:txBody>
          <a:bodyPr>
            <a:normAutofit/>
          </a:bodyPr>
          <a:lstStyle/>
          <a:p>
            <a:r>
              <a:rPr lang="en-IN" sz="2800" b="1" dirty="0"/>
              <a:t>RESULT AND DISCUSSION</a:t>
            </a:r>
          </a:p>
        </p:txBody>
      </p:sp>
      <p:sp>
        <p:nvSpPr>
          <p:cNvPr id="3" name="Content Placeholder 2">
            <a:extLst>
              <a:ext uri="{FF2B5EF4-FFF2-40B4-BE49-F238E27FC236}">
                <a16:creationId xmlns:a16="http://schemas.microsoft.com/office/drawing/2014/main" id="{E2D10DD9-82BA-4276-9E78-E8C13AF3DC1D}"/>
              </a:ext>
            </a:extLst>
          </p:cNvPr>
          <p:cNvSpPr>
            <a:spLocks noGrp="1"/>
          </p:cNvSpPr>
          <p:nvPr>
            <p:ph idx="1"/>
          </p:nvPr>
        </p:nvSpPr>
        <p:spPr/>
        <p:txBody>
          <a:bodyPr>
            <a:normAutofit fontScale="92500" lnSpcReduction="10000"/>
          </a:bodyPr>
          <a:lstStyle/>
          <a:p>
            <a:pPr marL="174625" marR="407035" indent="-6350">
              <a:lnSpc>
                <a:spcPct val="150000"/>
              </a:lnSpc>
              <a:spcAft>
                <a:spcPts val="20"/>
              </a:spcAft>
            </a:pPr>
            <a:r>
              <a:rPr lang="en-IN" sz="1800" dirty="0">
                <a:solidFill>
                  <a:srgbClr val="292929"/>
                </a:solidFill>
                <a:effectLst/>
                <a:latin typeface="Arial" panose="020B0604020202020204" pitchFamily="34" charset="0"/>
                <a:ea typeface="Arial" panose="020B0604020202020204" pitchFamily="34" charset="0"/>
              </a:rPr>
              <a:t>Employee Payroll System using Robotic Process Automation in Blue Prism, I have completed the full work-flow of the given activity and calculating the needed payroll of the employees and storing in the attached excel sheet. </a:t>
            </a:r>
            <a:endParaRPr lang="en-IN" sz="1800" dirty="0">
              <a:solidFill>
                <a:srgbClr val="000000"/>
              </a:solidFill>
              <a:effectLst/>
              <a:latin typeface="Arial" panose="020B0604020202020204" pitchFamily="34" charset="0"/>
              <a:ea typeface="Arial" panose="020B0604020202020204" pitchFamily="34" charset="0"/>
            </a:endParaRPr>
          </a:p>
          <a:p>
            <a:pPr marL="174625" marR="407035" indent="-6350">
              <a:lnSpc>
                <a:spcPct val="150000"/>
              </a:lnSpc>
              <a:spcAft>
                <a:spcPts val="20"/>
              </a:spcAft>
            </a:pPr>
            <a:r>
              <a:rPr lang="en-IN" sz="1800" dirty="0">
                <a:solidFill>
                  <a:srgbClr val="292929"/>
                </a:solidFill>
                <a:effectLst/>
                <a:latin typeface="Arial" panose="020B0604020202020204" pitchFamily="34" charset="0"/>
                <a:ea typeface="Arial" panose="020B0604020202020204" pitchFamily="34" charset="0"/>
              </a:rPr>
              <a:t>After the calculation part of the flow and checking the stored data in the Excel Sheet the next step was to check that the flow runs without any interruption or error till the end stage by saving the excel sheet and to the end of the process.</a:t>
            </a:r>
          </a:p>
          <a:p>
            <a:pPr marL="174625" marR="407035" indent="-6350">
              <a:lnSpc>
                <a:spcPct val="150000"/>
              </a:lnSpc>
              <a:spcAft>
                <a:spcPts val="20"/>
              </a:spcAft>
            </a:pPr>
            <a:r>
              <a:rPr lang="en-IN" sz="1800" dirty="0">
                <a:solidFill>
                  <a:srgbClr val="292929"/>
                </a:solidFill>
                <a:effectLst/>
                <a:latin typeface="Arial" panose="020B0604020202020204" pitchFamily="34" charset="0"/>
                <a:ea typeface="Arial" panose="020B0604020202020204" pitchFamily="34" charset="0"/>
              </a:rPr>
              <a:t>I have used Blue Prism software for this Employee Payroll System using RPA as it is easy to understand and very efficient and capable of doing work flow using bots and MS Excel to store the final result of the Process. </a:t>
            </a:r>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113448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1439-A6BD-4AD9-89D1-0B1C9189D541}"/>
              </a:ext>
            </a:extLst>
          </p:cNvPr>
          <p:cNvSpPr>
            <a:spLocks noGrp="1"/>
          </p:cNvSpPr>
          <p:nvPr>
            <p:ph type="title"/>
          </p:nvPr>
        </p:nvSpPr>
        <p:spPr/>
        <p:txBody>
          <a:bodyPr>
            <a:normAutofit/>
          </a:bodyPr>
          <a:lstStyle/>
          <a:p>
            <a:r>
              <a:rPr lang="en-IN" sz="2800" b="1" dirty="0"/>
              <a:t>CONTENTS</a:t>
            </a:r>
          </a:p>
        </p:txBody>
      </p:sp>
      <p:graphicFrame>
        <p:nvGraphicFramePr>
          <p:cNvPr id="4" name="Table 4">
            <a:extLst>
              <a:ext uri="{FF2B5EF4-FFF2-40B4-BE49-F238E27FC236}">
                <a16:creationId xmlns:a16="http://schemas.microsoft.com/office/drawing/2014/main" id="{3DF4B4EB-F65B-47C2-AF95-1E07565F6F6E}"/>
              </a:ext>
            </a:extLst>
          </p:cNvPr>
          <p:cNvGraphicFramePr>
            <a:graphicFrameLocks noGrp="1"/>
          </p:cNvGraphicFramePr>
          <p:nvPr>
            <p:ph idx="1"/>
            <p:extLst>
              <p:ext uri="{D42A27DB-BD31-4B8C-83A1-F6EECF244321}">
                <p14:modId xmlns:p14="http://schemas.microsoft.com/office/powerpoint/2010/main" val="4041351000"/>
              </p:ext>
            </p:extLst>
          </p:nvPr>
        </p:nvGraphicFramePr>
        <p:xfrm>
          <a:off x="2589213" y="2133600"/>
          <a:ext cx="8915400" cy="370840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990337592"/>
                    </a:ext>
                  </a:extLst>
                </a:gridCol>
                <a:gridCol w="4457700">
                  <a:extLst>
                    <a:ext uri="{9D8B030D-6E8A-4147-A177-3AD203B41FA5}">
                      <a16:colId xmlns:a16="http://schemas.microsoft.com/office/drawing/2014/main" val="976136318"/>
                    </a:ext>
                  </a:extLst>
                </a:gridCol>
              </a:tblGrid>
              <a:tr h="370840">
                <a:tc>
                  <a:txBody>
                    <a:bodyPr/>
                    <a:lstStyle/>
                    <a:p>
                      <a:pPr algn="ctr"/>
                      <a:r>
                        <a:rPr lang="en-IN" dirty="0"/>
                        <a:t>HEADINGS</a:t>
                      </a:r>
                    </a:p>
                  </a:txBody>
                  <a:tcPr/>
                </a:tc>
                <a:tc>
                  <a:txBody>
                    <a:bodyPr/>
                    <a:lstStyle/>
                    <a:p>
                      <a:pPr algn="ctr"/>
                      <a:r>
                        <a:rPr lang="en-IN" dirty="0"/>
                        <a:t>PG NO.</a:t>
                      </a:r>
                    </a:p>
                  </a:txBody>
                  <a:tcPr/>
                </a:tc>
                <a:extLst>
                  <a:ext uri="{0D108BD9-81ED-4DB2-BD59-A6C34878D82A}">
                    <a16:rowId xmlns:a16="http://schemas.microsoft.com/office/drawing/2014/main" val="1974165094"/>
                  </a:ext>
                </a:extLst>
              </a:tr>
              <a:tr h="370840">
                <a:tc>
                  <a:txBody>
                    <a:bodyPr/>
                    <a:lstStyle/>
                    <a:p>
                      <a:r>
                        <a:rPr lang="en-IN" dirty="0"/>
                        <a:t>COURSE CERTIFICATE</a:t>
                      </a:r>
                    </a:p>
                  </a:txBody>
                  <a:tcPr/>
                </a:tc>
                <a:tc>
                  <a:txBody>
                    <a:bodyPr/>
                    <a:lstStyle/>
                    <a:p>
                      <a:pPr algn="ctr"/>
                      <a:r>
                        <a:rPr lang="en-IN" dirty="0"/>
                        <a:t>3</a:t>
                      </a:r>
                    </a:p>
                  </a:txBody>
                  <a:tcPr/>
                </a:tc>
                <a:extLst>
                  <a:ext uri="{0D108BD9-81ED-4DB2-BD59-A6C34878D82A}">
                    <a16:rowId xmlns:a16="http://schemas.microsoft.com/office/drawing/2014/main" val="1734841664"/>
                  </a:ext>
                </a:extLst>
              </a:tr>
              <a:tr h="370840">
                <a:tc>
                  <a:txBody>
                    <a:bodyPr/>
                    <a:lstStyle/>
                    <a:p>
                      <a:r>
                        <a:rPr lang="en-IN" dirty="0"/>
                        <a:t>INTRODUCTION</a:t>
                      </a:r>
                    </a:p>
                  </a:txBody>
                  <a:tcPr/>
                </a:tc>
                <a:tc>
                  <a:txBody>
                    <a:bodyPr/>
                    <a:lstStyle/>
                    <a:p>
                      <a:pPr algn="ctr"/>
                      <a:r>
                        <a:rPr lang="en-IN" dirty="0"/>
                        <a:t>4</a:t>
                      </a:r>
                    </a:p>
                  </a:txBody>
                  <a:tcPr/>
                </a:tc>
                <a:extLst>
                  <a:ext uri="{0D108BD9-81ED-4DB2-BD59-A6C34878D82A}">
                    <a16:rowId xmlns:a16="http://schemas.microsoft.com/office/drawing/2014/main" val="3237874374"/>
                  </a:ext>
                </a:extLst>
              </a:tr>
              <a:tr h="370840">
                <a:tc>
                  <a:txBody>
                    <a:bodyPr/>
                    <a:lstStyle/>
                    <a:p>
                      <a:r>
                        <a:rPr lang="en-IN" dirty="0"/>
                        <a:t>OBJECTIVES</a:t>
                      </a:r>
                    </a:p>
                  </a:txBody>
                  <a:tcPr/>
                </a:tc>
                <a:tc>
                  <a:txBody>
                    <a:bodyPr/>
                    <a:lstStyle/>
                    <a:p>
                      <a:pPr algn="ctr"/>
                      <a:r>
                        <a:rPr lang="en-IN" dirty="0"/>
                        <a:t>5</a:t>
                      </a:r>
                    </a:p>
                  </a:txBody>
                  <a:tcPr/>
                </a:tc>
                <a:extLst>
                  <a:ext uri="{0D108BD9-81ED-4DB2-BD59-A6C34878D82A}">
                    <a16:rowId xmlns:a16="http://schemas.microsoft.com/office/drawing/2014/main" val="724778391"/>
                  </a:ext>
                </a:extLst>
              </a:tr>
              <a:tr h="370840">
                <a:tc>
                  <a:txBody>
                    <a:bodyPr/>
                    <a:lstStyle/>
                    <a:p>
                      <a:r>
                        <a:rPr lang="en-IN" dirty="0"/>
                        <a:t>SYSTEM ARCHITECTURE</a:t>
                      </a:r>
                    </a:p>
                  </a:txBody>
                  <a:tcPr/>
                </a:tc>
                <a:tc>
                  <a:txBody>
                    <a:bodyPr/>
                    <a:lstStyle/>
                    <a:p>
                      <a:pPr algn="ctr"/>
                      <a:r>
                        <a:rPr lang="en-IN" dirty="0"/>
                        <a:t>6</a:t>
                      </a:r>
                    </a:p>
                  </a:txBody>
                  <a:tcPr/>
                </a:tc>
                <a:extLst>
                  <a:ext uri="{0D108BD9-81ED-4DB2-BD59-A6C34878D82A}">
                    <a16:rowId xmlns:a16="http://schemas.microsoft.com/office/drawing/2014/main" val="836343966"/>
                  </a:ext>
                </a:extLst>
              </a:tr>
              <a:tr h="370840">
                <a:tc>
                  <a:txBody>
                    <a:bodyPr/>
                    <a:lstStyle/>
                    <a:p>
                      <a:r>
                        <a:rPr lang="en-IN" dirty="0"/>
                        <a:t>MODULE IMPLEMENTATION</a:t>
                      </a:r>
                    </a:p>
                  </a:txBody>
                  <a:tcPr/>
                </a:tc>
                <a:tc>
                  <a:txBody>
                    <a:bodyPr/>
                    <a:lstStyle/>
                    <a:p>
                      <a:pPr algn="ctr"/>
                      <a:r>
                        <a:rPr lang="en-IN" dirty="0"/>
                        <a:t>7</a:t>
                      </a:r>
                    </a:p>
                  </a:txBody>
                  <a:tcPr/>
                </a:tc>
                <a:extLst>
                  <a:ext uri="{0D108BD9-81ED-4DB2-BD59-A6C34878D82A}">
                    <a16:rowId xmlns:a16="http://schemas.microsoft.com/office/drawing/2014/main" val="802279400"/>
                  </a:ext>
                </a:extLst>
              </a:tr>
              <a:tr h="370840">
                <a:tc>
                  <a:txBody>
                    <a:bodyPr/>
                    <a:lstStyle/>
                    <a:p>
                      <a:r>
                        <a:rPr lang="en-IN" dirty="0"/>
                        <a:t>APPLICATION SNAPSHOTS</a:t>
                      </a:r>
                    </a:p>
                  </a:txBody>
                  <a:tcPr/>
                </a:tc>
                <a:tc>
                  <a:txBody>
                    <a:bodyPr/>
                    <a:lstStyle/>
                    <a:p>
                      <a:pPr algn="ctr"/>
                      <a:r>
                        <a:rPr lang="en-IN" dirty="0"/>
                        <a:t>16</a:t>
                      </a:r>
                    </a:p>
                  </a:txBody>
                  <a:tcPr/>
                </a:tc>
                <a:extLst>
                  <a:ext uri="{0D108BD9-81ED-4DB2-BD59-A6C34878D82A}">
                    <a16:rowId xmlns:a16="http://schemas.microsoft.com/office/drawing/2014/main" val="3845145807"/>
                  </a:ext>
                </a:extLst>
              </a:tr>
              <a:tr h="370840">
                <a:tc>
                  <a:txBody>
                    <a:bodyPr/>
                    <a:lstStyle/>
                    <a:p>
                      <a:r>
                        <a:rPr lang="en-IN" dirty="0"/>
                        <a:t>RESULTS AND DISCUSSION</a:t>
                      </a:r>
                    </a:p>
                  </a:txBody>
                  <a:tcPr/>
                </a:tc>
                <a:tc>
                  <a:txBody>
                    <a:bodyPr/>
                    <a:lstStyle/>
                    <a:p>
                      <a:pPr algn="ctr"/>
                      <a:r>
                        <a:rPr lang="en-IN" dirty="0"/>
                        <a:t>19</a:t>
                      </a:r>
                    </a:p>
                  </a:txBody>
                  <a:tcPr/>
                </a:tc>
                <a:extLst>
                  <a:ext uri="{0D108BD9-81ED-4DB2-BD59-A6C34878D82A}">
                    <a16:rowId xmlns:a16="http://schemas.microsoft.com/office/drawing/2014/main" val="631487684"/>
                  </a:ext>
                </a:extLst>
              </a:tr>
              <a:tr h="370840">
                <a:tc>
                  <a:txBody>
                    <a:bodyPr/>
                    <a:lstStyle/>
                    <a:p>
                      <a:r>
                        <a:rPr lang="en-IN" dirty="0"/>
                        <a:t>CONCLUSION AND FUTURE WORK</a:t>
                      </a:r>
                    </a:p>
                  </a:txBody>
                  <a:tcPr/>
                </a:tc>
                <a:tc>
                  <a:txBody>
                    <a:bodyPr/>
                    <a:lstStyle/>
                    <a:p>
                      <a:pPr algn="ctr"/>
                      <a:r>
                        <a:rPr lang="en-IN" dirty="0"/>
                        <a:t>20</a:t>
                      </a:r>
                    </a:p>
                  </a:txBody>
                  <a:tcPr/>
                </a:tc>
                <a:extLst>
                  <a:ext uri="{0D108BD9-81ED-4DB2-BD59-A6C34878D82A}">
                    <a16:rowId xmlns:a16="http://schemas.microsoft.com/office/drawing/2014/main" val="720637637"/>
                  </a:ext>
                </a:extLst>
              </a:tr>
              <a:tr h="370840">
                <a:tc>
                  <a:txBody>
                    <a:bodyPr/>
                    <a:lstStyle/>
                    <a:p>
                      <a:r>
                        <a:rPr lang="en-IN" dirty="0"/>
                        <a:t>REFRENCES</a:t>
                      </a:r>
                    </a:p>
                  </a:txBody>
                  <a:tcPr/>
                </a:tc>
                <a:tc>
                  <a:txBody>
                    <a:bodyPr/>
                    <a:lstStyle/>
                    <a:p>
                      <a:pPr algn="ctr"/>
                      <a:r>
                        <a:rPr lang="en-IN" dirty="0"/>
                        <a:t>21</a:t>
                      </a:r>
                    </a:p>
                  </a:txBody>
                  <a:tcPr/>
                </a:tc>
                <a:extLst>
                  <a:ext uri="{0D108BD9-81ED-4DB2-BD59-A6C34878D82A}">
                    <a16:rowId xmlns:a16="http://schemas.microsoft.com/office/drawing/2014/main" val="3382303627"/>
                  </a:ext>
                </a:extLst>
              </a:tr>
            </a:tbl>
          </a:graphicData>
        </a:graphic>
      </p:graphicFrame>
    </p:spTree>
    <p:extLst>
      <p:ext uri="{BB962C8B-B14F-4D97-AF65-F5344CB8AC3E}">
        <p14:creationId xmlns:p14="http://schemas.microsoft.com/office/powerpoint/2010/main" val="141117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2616384" cy="585854"/>
          </a:xfrm>
        </p:spPr>
        <p:txBody>
          <a:bodyPr>
            <a:normAutofit/>
          </a:bodyPr>
          <a:lstStyle/>
          <a:p>
            <a:r>
              <a:rPr lang="en-US" sz="2800" b="1" dirty="0"/>
              <a:t>CONCLUSION</a:t>
            </a:r>
            <a:endParaRPr lang="en-US" sz="2800" dirty="0"/>
          </a:p>
        </p:txBody>
      </p:sp>
      <p:sp>
        <p:nvSpPr>
          <p:cNvPr id="3" name="Content Placeholder 2"/>
          <p:cNvSpPr>
            <a:spLocks noGrp="1"/>
          </p:cNvSpPr>
          <p:nvPr>
            <p:ph idx="1"/>
          </p:nvPr>
        </p:nvSpPr>
        <p:spPr/>
        <p:txBody>
          <a:bodyPr>
            <a:normAutofit/>
          </a:bodyPr>
          <a:lstStyle/>
          <a:p>
            <a:pPr marL="0" indent="0">
              <a:buNone/>
            </a:pPr>
            <a:r>
              <a:rPr lang="en-IN" sz="1800" dirty="0">
                <a:solidFill>
                  <a:srgbClr val="000000"/>
                </a:solidFill>
                <a:effectLst/>
                <a:latin typeface="Arial" panose="020B0604020202020204" pitchFamily="34" charset="0"/>
                <a:ea typeface="Arial" panose="020B0604020202020204" pitchFamily="34" charset="0"/>
              </a:rPr>
              <a:t>Open the required MS Excel sheet to check whether the blank tables in that sheet have been filled by the bots according to the calculation stage in the blue prism software.</a:t>
            </a:r>
          </a:p>
          <a:p>
            <a:pPr marL="0" indent="0">
              <a:buNone/>
            </a:pPr>
            <a:endParaRPr lang="en-US" dirty="0"/>
          </a:p>
          <a:p>
            <a:pPr marL="0" indent="0">
              <a:buNone/>
            </a:pPr>
            <a:r>
              <a:rPr lang="en-US" sz="2000" b="1" dirty="0">
                <a:solidFill>
                  <a:schemeClr val="accent2">
                    <a:lumMod val="75000"/>
                  </a:schemeClr>
                </a:solidFill>
              </a:rPr>
              <a:t>FUTURE WORK:</a:t>
            </a:r>
          </a:p>
          <a:p>
            <a:pPr marL="0" indent="0">
              <a:buNone/>
            </a:pPr>
            <a:endParaRPr lang="en-US" sz="1800" b="1" dirty="0">
              <a:solidFill>
                <a:srgbClr val="000000"/>
              </a:solidFill>
              <a:effectLst/>
              <a:latin typeface="Arial" panose="020B0604020202020204" pitchFamily="34" charset="0"/>
              <a:ea typeface="Arial" panose="020B0604020202020204" pitchFamily="34" charset="0"/>
            </a:endParaRPr>
          </a:p>
          <a:p>
            <a:pPr marL="0" indent="0">
              <a:buNone/>
            </a:pPr>
            <a:r>
              <a:rPr lang="en-IN" sz="1800" dirty="0">
                <a:solidFill>
                  <a:srgbClr val="000000"/>
                </a:solidFill>
                <a:effectLst/>
                <a:latin typeface="Arial" panose="020B0604020202020204" pitchFamily="34" charset="0"/>
                <a:ea typeface="Arial" panose="020B0604020202020204" pitchFamily="34" charset="0"/>
              </a:rPr>
              <a:t>In future projects I will implement Robotic Process Automation to count the number of leaves taken by an employee per month and to calculate the daily wages regarding the number of leaves in Employee Payroll System using Blue Prism.</a:t>
            </a:r>
          </a:p>
          <a:p>
            <a:pPr marL="0" indent="0">
              <a:buNone/>
            </a:pPr>
            <a:endParaRPr lang="en-US" b="1" dirty="0"/>
          </a:p>
        </p:txBody>
      </p:sp>
    </p:spTree>
    <p:extLst>
      <p:ext uri="{BB962C8B-B14F-4D97-AF65-F5344CB8AC3E}">
        <p14:creationId xmlns:p14="http://schemas.microsoft.com/office/powerpoint/2010/main" val="28215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619" y="190001"/>
            <a:ext cx="8911687" cy="558144"/>
          </a:xfrm>
        </p:spPr>
        <p:txBody>
          <a:bodyPr>
            <a:normAutofit/>
          </a:bodyPr>
          <a:lstStyle/>
          <a:p>
            <a:r>
              <a:rPr lang="en-US" sz="2400" b="1" dirty="0"/>
              <a:t>BIBLIOGRAPHY AND REFERENCES </a:t>
            </a:r>
          </a:p>
        </p:txBody>
      </p:sp>
      <p:sp>
        <p:nvSpPr>
          <p:cNvPr id="3" name="Content Placeholder 2"/>
          <p:cNvSpPr>
            <a:spLocks noGrp="1"/>
          </p:cNvSpPr>
          <p:nvPr>
            <p:ph idx="1"/>
          </p:nvPr>
        </p:nvSpPr>
        <p:spPr>
          <a:xfrm>
            <a:off x="2290619" y="1099128"/>
            <a:ext cx="9568872" cy="5568872"/>
          </a:xfrm>
        </p:spPr>
        <p:txBody>
          <a:bodyPr>
            <a:normAutofit fontScale="92500"/>
          </a:bodyPr>
          <a:lstStyle/>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Automation of a Business Process Using Robotic Process Automation (RPA)</a:t>
            </a:r>
          </a:p>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Robotic Automation Process-The next major revolution in terms of back office operations improvement</a:t>
            </a:r>
          </a:p>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Robotic Automation Process – The operating system for the digital enterprise. In: Proceedings of the International Conference on Business Excellence, vol. 12</a:t>
            </a:r>
          </a:p>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Understanding the success factors in adopting Business Process Management Software: case studies</a:t>
            </a:r>
          </a:p>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Chappell, D.: Introducing Blue Prism: Automating business processes with presentation integration.</a:t>
            </a:r>
          </a:p>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Everest Group: Robotic Process Automation Annual Report 2018-Creating Business Value in a Digital-First Word.</a:t>
            </a:r>
          </a:p>
          <a:p>
            <a:pPr marL="342900" marR="1106805" lvl="0" indent="-342900">
              <a:lnSpc>
                <a:spcPct val="107000"/>
              </a:lnSpc>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Institute for Robotic Process Automation: Introduction to Robotic Process Automation. Accessed 5 March 2019.</a:t>
            </a:r>
          </a:p>
          <a:p>
            <a:pPr marL="342900" marR="1106805" lvl="0" indent="-342900">
              <a:lnSpc>
                <a:spcPct val="107000"/>
              </a:lnSpc>
              <a:spcAft>
                <a:spcPts val="20"/>
              </a:spcAft>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Ovum: Robotic Process Automation: Adding to the Process Transformation Toolkit - The role that RPA can play within service providers and enterprises.</a:t>
            </a:r>
          </a:p>
          <a:p>
            <a:pPr marL="342900" marR="1106805" lvl="0" indent="-342900">
              <a:lnSpc>
                <a:spcPct val="107000"/>
              </a:lnSpc>
              <a:spcAft>
                <a:spcPts val="20"/>
              </a:spcAft>
              <a:buFont typeface="+mj-lt"/>
              <a:buAutoNum type="romanUcPeriod"/>
            </a:pPr>
            <a:r>
              <a:rPr lang="en-IN" sz="1800" dirty="0">
                <a:solidFill>
                  <a:srgbClr val="000000"/>
                </a:solidFill>
                <a:effectLst/>
                <a:latin typeface="Arial" panose="020B0604020202020204" pitchFamily="34" charset="0"/>
                <a:ea typeface="Arial" panose="020B0604020202020204" pitchFamily="34" charset="0"/>
              </a:rPr>
              <a:t>RPA Foundation Course – Blue Prism University</a:t>
            </a:r>
          </a:p>
          <a:p>
            <a:pPr marL="342900" marR="1106805" lvl="0" indent="-342900">
              <a:lnSpc>
                <a:spcPct val="107000"/>
              </a:lnSpc>
              <a:spcAft>
                <a:spcPts val="20"/>
              </a:spcAft>
              <a:buFont typeface="+mj-lt"/>
              <a:buAutoNum type="romanUcPeriod"/>
            </a:pPr>
            <a:endParaRPr lang="en-IN" sz="1800" dirty="0">
              <a:solidFill>
                <a:srgbClr val="000000"/>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79092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122" y="883392"/>
            <a:ext cx="8915400" cy="566738"/>
          </a:xfrm>
        </p:spPr>
        <p:txBody>
          <a:bodyPr>
            <a:normAutofit/>
          </a:bodyPr>
          <a:lstStyle/>
          <a:p>
            <a:r>
              <a:rPr lang="en-US" sz="2800" b="1" dirty="0"/>
              <a:t>COURSE CERTIFICATE</a:t>
            </a:r>
          </a:p>
        </p:txBody>
      </p:sp>
      <p:sp>
        <p:nvSpPr>
          <p:cNvPr id="3" name="Picture Placeholder 2"/>
          <p:cNvSpPr>
            <a:spLocks noGrp="1"/>
          </p:cNvSpPr>
          <p:nvPr>
            <p:ph type="pic" idx="1"/>
          </p:nvPr>
        </p:nvSpPr>
        <p:spPr>
          <a:xfrm>
            <a:off x="2312122" y="1918407"/>
            <a:ext cx="8915400" cy="3854970"/>
          </a:xfrm>
        </p:spPr>
      </p:sp>
      <p:sp>
        <p:nvSpPr>
          <p:cNvPr id="4" name="Text Placeholder 3"/>
          <p:cNvSpPr>
            <a:spLocks noGrp="1"/>
          </p:cNvSpPr>
          <p:nvPr>
            <p:ph type="body" sz="half" idx="2"/>
          </p:nvPr>
        </p:nvSpPr>
        <p:spPr>
          <a:xfrm>
            <a:off x="2312122" y="6143193"/>
            <a:ext cx="911369" cy="174480"/>
          </a:xfrm>
        </p:spPr>
        <p:txBody>
          <a:bodyPr>
            <a:normAutofit fontScale="47500" lnSpcReduction="20000"/>
          </a:bodyPr>
          <a:lstStyle/>
          <a:p>
            <a:r>
              <a:rPr lang="en-US" dirty="0"/>
              <a:t>.</a:t>
            </a:r>
          </a:p>
        </p:txBody>
      </p:sp>
    </p:spTree>
    <p:extLst>
      <p:ext uri="{BB962C8B-B14F-4D97-AF65-F5344CB8AC3E}">
        <p14:creationId xmlns:p14="http://schemas.microsoft.com/office/powerpoint/2010/main" val="96957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4704" y="157017"/>
            <a:ext cx="5501842" cy="637309"/>
          </a:xfrm>
        </p:spPr>
        <p:txBody>
          <a:bodyPr>
            <a:normAutofit/>
          </a:bodyPr>
          <a:lstStyle/>
          <a:p>
            <a:r>
              <a:rPr lang="en-US" sz="2800" b="1" dirty="0"/>
              <a:t>INTRODUCTION</a:t>
            </a:r>
          </a:p>
        </p:txBody>
      </p:sp>
      <p:sp>
        <p:nvSpPr>
          <p:cNvPr id="3" name="Subtitle 2"/>
          <p:cNvSpPr>
            <a:spLocks noGrp="1"/>
          </p:cNvSpPr>
          <p:nvPr>
            <p:ph type="subTitle" idx="1"/>
          </p:nvPr>
        </p:nvSpPr>
        <p:spPr>
          <a:xfrm>
            <a:off x="2764704" y="1138251"/>
            <a:ext cx="8915399" cy="5105531"/>
          </a:xfrm>
        </p:spPr>
        <p:txBody>
          <a:bodyPr/>
          <a:lstStyle/>
          <a:p>
            <a:r>
              <a:rPr lang="en-US" dirty="0"/>
              <a:t> </a:t>
            </a:r>
            <a:r>
              <a:rPr lang="en-US" dirty="0">
                <a:sym typeface="Symbol" panose="05050102010706020507" pitchFamily="18" charset="2"/>
              </a:rPr>
              <a:t></a:t>
            </a:r>
            <a:r>
              <a:rPr lang="en-US" dirty="0"/>
              <a:t> Payroll is a list of Employees who get paid by the company. Payroll also refers to the total amount of money employer pays to the Employees.</a:t>
            </a:r>
          </a:p>
          <a:p>
            <a:endParaRPr lang="en-US" dirty="0"/>
          </a:p>
          <a:p>
            <a:r>
              <a:rPr lang="en-US" dirty="0"/>
              <a:t> </a:t>
            </a:r>
            <a:r>
              <a:rPr lang="en-US" dirty="0">
                <a:sym typeface="Symbol" panose="05050102010706020507" pitchFamily="18" charset="2"/>
              </a:rPr>
              <a:t></a:t>
            </a:r>
            <a:r>
              <a:rPr lang="en-US" dirty="0"/>
              <a:t> Robotic Process Automation (RPA) is a type of automation technology currently transforming the way businesses operate.</a:t>
            </a:r>
          </a:p>
          <a:p>
            <a:r>
              <a:rPr lang="en-US" dirty="0"/>
              <a:t> </a:t>
            </a:r>
          </a:p>
          <a:p>
            <a:pPr marL="285750" indent="-285750">
              <a:buFont typeface="Symbol" panose="05050102010706020507" pitchFamily="18" charset="2"/>
              <a:buChar char="·"/>
            </a:pPr>
            <a:r>
              <a:rPr lang="en-US" dirty="0"/>
              <a:t>Excel automation streamlines your use of the application by automatically performing tasks. </a:t>
            </a:r>
          </a:p>
          <a:p>
            <a:pPr marL="285750" indent="-285750">
              <a:buFont typeface="Symbol" panose="05050102010706020507" pitchFamily="18" charset="2"/>
              <a:buChar char="·"/>
            </a:pPr>
            <a:endParaRPr lang="en-US" dirty="0"/>
          </a:p>
          <a:p>
            <a:r>
              <a:rPr lang="en-US" dirty="0">
                <a:sym typeface="Symbol" panose="05050102010706020507" pitchFamily="18" charset="2"/>
              </a:rPr>
              <a:t></a:t>
            </a:r>
            <a:r>
              <a:rPr lang="en-US" dirty="0"/>
              <a:t> Managers today must make better and faster business decisions than ever. Investments which are focusing on information technology are often considered as a critical method of speeding up and improving the management decision making. Yet it has proved distressingly difficult to understand the actual potential of investments in Information Technology. This is particularly common in business areas focusing on Human Resources (HR).</a:t>
            </a:r>
          </a:p>
        </p:txBody>
      </p:sp>
    </p:spTree>
    <p:extLst>
      <p:ext uri="{BB962C8B-B14F-4D97-AF65-F5344CB8AC3E}">
        <p14:creationId xmlns:p14="http://schemas.microsoft.com/office/powerpoint/2010/main" val="273469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3419948" cy="687454"/>
          </a:xfrm>
        </p:spPr>
        <p:txBody>
          <a:bodyPr>
            <a:normAutofit/>
          </a:bodyPr>
          <a:lstStyle/>
          <a:p>
            <a:r>
              <a:rPr lang="en-US" sz="2800" b="1" dirty="0"/>
              <a:t>OBJECTIVES</a:t>
            </a:r>
          </a:p>
        </p:txBody>
      </p:sp>
      <p:sp>
        <p:nvSpPr>
          <p:cNvPr id="3" name="Content Placeholder 2"/>
          <p:cNvSpPr>
            <a:spLocks noGrp="1"/>
          </p:cNvSpPr>
          <p:nvPr>
            <p:ph idx="1"/>
          </p:nvPr>
        </p:nvSpPr>
        <p:spPr>
          <a:xfrm>
            <a:off x="2592926" y="1745672"/>
            <a:ext cx="8915400" cy="4507346"/>
          </a:xfrm>
        </p:spPr>
        <p:txBody>
          <a:bodyPr>
            <a:noAutofit/>
          </a:bodyPr>
          <a:lstStyle/>
          <a:p>
            <a:pPr marL="0" indent="0">
              <a:buNone/>
            </a:pPr>
            <a:r>
              <a:rPr lang="en-US" sz="2400" dirty="0"/>
              <a:t>● Gain insights into building blocks of Blue Prism automation. </a:t>
            </a:r>
          </a:p>
          <a:p>
            <a:pPr marL="0" indent="0">
              <a:buNone/>
            </a:pPr>
            <a:r>
              <a:rPr lang="en-US" sz="2400" dirty="0"/>
              <a:t>● Importing MS Excel VBO (Visual Basic for Applications) in Blue Prism. </a:t>
            </a:r>
          </a:p>
          <a:p>
            <a:pPr marL="0" indent="0">
              <a:buNone/>
            </a:pPr>
            <a:r>
              <a:rPr lang="en-US" sz="2400" dirty="0"/>
              <a:t>● Tuning Process Studio with specific needs. </a:t>
            </a:r>
          </a:p>
          <a:p>
            <a:pPr marL="0" indent="0">
              <a:buNone/>
            </a:pPr>
            <a:r>
              <a:rPr lang="en-US" sz="2400" dirty="0"/>
              <a:t>● Working with different stages in the Process studio. </a:t>
            </a:r>
          </a:p>
          <a:p>
            <a:pPr marL="0" indent="0">
              <a:buNone/>
            </a:pPr>
            <a:r>
              <a:rPr lang="en-US" sz="2400" dirty="0"/>
              <a:t>● Build a HR Payroll Excel Automation that works over     	Microsoft excel.</a:t>
            </a:r>
          </a:p>
          <a:p>
            <a:pPr marL="0" indent="0">
              <a:buNone/>
            </a:pPr>
            <a:r>
              <a:rPr lang="en-US" sz="2400" dirty="0"/>
              <a:t>  </a:t>
            </a:r>
          </a:p>
        </p:txBody>
      </p:sp>
    </p:spTree>
    <p:extLst>
      <p:ext uri="{BB962C8B-B14F-4D97-AF65-F5344CB8AC3E}">
        <p14:creationId xmlns:p14="http://schemas.microsoft.com/office/powerpoint/2010/main" val="183195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BF2E-C2C6-4D33-A5C5-70D8F9978DF4}"/>
              </a:ext>
            </a:extLst>
          </p:cNvPr>
          <p:cNvSpPr>
            <a:spLocks noGrp="1"/>
          </p:cNvSpPr>
          <p:nvPr>
            <p:ph type="title"/>
          </p:nvPr>
        </p:nvSpPr>
        <p:spPr/>
        <p:txBody>
          <a:bodyPr>
            <a:normAutofit/>
          </a:bodyPr>
          <a:lstStyle/>
          <a:p>
            <a:r>
              <a:rPr lang="en-IN" sz="2800" b="1" dirty="0"/>
              <a:t>ARCHITECTUE DIAGRAM</a:t>
            </a:r>
          </a:p>
        </p:txBody>
      </p:sp>
      <p:pic>
        <p:nvPicPr>
          <p:cNvPr id="6" name="Content Placeholder 5">
            <a:extLst>
              <a:ext uri="{FF2B5EF4-FFF2-40B4-BE49-F238E27FC236}">
                <a16:creationId xmlns:a16="http://schemas.microsoft.com/office/drawing/2014/main" id="{87FE4841-955D-4F1D-B38A-7BE4D82450A4}"/>
              </a:ext>
            </a:extLst>
          </p:cNvPr>
          <p:cNvPicPr>
            <a:picLocks noGrp="1" noChangeAspect="1"/>
          </p:cNvPicPr>
          <p:nvPr>
            <p:ph sz="half" idx="1"/>
          </p:nvPr>
        </p:nvPicPr>
        <p:blipFill>
          <a:blip r:embed="rId2"/>
          <a:stretch>
            <a:fillRect/>
          </a:stretch>
        </p:blipFill>
        <p:spPr>
          <a:xfrm>
            <a:off x="2796988" y="1774834"/>
            <a:ext cx="3865849" cy="4586178"/>
          </a:xfrm>
        </p:spPr>
      </p:pic>
      <p:pic>
        <p:nvPicPr>
          <p:cNvPr id="9" name="Content Placeholder 8">
            <a:extLst>
              <a:ext uri="{FF2B5EF4-FFF2-40B4-BE49-F238E27FC236}">
                <a16:creationId xmlns:a16="http://schemas.microsoft.com/office/drawing/2014/main" id="{A4B86A27-32BF-498E-A4BB-DDF4B665E69F}"/>
              </a:ext>
            </a:extLst>
          </p:cNvPr>
          <p:cNvPicPr>
            <a:picLocks noGrp="1" noChangeAspect="1"/>
          </p:cNvPicPr>
          <p:nvPr>
            <p:ph sz="half" idx="2"/>
          </p:nvPr>
        </p:nvPicPr>
        <p:blipFill>
          <a:blip r:embed="rId3"/>
          <a:stretch>
            <a:fillRect/>
          </a:stretch>
        </p:blipFill>
        <p:spPr>
          <a:xfrm>
            <a:off x="7194175" y="1774834"/>
            <a:ext cx="3865849" cy="4586178"/>
          </a:xfrm>
          <a:prstGeom prst="rect">
            <a:avLst/>
          </a:prstGeom>
        </p:spPr>
      </p:pic>
    </p:spTree>
    <p:extLst>
      <p:ext uri="{BB962C8B-B14F-4D97-AF65-F5344CB8AC3E}">
        <p14:creationId xmlns:p14="http://schemas.microsoft.com/office/powerpoint/2010/main" val="237683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051" y="734945"/>
            <a:ext cx="5298055" cy="892149"/>
          </a:xfrm>
        </p:spPr>
        <p:txBody>
          <a:bodyPr>
            <a:noAutofit/>
          </a:bodyPr>
          <a:lstStyle/>
          <a:p>
            <a:r>
              <a:rPr lang="en-US" sz="2800" b="1" dirty="0"/>
              <a:t>MODULE IMPLEMENTATION</a:t>
            </a:r>
          </a:p>
        </p:txBody>
      </p:sp>
      <p:sp>
        <p:nvSpPr>
          <p:cNvPr id="3" name="Content Placeholder 2"/>
          <p:cNvSpPr>
            <a:spLocks noGrp="1"/>
          </p:cNvSpPr>
          <p:nvPr>
            <p:ph idx="1"/>
          </p:nvPr>
        </p:nvSpPr>
        <p:spPr>
          <a:xfrm>
            <a:off x="2589212" y="2133600"/>
            <a:ext cx="8915400" cy="3676073"/>
          </a:xfrm>
        </p:spPr>
        <p:txBody>
          <a:bodyPr/>
          <a:lstStyle/>
          <a:p>
            <a:pPr marL="0" indent="0">
              <a:buNone/>
            </a:pPr>
            <a:r>
              <a:rPr lang="en-US" sz="2000" dirty="0"/>
              <a:t>● Importing Blue Prism MS Excel VBO (Visual Basic for Applications) </a:t>
            </a:r>
          </a:p>
          <a:p>
            <a:pPr marL="0" indent="0">
              <a:buNone/>
            </a:pPr>
            <a:r>
              <a:rPr lang="en-US" sz="2000" dirty="0"/>
              <a:t>● Binding Process Studio with MS Excel VBO. </a:t>
            </a:r>
          </a:p>
          <a:p>
            <a:pPr marL="0" indent="0">
              <a:buNone/>
            </a:pPr>
            <a:r>
              <a:rPr lang="en-US" sz="2000" dirty="0"/>
              <a:t>● Opening MS Excel Workbook. </a:t>
            </a:r>
          </a:p>
          <a:p>
            <a:pPr marL="0" indent="0">
              <a:buNone/>
            </a:pPr>
            <a:r>
              <a:rPr lang="en-US" sz="2000" dirty="0"/>
              <a:t>● Specifying Blue Prism Stages to work on MS Excel Workbook in Blue Prism. </a:t>
            </a:r>
          </a:p>
          <a:p>
            <a:pPr marL="0" indent="0">
              <a:buNone/>
            </a:pPr>
            <a:r>
              <a:rPr lang="en-US" sz="2000" dirty="0"/>
              <a:t>● Tuning Process Flow with Blue Prism Actions. </a:t>
            </a:r>
          </a:p>
          <a:p>
            <a:pPr marL="0" indent="0">
              <a:buNone/>
            </a:pPr>
            <a:r>
              <a:rPr lang="en-US" sz="2000" dirty="0"/>
              <a:t>● Closing MS Excel Workbook.</a:t>
            </a:r>
          </a:p>
          <a:p>
            <a:pPr marL="0" indent="0">
              <a:buNone/>
            </a:pPr>
            <a:endParaRPr lang="en-US" dirty="0"/>
          </a:p>
        </p:txBody>
      </p:sp>
    </p:spTree>
    <p:extLst>
      <p:ext uri="{BB962C8B-B14F-4D97-AF65-F5344CB8AC3E}">
        <p14:creationId xmlns:p14="http://schemas.microsoft.com/office/powerpoint/2010/main" val="379613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5341111" cy="585854"/>
          </a:xfrm>
        </p:spPr>
        <p:txBody>
          <a:bodyPr>
            <a:normAutofit/>
          </a:bodyPr>
          <a:lstStyle/>
          <a:p>
            <a:r>
              <a:rPr lang="en-US" sz="2800" dirty="0"/>
              <a:t>FLOW AND IMPLEMENTATION</a:t>
            </a:r>
          </a:p>
        </p:txBody>
      </p:sp>
      <p:sp>
        <p:nvSpPr>
          <p:cNvPr id="3" name="Content Placeholder 2"/>
          <p:cNvSpPr>
            <a:spLocks noGrp="1"/>
          </p:cNvSpPr>
          <p:nvPr>
            <p:ph idx="1"/>
          </p:nvPr>
        </p:nvSpPr>
        <p:spPr/>
        <p:txBody>
          <a:bodyPr/>
          <a:lstStyle/>
          <a:p>
            <a:pPr marL="0" indent="0">
              <a:buNone/>
            </a:pPr>
            <a:r>
              <a:rPr lang="en-US" b="1" dirty="0"/>
              <a:t>Idea: </a:t>
            </a:r>
            <a:endParaRPr lang="en-US" dirty="0"/>
          </a:p>
          <a:p>
            <a:pPr marL="0" indent="0">
              <a:buNone/>
            </a:pPr>
            <a:r>
              <a:rPr lang="en-US" dirty="0"/>
              <a:t>Need to find a new one --“Generally, in the industries monitoring the machine status continuously and maintaining the records of the entire data plays a very important role as that helps the officials to analyze the production factors. This also helps in resolving some of the problems like machine failures, production delays, etc.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700" y="4236844"/>
            <a:ext cx="5473981" cy="1949550"/>
          </a:xfrm>
          <a:prstGeom prst="rect">
            <a:avLst/>
          </a:prstGeom>
        </p:spPr>
      </p:pic>
    </p:spTree>
    <p:extLst>
      <p:ext uri="{BB962C8B-B14F-4D97-AF65-F5344CB8AC3E}">
        <p14:creationId xmlns:p14="http://schemas.microsoft.com/office/powerpoint/2010/main" val="180071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B5E6-32D1-40D5-9E16-8014DD123E3E}"/>
              </a:ext>
            </a:extLst>
          </p:cNvPr>
          <p:cNvSpPr>
            <a:spLocks noGrp="1"/>
          </p:cNvSpPr>
          <p:nvPr>
            <p:ph type="title"/>
          </p:nvPr>
        </p:nvSpPr>
        <p:spPr/>
        <p:txBody>
          <a:bodyPr>
            <a:normAutofit/>
          </a:bodyPr>
          <a:lstStyle/>
          <a:p>
            <a:r>
              <a:rPr lang="en-IN" sz="2800" dirty="0"/>
              <a:t>HARDWARE &amp; SOFTWARE REQUIREMENTS</a:t>
            </a:r>
          </a:p>
        </p:txBody>
      </p:sp>
      <p:sp>
        <p:nvSpPr>
          <p:cNvPr id="3" name="Content Placeholder 2">
            <a:extLst>
              <a:ext uri="{FF2B5EF4-FFF2-40B4-BE49-F238E27FC236}">
                <a16:creationId xmlns:a16="http://schemas.microsoft.com/office/drawing/2014/main" id="{533FE334-F457-459F-BDED-3A244D9A82C9}"/>
              </a:ext>
            </a:extLst>
          </p:cNvPr>
          <p:cNvSpPr>
            <a:spLocks noGrp="1"/>
          </p:cNvSpPr>
          <p:nvPr>
            <p:ph idx="1"/>
          </p:nvPr>
        </p:nvSpPr>
        <p:spPr/>
        <p:txBody>
          <a:bodyPr>
            <a:normAutofit fontScale="92500" lnSpcReduction="20000"/>
          </a:bodyPr>
          <a:lstStyle/>
          <a:p>
            <a:pPr marL="803275" marR="1106805" indent="0">
              <a:lnSpc>
                <a:spcPct val="107000"/>
              </a:lnSpc>
              <a:spcAft>
                <a:spcPts val="810"/>
              </a:spcAft>
              <a:buNone/>
            </a:pPr>
            <a:r>
              <a:rPr lang="en-IN" sz="1800" b="1" dirty="0">
                <a:solidFill>
                  <a:srgbClr val="000000"/>
                </a:solidFill>
                <a:effectLst/>
                <a:latin typeface="Arial" panose="020B0604020202020204" pitchFamily="34" charset="0"/>
                <a:ea typeface="Arial" panose="020B0604020202020204" pitchFamily="34" charset="0"/>
              </a:rPr>
              <a:t>The following is the Hardware required to complete this project:</a:t>
            </a:r>
          </a:p>
          <a:p>
            <a:pPr marL="803275" marR="1106805" indent="0">
              <a:lnSpc>
                <a:spcPct val="107000"/>
              </a:lnSpc>
              <a:spcAft>
                <a:spcPts val="810"/>
              </a:spcAft>
              <a:buNone/>
            </a:pPr>
            <a:r>
              <a:rPr lang="en-IN" dirty="0">
                <a:solidFill>
                  <a:srgbClr val="000000"/>
                </a:solidFill>
                <a:latin typeface="Arial" panose="020B0604020202020204" pitchFamily="34" charset="0"/>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Administration access to install and run Blue Prism</a:t>
            </a:r>
          </a:p>
          <a:p>
            <a:pPr marL="803275" marR="1106805" indent="0">
              <a:lnSpc>
                <a:spcPct val="107000"/>
              </a:lnSpc>
              <a:spcAft>
                <a:spcPts val="810"/>
              </a:spcAft>
              <a:buNone/>
            </a:pPr>
            <a:r>
              <a:rPr lang="en-IN" dirty="0">
                <a:solidFill>
                  <a:srgbClr val="000000"/>
                </a:solidFill>
                <a:latin typeface="Arial" panose="020B0604020202020204" pitchFamily="34" charset="0"/>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Minimum 10GB free disk space</a:t>
            </a:r>
          </a:p>
          <a:p>
            <a:pPr marL="803275" marR="1106805" indent="0">
              <a:lnSpc>
                <a:spcPct val="107000"/>
              </a:lnSpc>
              <a:spcAft>
                <a:spcPts val="810"/>
              </a:spcAft>
              <a:buNone/>
            </a:pPr>
            <a:r>
              <a:rPr lang="en-IN" dirty="0">
                <a:solidFill>
                  <a:srgbClr val="000000"/>
                </a:solidFill>
                <a:latin typeface="Arial" panose="020B0604020202020204" pitchFamily="34" charset="0"/>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Windows 8.1 or 10 (64-bit version only) OR Cloud: Get started free,          Cloud account        required.</a:t>
            </a:r>
          </a:p>
          <a:p>
            <a:pPr marL="803275" marR="1106805" indent="0">
              <a:lnSpc>
                <a:spcPct val="107000"/>
              </a:lnSpc>
              <a:spcAft>
                <a:spcPts val="810"/>
              </a:spcAft>
              <a:buNone/>
            </a:pPr>
            <a:endParaRPr lang="en-IN" sz="1800" dirty="0">
              <a:solidFill>
                <a:srgbClr val="000000"/>
              </a:solidFill>
              <a:effectLst/>
              <a:latin typeface="Arial" panose="020B0604020202020204" pitchFamily="34" charset="0"/>
              <a:ea typeface="Arial" panose="020B0604020202020204" pitchFamily="34" charset="0"/>
            </a:endParaRPr>
          </a:p>
          <a:p>
            <a:pPr marL="803275" marR="1106805" indent="0">
              <a:lnSpc>
                <a:spcPct val="107000"/>
              </a:lnSpc>
              <a:spcAft>
                <a:spcPts val="810"/>
              </a:spcAft>
              <a:buNone/>
            </a:pPr>
            <a:r>
              <a:rPr lang="en-IN" sz="1800" b="1" dirty="0">
                <a:solidFill>
                  <a:srgbClr val="000000"/>
                </a:solidFill>
                <a:effectLst/>
                <a:latin typeface="Arial" panose="020B0604020202020204" pitchFamily="34" charset="0"/>
                <a:ea typeface="Arial" panose="020B0604020202020204" pitchFamily="34" charset="0"/>
              </a:rPr>
              <a:t>The following is the Hardware required to complete this project:</a:t>
            </a:r>
            <a:endParaRPr lang="en-IN" sz="1800" dirty="0">
              <a:solidFill>
                <a:srgbClr val="000000"/>
              </a:solidFill>
              <a:effectLst/>
              <a:latin typeface="Arial" panose="020B0604020202020204" pitchFamily="34" charset="0"/>
              <a:ea typeface="Arial" panose="020B0604020202020204" pitchFamily="34" charset="0"/>
            </a:endParaRPr>
          </a:p>
          <a:p>
            <a:pPr marL="0" marR="1106805" lvl="0" indent="0">
              <a:lnSpc>
                <a:spcPct val="107000"/>
              </a:lnSpc>
              <a:spcAft>
                <a:spcPts val="70"/>
              </a:spcAft>
              <a:buNone/>
            </a:pPr>
            <a:r>
              <a:rPr lang="en-IN" dirty="0">
                <a:solidFill>
                  <a:srgbClr val="000000"/>
                </a:solidFill>
                <a:latin typeface="Arial" panose="020B0604020202020204" pitchFamily="34" charset="0"/>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Microsoft Excel installed in your pc</a:t>
            </a:r>
          </a:p>
          <a:p>
            <a:pPr marL="0" marR="1106805" lvl="0" indent="0">
              <a:lnSpc>
                <a:spcPct val="107000"/>
              </a:lnSpc>
              <a:spcAft>
                <a:spcPts val="70"/>
              </a:spcAft>
              <a:buNone/>
            </a:pPr>
            <a:r>
              <a:rPr lang="en-IN" sz="1800" dirty="0">
                <a:solidFill>
                  <a:srgbClr val="000000"/>
                </a:solidFill>
                <a:effectLst/>
                <a:latin typeface="Arial" panose="020B0604020202020204" pitchFamily="34" charset="0"/>
                <a:ea typeface="Arial" panose="020B0604020202020204" pitchFamily="34" charset="0"/>
              </a:rPr>
              <a:t>                     Blue Prism Software</a:t>
            </a:r>
          </a:p>
          <a:p>
            <a:pPr marL="803275" marR="1106805" indent="0">
              <a:lnSpc>
                <a:spcPct val="107000"/>
              </a:lnSpc>
              <a:spcAft>
                <a:spcPts val="810"/>
              </a:spcAft>
              <a:buNone/>
            </a:pPr>
            <a:endParaRPr lang="en-IN" sz="1800" dirty="0">
              <a:solidFill>
                <a:srgbClr val="000000"/>
              </a:solidFill>
              <a:effectLst/>
              <a:latin typeface="Arial" panose="020B0604020202020204" pitchFamily="34" charset="0"/>
              <a:ea typeface="Arial" panose="020B0604020202020204" pitchFamily="34" charset="0"/>
            </a:endParaRPr>
          </a:p>
          <a:p>
            <a:pPr marL="803275" marR="1106805" indent="0">
              <a:lnSpc>
                <a:spcPct val="107000"/>
              </a:lnSpc>
              <a:spcAft>
                <a:spcPts val="810"/>
              </a:spcAft>
              <a:buNone/>
            </a:pPr>
            <a:endParaRPr lang="en-IN" sz="18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2970143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154</TotalTime>
  <Words>1660</Words>
  <Application>Microsoft Office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Century Gothic</vt:lpstr>
      <vt:lpstr>Symbol</vt:lpstr>
      <vt:lpstr>Wingdings 3</vt:lpstr>
      <vt:lpstr>Wisp</vt:lpstr>
      <vt:lpstr>HR PAYROLL AUTOMATION        USING ROBOTIC PROCESS                    AUTOMATION (RPA)</vt:lpstr>
      <vt:lpstr>CONTENTS</vt:lpstr>
      <vt:lpstr>COURSE CERTIFICATE</vt:lpstr>
      <vt:lpstr>INTRODUCTION</vt:lpstr>
      <vt:lpstr>OBJECTIVES</vt:lpstr>
      <vt:lpstr>ARCHITECTUE DIAGRAM</vt:lpstr>
      <vt:lpstr>MODULE IMPLEMENTATION</vt:lpstr>
      <vt:lpstr>FLOW AND IMPLEMENTATION</vt:lpstr>
      <vt:lpstr>HARDWARE &amp; SOFTWARE REQUIREMENTS</vt:lpstr>
      <vt:lpstr>ACTIVITIES</vt:lpstr>
      <vt:lpstr>PowerPoint Presentation</vt:lpstr>
      <vt:lpstr>PowerPoint Presentation</vt:lpstr>
      <vt:lpstr>PowerPoint Presentation</vt:lpstr>
      <vt:lpstr>PowerPoint Presentation</vt:lpstr>
      <vt:lpstr>PowerPoint Presentation</vt:lpstr>
      <vt:lpstr>PowerPoint Presentation</vt:lpstr>
      <vt:lpstr>APPLICATION SNAPSHOTS</vt:lpstr>
      <vt:lpstr>PowerPoint Presentation</vt:lpstr>
      <vt:lpstr>RESULT AND DISCUSSION</vt:lpstr>
      <vt:lpstr>CONCLUSION</vt:lpstr>
      <vt:lpstr>BIBLIOGRAPHY AND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PAYROLL AUTOMATION        USING ROBOTIC PROCESS                    AUTOMATION (RPA)</dc:title>
  <dc:creator>MD TANVEER HASAN</dc:creator>
  <cp:lastModifiedBy>rock surya</cp:lastModifiedBy>
  <cp:revision>11</cp:revision>
  <dcterms:created xsi:type="dcterms:W3CDTF">2021-11-09T10:34:39Z</dcterms:created>
  <dcterms:modified xsi:type="dcterms:W3CDTF">2021-11-09T13:30:36Z</dcterms:modified>
</cp:coreProperties>
</file>