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 id="2147483681" r:id="rId3"/>
  </p:sldMasterIdLst>
  <p:notesMasterIdLst>
    <p:notesMasterId r:id="rId22"/>
  </p:notesMasterIdLst>
  <p:sldIdLst>
    <p:sldId id="303" r:id="rId4"/>
    <p:sldId id="256" r:id="rId5"/>
    <p:sldId id="258" r:id="rId6"/>
    <p:sldId id="304" r:id="rId7"/>
    <p:sldId id="308" r:id="rId8"/>
    <p:sldId id="309" r:id="rId9"/>
    <p:sldId id="310" r:id="rId10"/>
    <p:sldId id="311" r:id="rId11"/>
    <p:sldId id="316" r:id="rId12"/>
    <p:sldId id="315" r:id="rId13"/>
    <p:sldId id="314" r:id="rId14"/>
    <p:sldId id="313" r:id="rId15"/>
    <p:sldId id="312" r:id="rId16"/>
    <p:sldId id="317" r:id="rId17"/>
    <p:sldId id="318" r:id="rId18"/>
    <p:sldId id="319" r:id="rId19"/>
    <p:sldId id="320" r:id="rId20"/>
    <p:sldId id="321"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Proxima Nova" panose="020B0604020202020204" charset="0"/>
      <p:regular r:id="rId29"/>
      <p:bold r:id="rId30"/>
      <p:italic r:id="rId31"/>
      <p:boldItalic r:id="rId32"/>
    </p:embeddedFont>
    <p:embeddedFont>
      <p:font typeface="Proxima Nova Semibold" panose="020B0604020202020204" charset="0"/>
      <p:regular r:id="rId33"/>
      <p:bold r:id="rId34"/>
      <p:boldItalic r:id="rId35"/>
    </p:embeddedFont>
    <p:embeddedFont>
      <p:font typeface="Roboto Condensed Light" panose="020B0604020202020204" charset="0"/>
      <p:regular r:id="rId36"/>
      <p:bold r:id="rId37"/>
      <p:italic r:id="rId38"/>
      <p:boldItalic r:id="rId39"/>
    </p:embeddedFont>
    <p:embeddedFont>
      <p:font typeface="Fira Sans Extra Condensed Medium" panose="020B0604020202020204" charset="0"/>
      <p:regular r:id="rId40"/>
      <p:bold r:id="rId41"/>
      <p:italic r:id="rId42"/>
      <p:boldItalic r:id="rId43"/>
    </p:embeddedFont>
    <p:embeddedFont>
      <p:font typeface="Exo 2"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5BA38D-21DE-4F3F-9D7C-21E3E6F76B9C}">
  <a:tblStyle styleId="{975BA38D-21DE-4F3F-9D7C-21E3E6F76B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8.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7.fntdata"/><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7.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AB0D39-3C95-435E-B37B-FDA13D91FC0C}"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1341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AB0D39-3C95-435E-B37B-FDA13D91FC0C}" type="datetimeFigureOut">
              <a:rPr lang="en-US" smtClean="0"/>
              <a:t>11/10/2021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2587061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B0D39-3C95-435E-B37B-FDA13D91FC0C}" type="datetimeFigureOut">
              <a:rPr lang="en-US" smtClean="0"/>
              <a:t>11/10/2021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3226381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B0D39-3C95-435E-B37B-FDA13D91FC0C}" type="datetimeFigureOut">
              <a:rPr lang="en-US" smtClean="0"/>
              <a:t>11/10/2021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3259660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4AB0D39-3C95-435E-B37B-FDA13D91FC0C}"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3834016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4AB0D39-3C95-435E-B37B-FDA13D91FC0C}" type="datetimeFigureOut">
              <a:rPr lang="en-US" smtClean="0"/>
              <a:t>11/10/2021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3389880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B0D39-3C95-435E-B37B-FDA13D91FC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3368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B0D39-3C95-435E-B37B-FDA13D91FC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157648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AB0D39-3C95-435E-B37B-FDA13D91FC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41464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B0D39-3C95-435E-B37B-FDA13D91FC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3637381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AB0D39-3C95-435E-B37B-FDA13D91FC0C}" type="datetimeFigureOut">
              <a:rPr lang="en-US" smtClean="0"/>
              <a:t>11/10/2021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CD1B2-E8AE-4D71-8762-B8BD940DEB9D}" type="slidenum">
              <a:rPr lang="en-US" smtClean="0"/>
              <a:t>‹#›</a:t>
            </a:fld>
            <a:endParaRPr lang="en-US"/>
          </a:p>
        </p:txBody>
      </p:sp>
    </p:spTree>
    <p:extLst>
      <p:ext uri="{BB962C8B-B14F-4D97-AF65-F5344CB8AC3E}">
        <p14:creationId xmlns:p14="http://schemas.microsoft.com/office/powerpoint/2010/main" val="37336573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7">
            <a:alphaModFix amt="40000"/>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7"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3">
            <a:alphaModFix amt="40000"/>
            <a:lum/>
          </a:blip>
          <a:srcRect/>
          <a:stretch>
            <a:fillRect/>
          </a:stretch>
        </a:blipFill>
        <a:effectLst/>
      </p:bgPr>
    </p:bg>
    <p:spTree>
      <p:nvGrpSpPr>
        <p:cNvPr id="1" name="Shape 139"/>
        <p:cNvGrpSpPr/>
        <p:nvPr/>
      </p:nvGrpSpPr>
      <p:grpSpPr>
        <a:xfrm>
          <a:off x="0" y="0"/>
          <a:ext cx="0" cy="0"/>
          <a:chOff x="0" y="0"/>
          <a:chExt cx="0" cy="0"/>
        </a:xfrm>
      </p:grpSpPr>
      <p:sp>
        <p:nvSpPr>
          <p:cNvPr id="140" name="Google Shape;140;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41" name="Google Shape;141;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4AB0D39-3C95-435E-B37B-FDA13D91FC0C}" type="datetimeFigureOut">
              <a:rPr lang="en-US" smtClean="0"/>
              <a:t>11/10/2021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2FCD1B2-E8AE-4D71-8762-B8BD940DEB9D}" type="slidenum">
              <a:rPr lang="en-US" smtClean="0"/>
              <a:t>‹#›</a:t>
            </a:fld>
            <a:endParaRPr lang="en-US"/>
          </a:p>
        </p:txBody>
      </p:sp>
    </p:spTree>
    <p:extLst>
      <p:ext uri="{BB962C8B-B14F-4D97-AF65-F5344CB8AC3E}">
        <p14:creationId xmlns:p14="http://schemas.microsoft.com/office/powerpoint/2010/main" val="383852143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11.xml"/><Relationship Id="rId5" Type="http://schemas.openxmlformats.org/officeDocument/2006/relationships/slide" Target="slide7.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233675"/>
          </a:xfrm>
        </p:spPr>
        <p:txBody>
          <a:bodyPr>
            <a:normAutofit/>
          </a:bodyPr>
          <a:lstStyle/>
          <a:p>
            <a:r>
              <a:rPr lang="en-US" dirty="0" smtClean="0"/>
              <a:t>VIRTUAL ASSISTANT</a:t>
            </a:r>
            <a:endParaRPr lang="en-US" dirty="0"/>
          </a:p>
        </p:txBody>
      </p:sp>
      <p:sp>
        <p:nvSpPr>
          <p:cNvPr id="3" name="Subtitle 2"/>
          <p:cNvSpPr>
            <a:spLocks noGrp="1"/>
          </p:cNvSpPr>
          <p:nvPr>
            <p:ph type="subTitle" idx="1"/>
          </p:nvPr>
        </p:nvSpPr>
        <p:spPr>
          <a:xfrm>
            <a:off x="1143000" y="2394284"/>
            <a:ext cx="6809873" cy="2159669"/>
          </a:xfrm>
        </p:spPr>
        <p:txBody>
          <a:bodyPr>
            <a:normAutofit fontScale="62500" lnSpcReduction="20000"/>
          </a:bodyPr>
          <a:lstStyle/>
          <a:p>
            <a:r>
              <a:rPr lang="en-US" sz="3000" dirty="0"/>
              <a:t>Internal Guide</a:t>
            </a:r>
          </a:p>
          <a:p>
            <a:endParaRPr lang="en-US" sz="1275" dirty="0"/>
          </a:p>
          <a:p>
            <a:r>
              <a:rPr lang="en-US" sz="3000" dirty="0" smtClean="0">
                <a:solidFill>
                  <a:srgbClr val="FF0000"/>
                </a:solidFill>
              </a:rPr>
              <a:t>Dr.Judgi,M.E</a:t>
            </a:r>
            <a:r>
              <a:rPr lang="en-US" sz="3000" dirty="0">
                <a:solidFill>
                  <a:srgbClr val="FF0000"/>
                </a:solidFill>
              </a:rPr>
              <a:t>.,</a:t>
            </a:r>
            <a:r>
              <a:rPr lang="en-US" sz="3000" dirty="0" err="1">
                <a:solidFill>
                  <a:srgbClr val="FF0000"/>
                </a:solidFill>
              </a:rPr>
              <a:t>Ph.D</a:t>
            </a:r>
            <a:r>
              <a:rPr lang="en-US" sz="3000" dirty="0">
                <a:solidFill>
                  <a:srgbClr val="FF0000"/>
                </a:solidFill>
              </a:rPr>
              <a:t>.</a:t>
            </a:r>
          </a:p>
          <a:p>
            <a:endParaRPr lang="en-US" sz="1125" dirty="0">
              <a:solidFill>
                <a:srgbClr val="FF0000"/>
              </a:solidFill>
            </a:endParaRPr>
          </a:p>
          <a:p>
            <a:r>
              <a:rPr lang="en-US" sz="3000" dirty="0"/>
              <a:t>Head of Department</a:t>
            </a:r>
          </a:p>
          <a:p>
            <a:endParaRPr lang="en-US" sz="1050" dirty="0"/>
          </a:p>
          <a:p>
            <a:r>
              <a:rPr lang="en-US" sz="3000" dirty="0" err="1">
                <a:solidFill>
                  <a:srgbClr val="FF0000"/>
                </a:solidFill>
              </a:rPr>
              <a:t>Dr.S.VIGNESHWARI,M.E,Ph.D</a:t>
            </a:r>
            <a:r>
              <a:rPr lang="en-US" sz="3000" dirty="0">
                <a:solidFill>
                  <a:srgbClr val="FF0000"/>
                </a:solidFill>
              </a:rPr>
              <a:t>.,</a:t>
            </a:r>
          </a:p>
          <a:p>
            <a:r>
              <a:rPr lang="en-US" sz="3000" dirty="0" err="1">
                <a:solidFill>
                  <a:srgbClr val="FF0000"/>
                </a:solidFill>
              </a:rPr>
              <a:t>Dr.Lakshmanan</a:t>
            </a:r>
            <a:r>
              <a:rPr lang="en-US" sz="3000" dirty="0">
                <a:solidFill>
                  <a:srgbClr val="FF0000"/>
                </a:solidFill>
              </a:rPr>
              <a:t> L, M.E, Ph.D.,</a:t>
            </a:r>
          </a:p>
          <a:p>
            <a:endParaRPr lang="en-US" sz="3000" dirty="0"/>
          </a:p>
        </p:txBody>
      </p:sp>
      <p:pic>
        <p:nvPicPr>
          <p:cNvPr id="4" name="Picture 3"/>
          <p:cNvPicPr>
            <a:picLocks noChangeAspect="1"/>
          </p:cNvPicPr>
          <p:nvPr/>
        </p:nvPicPr>
        <p:blipFill>
          <a:blip r:embed="rId2"/>
          <a:stretch>
            <a:fillRect/>
          </a:stretch>
        </p:blipFill>
        <p:spPr>
          <a:xfrm>
            <a:off x="1341522" y="26258"/>
            <a:ext cx="6858595" cy="1293989"/>
          </a:xfrm>
          <a:prstGeom prst="rect">
            <a:avLst/>
          </a:prstGeom>
        </p:spPr>
      </p:pic>
    </p:spTree>
    <p:extLst>
      <p:ext uri="{BB962C8B-B14F-4D97-AF65-F5344CB8AC3E}">
        <p14:creationId xmlns:p14="http://schemas.microsoft.com/office/powerpoint/2010/main" val="2102635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0867" y="359861"/>
            <a:ext cx="8489172" cy="2677656"/>
          </a:xfrm>
          <a:prstGeom prst="rect">
            <a:avLst/>
          </a:prstGeom>
          <a:noFill/>
        </p:spPr>
        <p:txBody>
          <a:bodyPr wrap="square" rtlCol="0">
            <a:spAutoFit/>
          </a:bodyPr>
          <a:lstStyle/>
          <a:p>
            <a:pPr>
              <a:lnSpc>
                <a:spcPct val="150000"/>
              </a:lnSpc>
            </a:pPr>
            <a:r>
              <a:rPr lang="en-US" b="1" dirty="0" smtClean="0"/>
              <a:t>HARDWARE REQUIREMENTS</a:t>
            </a:r>
          </a:p>
          <a:p>
            <a:pPr marL="285750" indent="-285750" fontAlgn="base">
              <a:lnSpc>
                <a:spcPct val="150000"/>
              </a:lnSpc>
              <a:buFont typeface="Wingdings" panose="05000000000000000000" pitchFamily="2" charset="2"/>
              <a:buChar char="§"/>
            </a:pPr>
            <a:r>
              <a:rPr lang="en-US" dirty="0"/>
              <a:t>At least 10 GB of available hard-disk space</a:t>
            </a:r>
          </a:p>
          <a:p>
            <a:pPr marL="285750" indent="-285750" fontAlgn="base">
              <a:lnSpc>
                <a:spcPct val="150000"/>
              </a:lnSpc>
              <a:buFont typeface="Wingdings" panose="05000000000000000000" pitchFamily="2" charset="2"/>
              <a:buChar char="§"/>
            </a:pPr>
            <a:r>
              <a:rPr lang="en-US" dirty="0"/>
              <a:t>Intel Processor</a:t>
            </a:r>
          </a:p>
          <a:p>
            <a:pPr marL="285750" indent="-285750" fontAlgn="base">
              <a:lnSpc>
                <a:spcPct val="150000"/>
              </a:lnSpc>
              <a:buFont typeface="Wingdings" panose="05000000000000000000" pitchFamily="2" charset="2"/>
              <a:buChar char="§"/>
            </a:pPr>
            <a:r>
              <a:rPr lang="en-US" dirty="0"/>
              <a:t>4GB of Internal Memory</a:t>
            </a:r>
          </a:p>
          <a:p>
            <a:pPr marL="285750" indent="-285750" fontAlgn="base">
              <a:lnSpc>
                <a:spcPct val="150000"/>
              </a:lnSpc>
              <a:buFont typeface="Wingdings" panose="05000000000000000000" pitchFamily="2" charset="2"/>
              <a:buChar char="§"/>
            </a:pPr>
            <a:r>
              <a:rPr lang="en-US" dirty="0"/>
              <a:t>2.0Ghz processor speed with 64bit architecture.</a:t>
            </a:r>
          </a:p>
          <a:p>
            <a:pPr marL="285750" indent="-285750" fontAlgn="base">
              <a:lnSpc>
                <a:spcPct val="150000"/>
              </a:lnSpc>
              <a:buFont typeface="Wingdings" panose="05000000000000000000" pitchFamily="2" charset="2"/>
              <a:buChar char="§"/>
            </a:pPr>
            <a:r>
              <a:rPr lang="en-US" dirty="0"/>
              <a:t>1024x768 or higher resolution monitor</a:t>
            </a:r>
            <a:r>
              <a:rPr lang="en-US" dirty="0" smtClean="0"/>
              <a:t>.</a:t>
            </a:r>
          </a:p>
          <a:p>
            <a:pPr fontAlgn="base"/>
            <a:endParaRPr lang="en-US" dirty="0"/>
          </a:p>
          <a:p>
            <a:pPr fontAlgn="base"/>
            <a:endParaRPr lang="en-US" dirty="0"/>
          </a:p>
          <a:p>
            <a:endParaRPr lang="en-US" b="1" dirty="0"/>
          </a:p>
        </p:txBody>
      </p:sp>
    </p:spTree>
    <p:extLst>
      <p:ext uri="{BB962C8B-B14F-4D97-AF65-F5344CB8AC3E}">
        <p14:creationId xmlns:p14="http://schemas.microsoft.com/office/powerpoint/2010/main" val="357226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0867" y="377559"/>
            <a:ext cx="8571763" cy="369332"/>
          </a:xfrm>
          <a:prstGeom prst="rect">
            <a:avLst/>
          </a:prstGeom>
          <a:noFill/>
        </p:spPr>
        <p:txBody>
          <a:bodyPr wrap="square" rtlCol="0">
            <a:spAutoFit/>
          </a:bodyPr>
          <a:lstStyle/>
          <a:p>
            <a:pPr algn="ctr"/>
            <a:r>
              <a:rPr lang="en-US" sz="1800" b="1" dirty="0" smtClean="0"/>
              <a:t>4.SYSTEM ARCHITECTURE</a:t>
            </a:r>
            <a:endParaRPr lang="en-US" sz="1800" b="1" dirty="0"/>
          </a:p>
        </p:txBody>
      </p:sp>
      <p:sp>
        <p:nvSpPr>
          <p:cNvPr id="4" name="TextBox 3"/>
          <p:cNvSpPr txBox="1"/>
          <p:nvPr/>
        </p:nvSpPr>
        <p:spPr>
          <a:xfrm>
            <a:off x="318565" y="837708"/>
            <a:ext cx="8465574" cy="4308872"/>
          </a:xfrm>
          <a:prstGeom prst="rect">
            <a:avLst/>
          </a:prstGeom>
          <a:noFill/>
        </p:spPr>
        <p:txBody>
          <a:bodyPr wrap="square" rtlCol="0">
            <a:spAutoFit/>
          </a:bodyPr>
          <a:lstStyle/>
          <a:p>
            <a:pPr>
              <a:lnSpc>
                <a:spcPct val="150000"/>
              </a:lnSpc>
            </a:pPr>
            <a:r>
              <a:rPr lang="en-US" b="1" dirty="0"/>
              <a:t>PROCESS STUDIO : </a:t>
            </a:r>
            <a:r>
              <a:rPr lang="en-US" dirty="0"/>
              <a:t>Process Studio is an area where an actual process is created. It looks similar to a traditional flowchart. It allows business logic, control loops, variables, and object calls to be sequenced and tested in a visible business flow. When a page of a process is run, it will run from the main page irrespective of whatever the page you are in</a:t>
            </a:r>
            <a:r>
              <a:rPr lang="en-US" dirty="0" smtClean="0"/>
              <a:t>. </a:t>
            </a:r>
            <a:r>
              <a:rPr lang="en-US" dirty="0"/>
              <a:t>The process area </a:t>
            </a:r>
            <a:r>
              <a:rPr lang="en-US" dirty="0" smtClean="0"/>
              <a:t>is </a:t>
            </a:r>
            <a:r>
              <a:rPr lang="en-US" dirty="0"/>
              <a:t>the area of the screen where processes are designed and tested using the </a:t>
            </a:r>
            <a:r>
              <a:rPr lang="en-US" dirty="0" smtClean="0"/>
              <a:t>flowchart components </a:t>
            </a:r>
            <a:r>
              <a:rPr lang="en-US" dirty="0"/>
              <a:t>in the </a:t>
            </a:r>
            <a:r>
              <a:rPr lang="en-US" dirty="0" smtClean="0"/>
              <a:t>toolbox. </a:t>
            </a:r>
            <a:r>
              <a:rPr lang="en-US" dirty="0"/>
              <a:t>To draw a process, select a drawing object from the toolbox and click the region on the canvas where you want the object to appear. Alternatively, drag and drop the object from the toolbox onto the canvas</a:t>
            </a:r>
            <a:r>
              <a:rPr lang="en-US" dirty="0" smtClean="0"/>
              <a:t>. </a:t>
            </a:r>
            <a:r>
              <a:rPr lang="en-US" dirty="0"/>
              <a:t>A grid is provided in order to make it easier to align objects within the process, and a snap to grid option will align each object placed with the nearest gridline. Both of these options can be enabled or disabled via the View menu.</a:t>
            </a:r>
            <a:endParaRPr lang="en-US" dirty="0" smtClean="0"/>
          </a:p>
          <a:p>
            <a:pPr>
              <a:lnSpc>
                <a:spcPct val="150000"/>
              </a:lnSpc>
            </a:pPr>
            <a:endParaRPr lang="en-US" sz="1000" dirty="0"/>
          </a:p>
          <a:p>
            <a:pPr>
              <a:lnSpc>
                <a:spcPct val="150000"/>
              </a:lnSpc>
            </a:pPr>
            <a:r>
              <a:rPr lang="en-US" dirty="0"/>
              <a:t>Different stages in Process Studio are: Link, Block, Process, Page, Action, Decision, Choice, Calculation, Multi Calculation, Data Item, Collection, Loop, Note, Anchor, End, Alert, Exception.</a:t>
            </a:r>
          </a:p>
          <a:p>
            <a:r>
              <a:rPr lang="en-US" dirty="0"/>
              <a:t/>
            </a:r>
            <a:br>
              <a:rPr lang="en-US" dirty="0"/>
            </a:br>
            <a:endParaRPr lang="en-US" dirty="0"/>
          </a:p>
        </p:txBody>
      </p:sp>
    </p:spTree>
    <p:extLst>
      <p:ext uri="{BB962C8B-B14F-4D97-AF65-F5344CB8AC3E}">
        <p14:creationId xmlns:p14="http://schemas.microsoft.com/office/powerpoint/2010/main" val="4210171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3169" y="353961"/>
            <a:ext cx="8518668" cy="4739759"/>
          </a:xfrm>
          <a:prstGeom prst="rect">
            <a:avLst/>
          </a:prstGeom>
          <a:noFill/>
        </p:spPr>
        <p:txBody>
          <a:bodyPr wrap="square" rtlCol="0">
            <a:spAutoFit/>
          </a:bodyPr>
          <a:lstStyle/>
          <a:p>
            <a:pPr>
              <a:lnSpc>
                <a:spcPct val="150000"/>
              </a:lnSpc>
            </a:pPr>
            <a:r>
              <a:rPr lang="en-US" dirty="0" smtClean="0"/>
              <a:t>There </a:t>
            </a:r>
            <a:r>
              <a:rPr lang="en-US" dirty="0"/>
              <a:t>are various stages in the process flow diagram which are required for HR Payroll Automation. The stages can be Selected, Moved, Resized, Formatted, Cut, Copied/Pasted, Deleted. </a:t>
            </a:r>
          </a:p>
          <a:p>
            <a:pPr fontAlgn="base">
              <a:lnSpc>
                <a:spcPct val="150000"/>
              </a:lnSpc>
            </a:pPr>
            <a:r>
              <a:rPr lang="en-US" dirty="0"/>
              <a:t>Start/End Stage : Any process flow requires start and end stages. Every stage is included between these stages</a:t>
            </a:r>
          </a:p>
          <a:p>
            <a:pPr fontAlgn="base">
              <a:lnSpc>
                <a:spcPct val="150000"/>
              </a:lnSpc>
            </a:pPr>
            <a:r>
              <a:rPr lang="en-US" dirty="0"/>
              <a:t/>
            </a:r>
            <a:br>
              <a:rPr lang="en-US" dirty="0"/>
            </a:br>
            <a:r>
              <a:rPr lang="en-US" b="1" dirty="0" smtClean="0"/>
              <a:t>1.Create </a:t>
            </a:r>
            <a:r>
              <a:rPr lang="en-US" b="1" dirty="0"/>
              <a:t>Instance Action Stage </a:t>
            </a:r>
            <a:r>
              <a:rPr lang="en-US" dirty="0"/>
              <a:t>: An Action Stage allows us to use a business object in a process. The business object used is Microsoft Excel. </a:t>
            </a:r>
          </a:p>
          <a:p>
            <a:pPr fontAlgn="base">
              <a:lnSpc>
                <a:spcPct val="150000"/>
              </a:lnSpc>
            </a:pPr>
            <a:r>
              <a:rPr lang="en-US" dirty="0"/>
              <a:t/>
            </a:r>
            <a:br>
              <a:rPr lang="en-US" dirty="0"/>
            </a:br>
            <a:r>
              <a:rPr lang="en-US" b="1" dirty="0" smtClean="0"/>
              <a:t>2.Open </a:t>
            </a:r>
            <a:r>
              <a:rPr lang="en-US" b="1" dirty="0"/>
              <a:t>Excel File Action Stage </a:t>
            </a:r>
            <a:r>
              <a:rPr lang="en-US" dirty="0"/>
              <a:t>: In the Open Excel File Action Stage, the file path of the business object in the local machine is given as input. </a:t>
            </a:r>
          </a:p>
          <a:p>
            <a:pPr fontAlgn="base">
              <a:lnSpc>
                <a:spcPct val="150000"/>
              </a:lnSpc>
            </a:pPr>
            <a:r>
              <a:rPr lang="en-US" dirty="0"/>
              <a:t/>
            </a:r>
            <a:br>
              <a:rPr lang="en-US" dirty="0"/>
            </a:br>
            <a:r>
              <a:rPr lang="en-US" b="1" dirty="0" smtClean="0"/>
              <a:t>3.Get </a:t>
            </a:r>
            <a:r>
              <a:rPr lang="en-US" b="1" dirty="0"/>
              <a:t>to Collection Action Stage </a:t>
            </a:r>
            <a:r>
              <a:rPr lang="en-US" dirty="0"/>
              <a:t>: New fields are created in this stage by using the declared fields. Fields are column values in excel sheet which comprises collection of values</a:t>
            </a:r>
            <a:r>
              <a:rPr lang="en-US" dirty="0" smtClean="0"/>
              <a:t>.</a:t>
            </a:r>
          </a:p>
          <a:p>
            <a:pPr fontAlgn="base">
              <a:lnSpc>
                <a:spcPct val="150000"/>
              </a:lnSpc>
            </a:pPr>
            <a:endParaRPr lang="en-US" sz="1000" dirty="0"/>
          </a:p>
          <a:p>
            <a:endParaRPr lang="en-US" dirty="0"/>
          </a:p>
        </p:txBody>
      </p:sp>
    </p:spTree>
    <p:extLst>
      <p:ext uri="{BB962C8B-B14F-4D97-AF65-F5344CB8AC3E}">
        <p14:creationId xmlns:p14="http://schemas.microsoft.com/office/powerpoint/2010/main" val="349791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4353" y="318565"/>
            <a:ext cx="8518669" cy="3770263"/>
          </a:xfrm>
          <a:prstGeom prst="rect">
            <a:avLst/>
          </a:prstGeom>
          <a:noFill/>
        </p:spPr>
        <p:txBody>
          <a:bodyPr wrap="square" rtlCol="0">
            <a:spAutoFit/>
          </a:bodyPr>
          <a:lstStyle/>
          <a:p>
            <a:pPr fontAlgn="base">
              <a:lnSpc>
                <a:spcPct val="150000"/>
              </a:lnSpc>
            </a:pPr>
            <a:r>
              <a:rPr lang="en-US" b="1" dirty="0" smtClean="0"/>
              <a:t>4.Calculate </a:t>
            </a:r>
            <a:r>
              <a:rPr lang="en-US" b="1" dirty="0"/>
              <a:t>Payroll Stage </a:t>
            </a:r>
            <a:r>
              <a:rPr lang="en-US" dirty="0"/>
              <a:t>: It is a Calculation Stage, the three main attributes in this stage are Name of the Stage, Description of the Stage and Expression. In the Expression Box, the formula/expression is given in order to populate the result in the excel sheet</a:t>
            </a:r>
            <a:r>
              <a:rPr lang="en-US" dirty="0" smtClean="0"/>
              <a:t>.</a:t>
            </a:r>
          </a:p>
          <a:p>
            <a:pPr fontAlgn="base">
              <a:lnSpc>
                <a:spcPct val="150000"/>
              </a:lnSpc>
            </a:pPr>
            <a:endParaRPr lang="en-US" sz="1000" dirty="0"/>
          </a:p>
          <a:p>
            <a:pPr fontAlgn="base">
              <a:lnSpc>
                <a:spcPct val="150000"/>
              </a:lnSpc>
            </a:pPr>
            <a:r>
              <a:rPr lang="en-US" b="1" dirty="0" smtClean="0"/>
              <a:t>5.Save </a:t>
            </a:r>
            <a:r>
              <a:rPr lang="en-US" b="1" dirty="0"/>
              <a:t>Excel File Action Stage</a:t>
            </a:r>
            <a:r>
              <a:rPr lang="en-US" dirty="0"/>
              <a:t>: The excel file automated by blue prism is saved using the action stage. </a:t>
            </a:r>
          </a:p>
          <a:p>
            <a:pPr fontAlgn="base">
              <a:lnSpc>
                <a:spcPct val="150000"/>
              </a:lnSpc>
            </a:pPr>
            <a:r>
              <a:rPr lang="en-US" dirty="0"/>
              <a:t/>
            </a:r>
            <a:br>
              <a:rPr lang="en-US" dirty="0"/>
            </a:br>
            <a:r>
              <a:rPr lang="en-US" b="1" dirty="0" smtClean="0"/>
              <a:t>6.Close </a:t>
            </a:r>
            <a:r>
              <a:rPr lang="en-US" b="1" dirty="0"/>
              <a:t>Workbook Action Stage </a:t>
            </a:r>
            <a:r>
              <a:rPr lang="en-US" dirty="0"/>
              <a:t>: If the excel file closes </a:t>
            </a:r>
            <a:r>
              <a:rPr lang="en-US" dirty="0" err="1"/>
              <a:t>succesfully</a:t>
            </a:r>
            <a:r>
              <a:rPr lang="en-US" dirty="0"/>
              <a:t>, then the changes made are saved.</a:t>
            </a:r>
          </a:p>
          <a:p>
            <a:pPr fontAlgn="base">
              <a:lnSpc>
                <a:spcPct val="150000"/>
              </a:lnSpc>
            </a:pPr>
            <a:r>
              <a:rPr lang="en-US" dirty="0"/>
              <a:t/>
            </a:r>
            <a:br>
              <a:rPr lang="en-US" dirty="0"/>
            </a:br>
            <a:r>
              <a:rPr lang="en-US" b="1" dirty="0" smtClean="0"/>
              <a:t>7.Alert </a:t>
            </a:r>
            <a:r>
              <a:rPr lang="en-US" b="1" dirty="0"/>
              <a:t>Stage </a:t>
            </a:r>
            <a:r>
              <a:rPr lang="en-US" dirty="0"/>
              <a:t>: An alert stage allows the user to raise bespoke process alerts at strategic points in a process. When an alert stage is executed it will send a customizable message to users. The message is defined as an expression that gives a Text result. </a:t>
            </a:r>
          </a:p>
          <a:p>
            <a:endParaRPr lang="en-US" dirty="0"/>
          </a:p>
        </p:txBody>
      </p:sp>
    </p:spTree>
    <p:extLst>
      <p:ext uri="{BB962C8B-B14F-4D97-AF65-F5344CB8AC3E}">
        <p14:creationId xmlns:p14="http://schemas.microsoft.com/office/powerpoint/2010/main" val="322740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3169" y="348062"/>
            <a:ext cx="8506870" cy="369332"/>
          </a:xfrm>
          <a:prstGeom prst="rect">
            <a:avLst/>
          </a:prstGeom>
          <a:noFill/>
        </p:spPr>
        <p:txBody>
          <a:bodyPr wrap="square" rtlCol="0">
            <a:spAutoFit/>
          </a:bodyPr>
          <a:lstStyle/>
          <a:p>
            <a:pPr algn="ctr"/>
            <a:r>
              <a:rPr lang="en-US" sz="1800" b="1" dirty="0" smtClean="0"/>
              <a:t>5.APPLICATION SNAP SHOTS</a:t>
            </a:r>
            <a:endParaRPr lang="en-US" sz="1800" b="1" dirty="0"/>
          </a:p>
        </p:txBody>
      </p:sp>
      <p:pic>
        <p:nvPicPr>
          <p:cNvPr id="1026" name="Picture 2" descr="https://lh3.googleusercontent.com/RmeC_L90rF5VfzLHNfh77qEOGgqhWO9usRj0SRFaszD0LGL26y04F4CRv5N-ZoH7_BSXYyDYeArANKNzcHTc5BXW6RZOBOMnJfBIiJJh_cImWMI8xEjoX9gNPJFlJf1u2Ugml2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287" y="806648"/>
            <a:ext cx="3335060" cy="38774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1156" y="717394"/>
            <a:ext cx="4389120" cy="2354491"/>
          </a:xfrm>
          <a:prstGeom prst="rect">
            <a:avLst/>
          </a:prstGeom>
          <a:noFill/>
        </p:spPr>
        <p:txBody>
          <a:bodyPr wrap="square" rtlCol="0">
            <a:spAutoFit/>
          </a:bodyPr>
          <a:lstStyle/>
          <a:p>
            <a:pPr>
              <a:lnSpc>
                <a:spcPct val="150000"/>
              </a:lnSpc>
            </a:pPr>
            <a:r>
              <a:rPr lang="en-US" dirty="0" smtClean="0"/>
              <a:t>This is the process flow chart of the HR Payroll Automation. The link stage is used to connect every other stage. The different stages are Start/End </a:t>
            </a:r>
            <a:r>
              <a:rPr lang="en-US" dirty="0"/>
              <a:t>S</a:t>
            </a:r>
            <a:r>
              <a:rPr lang="en-US" dirty="0" smtClean="0"/>
              <a:t>tage,</a:t>
            </a:r>
          </a:p>
          <a:p>
            <a:pPr>
              <a:lnSpc>
                <a:spcPct val="150000"/>
              </a:lnSpc>
            </a:pPr>
            <a:r>
              <a:rPr lang="en-US" dirty="0" smtClean="0"/>
              <a:t>Action Stage,  Loop Stage, Calculation Stage and </a:t>
            </a:r>
            <a:r>
              <a:rPr lang="en-US" dirty="0"/>
              <a:t>Alert Stage. Process studio has only the Main page. We can call from the process studio. </a:t>
            </a:r>
            <a:r>
              <a:rPr lang="en-US" dirty="0" smtClean="0"/>
              <a:t>We use </a:t>
            </a:r>
            <a:r>
              <a:rPr lang="en-US" dirty="0"/>
              <a:t>the Process studio for developing and testing.</a:t>
            </a:r>
          </a:p>
        </p:txBody>
      </p:sp>
    </p:spTree>
    <p:extLst>
      <p:ext uri="{BB962C8B-B14F-4D97-AF65-F5344CB8AC3E}">
        <p14:creationId xmlns:p14="http://schemas.microsoft.com/office/powerpoint/2010/main" val="100392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71370" y="609655"/>
            <a:ext cx="2781665" cy="2354491"/>
          </a:xfrm>
          <a:prstGeom prst="rect">
            <a:avLst/>
          </a:prstGeom>
          <a:noFill/>
        </p:spPr>
        <p:txBody>
          <a:bodyPr wrap="square" rtlCol="0">
            <a:spAutoFit/>
          </a:bodyPr>
          <a:lstStyle/>
          <a:p>
            <a:pPr>
              <a:lnSpc>
                <a:spcPct val="150000"/>
              </a:lnSpc>
            </a:pPr>
            <a:r>
              <a:rPr lang="en-US" dirty="0" smtClean="0"/>
              <a:t>In the Get To Collection Property Stage the business object is given as MS Excel VBO and the handle name as Workbook name. The list of collections are present on the right side of the page.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941"/>
          <a:stretch/>
        </p:blipFill>
        <p:spPr>
          <a:xfrm>
            <a:off x="3150256" y="649940"/>
            <a:ext cx="5625153" cy="3445224"/>
          </a:xfrm>
          <a:prstGeom prst="rect">
            <a:avLst/>
          </a:prstGeom>
        </p:spPr>
      </p:pic>
    </p:spTree>
    <p:extLst>
      <p:ext uri="{BB962C8B-B14F-4D97-AF65-F5344CB8AC3E}">
        <p14:creationId xmlns:p14="http://schemas.microsoft.com/office/powerpoint/2010/main" val="151266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36263" y="389357"/>
            <a:ext cx="5368413" cy="369332"/>
          </a:xfrm>
          <a:prstGeom prst="rect">
            <a:avLst/>
          </a:prstGeom>
          <a:noFill/>
        </p:spPr>
        <p:txBody>
          <a:bodyPr wrap="square" rtlCol="0">
            <a:spAutoFit/>
          </a:bodyPr>
          <a:lstStyle/>
          <a:p>
            <a:r>
              <a:rPr lang="en-US" sz="1800" b="1" dirty="0" smtClean="0"/>
              <a:t>Output Excel File </a:t>
            </a:r>
            <a:endParaRPr lang="en-US" sz="1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54" y="827682"/>
            <a:ext cx="7857941" cy="2298976"/>
          </a:xfrm>
          <a:prstGeom prst="rect">
            <a:avLst/>
          </a:prstGeom>
        </p:spPr>
      </p:pic>
    </p:spTree>
    <p:extLst>
      <p:ext uri="{BB962C8B-B14F-4D97-AF65-F5344CB8AC3E}">
        <p14:creationId xmlns:p14="http://schemas.microsoft.com/office/powerpoint/2010/main" val="314757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30364" y="348062"/>
            <a:ext cx="8453775" cy="369332"/>
          </a:xfrm>
          <a:prstGeom prst="rect">
            <a:avLst/>
          </a:prstGeom>
          <a:noFill/>
        </p:spPr>
        <p:txBody>
          <a:bodyPr wrap="square" rtlCol="0">
            <a:spAutoFit/>
          </a:bodyPr>
          <a:lstStyle/>
          <a:p>
            <a:pPr algn="ctr"/>
            <a:r>
              <a:rPr lang="en-US" sz="1800" b="1" dirty="0" smtClean="0"/>
              <a:t>6.RESULTS AND DISCUSSIONS</a:t>
            </a:r>
            <a:endParaRPr lang="en-US" sz="1800" b="1" dirty="0"/>
          </a:p>
        </p:txBody>
      </p:sp>
      <p:sp>
        <p:nvSpPr>
          <p:cNvPr id="4" name="TextBox 3"/>
          <p:cNvSpPr txBox="1"/>
          <p:nvPr/>
        </p:nvSpPr>
        <p:spPr>
          <a:xfrm>
            <a:off x="312666" y="790514"/>
            <a:ext cx="8465574" cy="3607206"/>
          </a:xfrm>
          <a:prstGeom prst="rect">
            <a:avLst/>
          </a:prstGeom>
          <a:noFill/>
        </p:spPr>
        <p:txBody>
          <a:bodyPr wrap="square" rtlCol="0">
            <a:spAutoFit/>
          </a:bodyPr>
          <a:lstStyle/>
          <a:p>
            <a:pPr>
              <a:lnSpc>
                <a:spcPct val="150000"/>
              </a:lnSpc>
            </a:pPr>
            <a:r>
              <a:rPr lang="en-US" dirty="0"/>
              <a:t>Human resource automation using RPA results in reducing all the manual tasks related to time-consuming HR processes such as onboarding, payroll processing, compensation changes, or exit management. This also helps to reduce costs and create a more efficient HR team. Implementing RPA in HR is conducive to optimal results only if implemented and performed in collaboration with the entire team. It is, therefore, essential to gain consistent support from across the departments, including leadership and stakeholders that will be affected by the new technology. This salary management program can be further enhanced by a budget </a:t>
            </a:r>
            <a:r>
              <a:rPr lang="en-US" dirty="0" smtClean="0"/>
              <a:t>program in </a:t>
            </a:r>
            <a:r>
              <a:rPr lang="en-US" dirty="0"/>
              <a:t>future. The prototype automated payroll</a:t>
            </a:r>
          </a:p>
          <a:p>
            <a:pPr>
              <a:lnSpc>
                <a:spcPct val="150000"/>
              </a:lnSpc>
            </a:pPr>
            <a:r>
              <a:rPr lang="en-US" dirty="0"/>
              <a:t>system is complete in itself and ready to be implemented but changes and </a:t>
            </a:r>
            <a:r>
              <a:rPr lang="en-US" dirty="0" smtClean="0"/>
              <a:t>growth in </a:t>
            </a:r>
            <a:r>
              <a:rPr lang="en-US" dirty="0"/>
              <a:t>requirements will be a reality on every software project so there is need </a:t>
            </a:r>
            <a:r>
              <a:rPr lang="en-US" dirty="0" smtClean="0"/>
              <a:t>to timely </a:t>
            </a:r>
            <a:r>
              <a:rPr lang="en-US" dirty="0"/>
              <a:t>update them. The same applies to this payroll system.</a:t>
            </a:r>
            <a:br>
              <a:rPr lang="en-US" dirty="0"/>
            </a:br>
            <a:endParaRPr lang="en-US" dirty="0"/>
          </a:p>
        </p:txBody>
      </p:sp>
    </p:spTree>
    <p:extLst>
      <p:ext uri="{BB962C8B-B14F-4D97-AF65-F5344CB8AC3E}">
        <p14:creationId xmlns:p14="http://schemas.microsoft.com/office/powerpoint/2010/main" val="398705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9068" y="353961"/>
            <a:ext cx="8512769" cy="369332"/>
          </a:xfrm>
          <a:prstGeom prst="rect">
            <a:avLst/>
          </a:prstGeom>
          <a:noFill/>
        </p:spPr>
        <p:txBody>
          <a:bodyPr wrap="square" rtlCol="0">
            <a:spAutoFit/>
          </a:bodyPr>
          <a:lstStyle/>
          <a:p>
            <a:pPr algn="ctr"/>
            <a:r>
              <a:rPr lang="en-US" sz="1800" b="1" dirty="0" smtClean="0"/>
              <a:t>7.CONCLUSION</a:t>
            </a:r>
            <a:endParaRPr lang="en-US" sz="1800" b="1" dirty="0"/>
          </a:p>
        </p:txBody>
      </p:sp>
      <p:sp>
        <p:nvSpPr>
          <p:cNvPr id="4" name="TextBox 3"/>
          <p:cNvSpPr txBox="1"/>
          <p:nvPr/>
        </p:nvSpPr>
        <p:spPr>
          <a:xfrm>
            <a:off x="277270" y="778715"/>
            <a:ext cx="8536366" cy="3970318"/>
          </a:xfrm>
          <a:prstGeom prst="rect">
            <a:avLst/>
          </a:prstGeom>
          <a:noFill/>
        </p:spPr>
        <p:txBody>
          <a:bodyPr wrap="square" rtlCol="0">
            <a:spAutoFit/>
          </a:bodyPr>
          <a:lstStyle/>
          <a:p>
            <a:pPr>
              <a:lnSpc>
                <a:spcPct val="150000"/>
              </a:lnSpc>
            </a:pPr>
            <a:r>
              <a:rPr lang="en-US" dirty="0"/>
              <a:t>HR automation influences people, </a:t>
            </a:r>
            <a:r>
              <a:rPr lang="en-US" dirty="0" smtClean="0"/>
              <a:t>organizations, and </a:t>
            </a:r>
            <a:r>
              <a:rPr lang="en-US" dirty="0"/>
              <a:t>societies in innumerable other ways. Perhaps we can identify some </a:t>
            </a:r>
            <a:r>
              <a:rPr lang="en-US" dirty="0" smtClean="0"/>
              <a:t>unique effects </a:t>
            </a:r>
            <a:r>
              <a:rPr lang="en-US" dirty="0"/>
              <a:t>that Information Technology has on the way we live, learn, work, and </a:t>
            </a:r>
            <a:r>
              <a:rPr lang="en-US" dirty="0" smtClean="0"/>
              <a:t>play. Nevertheless</a:t>
            </a:r>
            <a:r>
              <a:rPr lang="en-US" dirty="0"/>
              <a:t>, the variables studied in this research are sufficient to recognize </a:t>
            </a:r>
            <a:r>
              <a:rPr lang="en-US" dirty="0" smtClean="0"/>
              <a:t>that the </a:t>
            </a:r>
            <a:r>
              <a:rPr lang="en-US" dirty="0"/>
              <a:t>changes caused by HR automation introduce a variety of new issues </a:t>
            </a:r>
            <a:r>
              <a:rPr lang="en-US" dirty="0" smtClean="0"/>
              <a:t>for individuals </a:t>
            </a:r>
            <a:r>
              <a:rPr lang="en-US" dirty="0"/>
              <a:t>and Organizations and radically alter the importance of </a:t>
            </a:r>
            <a:r>
              <a:rPr lang="en-US" dirty="0" smtClean="0"/>
              <a:t>certain preexisting </a:t>
            </a:r>
            <a:r>
              <a:rPr lang="en-US" dirty="0"/>
              <a:t>cultures and practices. Each technology is likely to </a:t>
            </a:r>
            <a:r>
              <a:rPr lang="en-US" dirty="0" smtClean="0"/>
              <a:t>affect multiple groups </a:t>
            </a:r>
            <a:r>
              <a:rPr lang="en-US" dirty="0"/>
              <a:t>of people, whether directly or indirectly. Moreover, the effects of any </a:t>
            </a:r>
            <a:r>
              <a:rPr lang="en-US" dirty="0" smtClean="0"/>
              <a:t>given technology </a:t>
            </a:r>
            <a:r>
              <a:rPr lang="en-US" dirty="0"/>
              <a:t>are rarely only beneficial or only detrimental; they typically create </a:t>
            </a:r>
            <a:r>
              <a:rPr lang="en-US" dirty="0" smtClean="0"/>
              <a:t>a complex </a:t>
            </a:r>
            <a:r>
              <a:rPr lang="en-US" dirty="0"/>
              <a:t>web of consequences that may be both positive and negative. This </a:t>
            </a:r>
            <a:r>
              <a:rPr lang="en-US" dirty="0" smtClean="0"/>
              <a:t>study and </a:t>
            </a:r>
            <a:r>
              <a:rPr lang="en-US" dirty="0"/>
              <a:t>the entire research reveal that evolution of HR process automation is </a:t>
            </a:r>
            <a:r>
              <a:rPr lang="en-US" dirty="0" smtClean="0"/>
              <a:t>not happening </a:t>
            </a:r>
            <a:r>
              <a:rPr lang="en-US" dirty="0"/>
              <a:t>in a vacuum. Information technology has developed into an integral</a:t>
            </a:r>
          </a:p>
          <a:p>
            <a:pPr>
              <a:lnSpc>
                <a:spcPct val="150000"/>
              </a:lnSpc>
            </a:pPr>
            <a:r>
              <a:rPr lang="en-US" dirty="0"/>
              <a:t>part of modern Organizations, becoming interrelated with numerous aspects </a:t>
            </a:r>
            <a:r>
              <a:rPr lang="en-US" dirty="0" smtClean="0"/>
              <a:t>of the </a:t>
            </a:r>
            <a:r>
              <a:rPr lang="en-US" dirty="0"/>
              <a:t>work environment. Further advances in information technology will </a:t>
            </a:r>
            <a:r>
              <a:rPr lang="en-US" dirty="0" smtClean="0"/>
              <a:t>inevitably reverberate </a:t>
            </a:r>
            <a:r>
              <a:rPr lang="en-US" dirty="0"/>
              <a:t>in the culture of individuals, as well as organizations.</a:t>
            </a:r>
          </a:p>
        </p:txBody>
      </p:sp>
    </p:spTree>
    <p:extLst>
      <p:ext uri="{BB962C8B-B14F-4D97-AF65-F5344CB8AC3E}">
        <p14:creationId xmlns:p14="http://schemas.microsoft.com/office/powerpoint/2010/main" val="96380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0" y="342161"/>
            <a:ext cx="9137025" cy="16053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000" dirty="0" smtClean="0"/>
              <a:t>HR PAYROLL AUTOMATION USING BLUE PRISM</a:t>
            </a:r>
            <a:endParaRPr sz="4000" dirty="0"/>
          </a:p>
        </p:txBody>
      </p:sp>
      <p:sp>
        <p:nvSpPr>
          <p:cNvPr id="152" name="Google Shape;152;p33"/>
          <p:cNvSpPr txBox="1">
            <a:spLocks noGrp="1"/>
          </p:cNvSpPr>
          <p:nvPr>
            <p:ph type="subTitle" idx="1"/>
          </p:nvPr>
        </p:nvSpPr>
        <p:spPr>
          <a:xfrm>
            <a:off x="2193447" y="1947552"/>
            <a:ext cx="4750129" cy="2709951"/>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400" b="1" dirty="0" smtClean="0"/>
              <a:t>PROJECT SUPERVISOR : Dr.Judgi,M.E,Ph.D</a:t>
            </a:r>
          </a:p>
          <a:p>
            <a:pPr marL="0" lvl="0" indent="0" algn="ctr" rtl="0">
              <a:lnSpc>
                <a:spcPct val="150000"/>
              </a:lnSpc>
              <a:spcBef>
                <a:spcPts val="0"/>
              </a:spcBef>
              <a:spcAft>
                <a:spcPts val="0"/>
              </a:spcAft>
              <a:buNone/>
            </a:pPr>
            <a:r>
              <a:rPr lang="en-US" sz="2400" b="1" dirty="0" smtClean="0"/>
              <a:t>NAME OF THE STUDENT:</a:t>
            </a:r>
          </a:p>
          <a:p>
            <a:pPr marL="0" lvl="0" indent="0" algn="ctr" rtl="0">
              <a:lnSpc>
                <a:spcPct val="150000"/>
              </a:lnSpc>
              <a:spcBef>
                <a:spcPts val="0"/>
              </a:spcBef>
              <a:spcAft>
                <a:spcPts val="0"/>
              </a:spcAft>
              <a:buNone/>
            </a:pPr>
            <a:r>
              <a:rPr lang="en-US" sz="2400" b="1" dirty="0" smtClean="0"/>
              <a:t>KAUVERI KAVYASHREE GOBI</a:t>
            </a:r>
          </a:p>
          <a:p>
            <a:pPr marL="0" lvl="0" indent="0" algn="ctr" rtl="0">
              <a:lnSpc>
                <a:spcPct val="150000"/>
              </a:lnSpc>
              <a:spcBef>
                <a:spcPts val="0"/>
              </a:spcBef>
              <a:spcAft>
                <a:spcPts val="0"/>
              </a:spcAft>
              <a:buNone/>
            </a:pPr>
            <a:r>
              <a:rPr lang="en-US" sz="2400" b="1" dirty="0" smtClean="0"/>
              <a:t>38110246</a:t>
            </a:r>
            <a:endParaRPr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66" name="Google Shape;166;p35">
            <a:hlinkClick r:id="rId3" action="ppaction://hlinksldjump"/>
          </p:cNvPr>
          <p:cNvSpPr txBox="1">
            <a:spLocks noGrp="1"/>
          </p:cNvSpPr>
          <p:nvPr>
            <p:ph type="title" idx="5"/>
          </p:nvPr>
        </p:nvSpPr>
        <p:spPr>
          <a:xfrm>
            <a:off x="2105406" y="251371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67" name="Google Shape;167;p35"/>
          <p:cNvSpPr txBox="1">
            <a:spLocks noGrp="1"/>
          </p:cNvSpPr>
          <p:nvPr>
            <p:ph type="ctrTitle" idx="2"/>
          </p:nvPr>
        </p:nvSpPr>
        <p:spPr>
          <a:xfrm>
            <a:off x="390296" y="583369"/>
            <a:ext cx="2134521" cy="52774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sz="2000" dirty="0" smtClean="0"/>
              <a:t>INTRODUCTION</a:t>
            </a:r>
            <a:endParaRPr sz="2000" dirty="0"/>
          </a:p>
        </p:txBody>
      </p:sp>
      <p:sp>
        <p:nvSpPr>
          <p:cNvPr id="169" name="Google Shape;169;p35">
            <a:hlinkClick r:id="rId4" action="ppaction://hlinksldjump"/>
          </p:cNvPr>
          <p:cNvSpPr txBox="1">
            <a:spLocks noGrp="1"/>
          </p:cNvSpPr>
          <p:nvPr>
            <p:ph type="title" idx="3"/>
          </p:nvPr>
        </p:nvSpPr>
        <p:spPr>
          <a:xfrm>
            <a:off x="2118448" y="57099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170" name="Google Shape;170;p35">
            <a:hlinkClick r:id="rId5" action="ppaction://hlinksldjump"/>
          </p:cNvPr>
          <p:cNvSpPr txBox="1">
            <a:spLocks noGrp="1"/>
          </p:cNvSpPr>
          <p:nvPr>
            <p:ph type="title" idx="4"/>
          </p:nvPr>
        </p:nvSpPr>
        <p:spPr>
          <a:xfrm>
            <a:off x="2105406" y="1542355"/>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71" name="Google Shape;171;p35">
            <a:hlinkClick r:id="rId6" action="ppaction://hlinksldjump"/>
          </p:cNvPr>
          <p:cNvSpPr txBox="1">
            <a:spLocks noGrp="1"/>
          </p:cNvSpPr>
          <p:nvPr>
            <p:ph type="title" idx="6"/>
          </p:nvPr>
        </p:nvSpPr>
        <p:spPr>
          <a:xfrm>
            <a:off x="5922008" y="1366907"/>
            <a:ext cx="2863850" cy="66503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dirty="0"/>
          </a:p>
        </p:txBody>
      </p:sp>
      <p:sp>
        <p:nvSpPr>
          <p:cNvPr id="172" name="Google Shape;172;p35">
            <a:hlinkClick r:id="rId7" action="ppaction://hlinksldjump"/>
          </p:cNvPr>
          <p:cNvSpPr txBox="1">
            <a:spLocks noGrp="1"/>
          </p:cNvSpPr>
          <p:nvPr>
            <p:ph type="title" idx="7"/>
          </p:nvPr>
        </p:nvSpPr>
        <p:spPr>
          <a:xfrm>
            <a:off x="5931144" y="2183028"/>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173" name="Google Shape;173;p35">
            <a:hlinkClick r:id=""/>
          </p:cNvPr>
          <p:cNvSpPr txBox="1">
            <a:spLocks noGrp="1"/>
          </p:cNvSpPr>
          <p:nvPr>
            <p:ph type="title" idx="8"/>
          </p:nvPr>
        </p:nvSpPr>
        <p:spPr>
          <a:xfrm>
            <a:off x="5931144" y="3044307"/>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174" name="Google Shape;174;p35"/>
          <p:cNvSpPr txBox="1">
            <a:spLocks noGrp="1"/>
          </p:cNvSpPr>
          <p:nvPr>
            <p:ph type="ctrTitle" idx="9"/>
          </p:nvPr>
        </p:nvSpPr>
        <p:spPr>
          <a:xfrm>
            <a:off x="470406" y="1600703"/>
            <a:ext cx="1974300" cy="47042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000" dirty="0" smtClean="0"/>
              <a:t>OBJECTIVE</a:t>
            </a:r>
            <a:endParaRPr sz="2000" dirty="0"/>
          </a:p>
        </p:txBody>
      </p:sp>
      <p:sp>
        <p:nvSpPr>
          <p:cNvPr id="176" name="Google Shape;176;p35"/>
          <p:cNvSpPr txBox="1">
            <a:spLocks noGrp="1"/>
          </p:cNvSpPr>
          <p:nvPr>
            <p:ph type="ctrTitle" idx="14"/>
          </p:nvPr>
        </p:nvSpPr>
        <p:spPr>
          <a:xfrm>
            <a:off x="264802" y="2235855"/>
            <a:ext cx="2282005" cy="1114906"/>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000" dirty="0" smtClean="0"/>
              <a:t>SOFTWARE AND HARDWARE CONFIGURATION</a:t>
            </a:r>
            <a:endParaRPr sz="2000" dirty="0"/>
          </a:p>
        </p:txBody>
      </p:sp>
      <p:sp>
        <p:nvSpPr>
          <p:cNvPr id="178" name="Google Shape;178;p35"/>
          <p:cNvSpPr txBox="1">
            <a:spLocks noGrp="1"/>
          </p:cNvSpPr>
          <p:nvPr>
            <p:ph type="ctrTitle" idx="16"/>
          </p:nvPr>
        </p:nvSpPr>
        <p:spPr>
          <a:xfrm>
            <a:off x="6811557" y="1346373"/>
            <a:ext cx="2120065" cy="7522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SYSTEM ARCHITECTURE</a:t>
            </a:r>
            <a:endParaRPr sz="2000" dirty="0"/>
          </a:p>
        </p:txBody>
      </p:sp>
      <p:sp>
        <p:nvSpPr>
          <p:cNvPr id="180" name="Google Shape;180;p35"/>
          <p:cNvSpPr txBox="1">
            <a:spLocks noGrp="1"/>
          </p:cNvSpPr>
          <p:nvPr>
            <p:ph type="ctrTitle" idx="18"/>
          </p:nvPr>
        </p:nvSpPr>
        <p:spPr>
          <a:xfrm>
            <a:off x="6811556" y="2236108"/>
            <a:ext cx="2120065" cy="7221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smtClean="0"/>
              <a:t>APPLICATION SNAP SHOTS</a:t>
            </a:r>
            <a:endParaRPr sz="2000" dirty="0"/>
          </a:p>
        </p:txBody>
      </p:sp>
      <p:sp>
        <p:nvSpPr>
          <p:cNvPr id="182" name="Google Shape;182;p35"/>
          <p:cNvSpPr txBox="1">
            <a:spLocks noGrp="1"/>
          </p:cNvSpPr>
          <p:nvPr>
            <p:ph type="ctrTitle" idx="20"/>
          </p:nvPr>
        </p:nvSpPr>
        <p:spPr>
          <a:xfrm>
            <a:off x="6811556" y="3061917"/>
            <a:ext cx="2120063" cy="72063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smtClean="0"/>
              <a:t>RESULTS AND DISCUSSIONS</a:t>
            </a:r>
            <a:endParaRPr sz="2000" dirty="0"/>
          </a:p>
        </p:txBody>
      </p:sp>
      <p:cxnSp>
        <p:nvCxnSpPr>
          <p:cNvPr id="184" name="Google Shape;184;p35"/>
          <p:cNvCxnSpPr/>
          <p:nvPr/>
        </p:nvCxnSpPr>
        <p:spPr>
          <a:xfrm>
            <a:off x="3297225" y="0"/>
            <a:ext cx="0" cy="239370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861950" y="3131400"/>
            <a:ext cx="0" cy="2030100"/>
          </a:xfrm>
          <a:prstGeom prst="straightConnector1">
            <a:avLst/>
          </a:prstGeom>
          <a:noFill/>
          <a:ln w="9525" cap="flat" cmpd="sng">
            <a:solidFill>
              <a:srgbClr val="595959"/>
            </a:solidFill>
            <a:prstDash val="solid"/>
            <a:round/>
            <a:headEnd type="none" w="med" len="med"/>
            <a:tailEnd type="none" w="med" len="med"/>
          </a:ln>
        </p:spPr>
      </p:cxnSp>
      <p:sp>
        <p:nvSpPr>
          <p:cNvPr id="8" name="Rectangle 7"/>
          <p:cNvSpPr/>
          <p:nvPr/>
        </p:nvSpPr>
        <p:spPr>
          <a:xfrm>
            <a:off x="5931145" y="3823284"/>
            <a:ext cx="717428" cy="646331"/>
          </a:xfrm>
          <a:prstGeom prst="rect">
            <a:avLst/>
          </a:prstGeom>
        </p:spPr>
        <p:txBody>
          <a:bodyPr wrap="square">
            <a:spAutoFit/>
          </a:bodyPr>
          <a:lstStyle/>
          <a:p>
            <a:pPr lvl="0"/>
            <a:r>
              <a:rPr lang="en" sz="3600" b="1" dirty="0" smtClean="0">
                <a:solidFill>
                  <a:schemeClr val="accent6">
                    <a:lumMod val="75000"/>
                    <a:lumOff val="25000"/>
                  </a:schemeClr>
                </a:solidFill>
                <a:latin typeface="Exo 2" panose="020B0604020202020204" charset="0"/>
              </a:rPr>
              <a:t>07</a:t>
            </a:r>
            <a:endParaRPr lang="en" sz="2000" b="1" dirty="0">
              <a:solidFill>
                <a:schemeClr val="accent6">
                  <a:lumMod val="75000"/>
                  <a:lumOff val="25000"/>
                </a:schemeClr>
              </a:solidFill>
              <a:latin typeface="Exo 2" panose="020B0604020202020204" charset="0"/>
            </a:endParaRPr>
          </a:p>
        </p:txBody>
      </p:sp>
      <p:sp>
        <p:nvSpPr>
          <p:cNvPr id="9" name="TextBox 8"/>
          <p:cNvSpPr txBox="1"/>
          <p:nvPr/>
        </p:nvSpPr>
        <p:spPr>
          <a:xfrm>
            <a:off x="6855050" y="3976165"/>
            <a:ext cx="1930808" cy="400110"/>
          </a:xfrm>
          <a:prstGeom prst="rect">
            <a:avLst/>
          </a:prstGeom>
          <a:noFill/>
        </p:spPr>
        <p:txBody>
          <a:bodyPr wrap="square" rtlCol="0">
            <a:spAutoFit/>
          </a:bodyPr>
          <a:lstStyle/>
          <a:p>
            <a:r>
              <a:rPr lang="en-US" sz="2000" b="1" dirty="0" smtClean="0">
                <a:solidFill>
                  <a:schemeClr val="accent6">
                    <a:lumMod val="65000"/>
                    <a:lumOff val="35000"/>
                  </a:schemeClr>
                </a:solidFill>
                <a:latin typeface="Exo 2" panose="020B0604020202020204" charset="0"/>
              </a:rPr>
              <a:t>CONCLUSION</a:t>
            </a:r>
            <a:endParaRPr lang="en-US" sz="2000" b="1" dirty="0">
              <a:solidFill>
                <a:schemeClr val="accent6">
                  <a:lumMod val="65000"/>
                  <a:lumOff val="35000"/>
                </a:schemeClr>
              </a:solidFill>
              <a:latin typeface="Exo 2"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1000"/>
                                        <p:tgtEl>
                                          <p:spTgt spid="18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1000"/>
                                        <p:tgtEl>
                                          <p:spTgt spid="185"/>
                                        </p:tgtEl>
                                        <p:attrNameLst>
                                          <p:attrName>ppt_y</p:attrName>
                                        </p:attrNameLst>
                                      </p:cBhvr>
                                      <p:tavLst>
                                        <p:tav tm="0">
                                          <p:val>
                                            <p:strVal val="#ppt_y+1"/>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66"/>
                                        </p:tgtEl>
                                        <p:attrNameLst>
                                          <p:attrName>style.visibility</p:attrName>
                                        </p:attrNameLst>
                                      </p:cBhvr>
                                      <p:to>
                                        <p:strVal val="visible"/>
                                      </p:to>
                                    </p:set>
                                    <p:animEffect transition="in" filter="fade">
                                      <p:cBhvr>
                                        <p:cTn id="14" dur="1000"/>
                                        <p:tgtEl>
                                          <p:spTgt spid="166"/>
                                        </p:tgtEl>
                                      </p:cBhvr>
                                    </p:animEffect>
                                  </p:childTnLst>
                                </p:cTn>
                              </p:par>
                              <p:par>
                                <p:cTn id="15" presetID="10" presetClass="entr" presetSubtype="0" fill="hold" nodeType="with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1000"/>
                                        <p:tgtEl>
                                          <p:spTgt spid="169"/>
                                        </p:tgtEl>
                                      </p:cBhvr>
                                    </p:animEffect>
                                  </p:childTnLst>
                                </p:cTn>
                              </p:par>
                              <p:par>
                                <p:cTn id="18" presetID="10" presetClass="entr" presetSubtype="0" fill="hold" nodeType="withEffect">
                                  <p:stCondLst>
                                    <p:cond delay="0"/>
                                  </p:stCondLst>
                                  <p:childTnLst>
                                    <p:set>
                                      <p:cBhvr>
                                        <p:cTn id="19" dur="1" fill="hold">
                                          <p:stCondLst>
                                            <p:cond delay="0"/>
                                          </p:stCondLst>
                                        </p:cTn>
                                        <p:tgtEl>
                                          <p:spTgt spid="170"/>
                                        </p:tgtEl>
                                        <p:attrNameLst>
                                          <p:attrName>style.visibility</p:attrName>
                                        </p:attrNameLst>
                                      </p:cBhvr>
                                      <p:to>
                                        <p:strVal val="visible"/>
                                      </p:to>
                                    </p:set>
                                    <p:animEffect transition="in" filter="fade">
                                      <p:cBhvr>
                                        <p:cTn id="20" dur="1000"/>
                                        <p:tgtEl>
                                          <p:spTgt spid="170"/>
                                        </p:tgtEl>
                                      </p:cBhvr>
                                    </p:animEffect>
                                  </p:childTnLst>
                                </p:cTn>
                              </p:par>
                              <p:par>
                                <p:cTn id="21" presetID="10" presetClass="entr" presetSubtype="0" fill="hold" nodeType="withEffect">
                                  <p:stCondLst>
                                    <p:cond delay="0"/>
                                  </p:stCondLst>
                                  <p:childTnLst>
                                    <p:set>
                                      <p:cBhvr>
                                        <p:cTn id="22" dur="1" fill="hold">
                                          <p:stCondLst>
                                            <p:cond delay="0"/>
                                          </p:stCondLst>
                                        </p:cTn>
                                        <p:tgtEl>
                                          <p:spTgt spid="171"/>
                                        </p:tgtEl>
                                        <p:attrNameLst>
                                          <p:attrName>style.visibility</p:attrName>
                                        </p:attrNameLst>
                                      </p:cBhvr>
                                      <p:to>
                                        <p:strVal val="visible"/>
                                      </p:to>
                                    </p:set>
                                    <p:animEffect transition="in" filter="fade">
                                      <p:cBhvr>
                                        <p:cTn id="23" dur="1000"/>
                                        <p:tgtEl>
                                          <p:spTgt spid="171"/>
                                        </p:tgtEl>
                                      </p:cBhvr>
                                    </p:animEffect>
                                  </p:childTnLst>
                                </p:cTn>
                              </p:par>
                              <p:par>
                                <p:cTn id="24" presetID="10" presetClass="entr" presetSubtype="0" fill="hold" nodeType="with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1000"/>
                                        <p:tgtEl>
                                          <p:spTgt spid="172"/>
                                        </p:tgtEl>
                                      </p:cBhvr>
                                    </p:animEffect>
                                  </p:childTnLst>
                                </p:cTn>
                              </p:par>
                              <p:par>
                                <p:cTn id="27" presetID="10" presetClass="entr" presetSubtype="0" fill="hold" nodeType="withEffect">
                                  <p:stCondLst>
                                    <p:cond delay="0"/>
                                  </p:stCondLst>
                                  <p:childTnLst>
                                    <p:set>
                                      <p:cBhvr>
                                        <p:cTn id="28" dur="1" fill="hold">
                                          <p:stCondLst>
                                            <p:cond delay="0"/>
                                          </p:stCondLst>
                                        </p:cTn>
                                        <p:tgtEl>
                                          <p:spTgt spid="173"/>
                                        </p:tgtEl>
                                        <p:attrNameLst>
                                          <p:attrName>style.visibility</p:attrName>
                                        </p:attrNameLst>
                                      </p:cBhvr>
                                      <p:to>
                                        <p:strVal val="visible"/>
                                      </p:to>
                                    </p:set>
                                    <p:animEffect transition="in" filter="fade">
                                      <p:cBhvr>
                                        <p:cTn id="29"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4746" y="371658"/>
            <a:ext cx="8657884" cy="369332"/>
          </a:xfrm>
          <a:prstGeom prst="rect">
            <a:avLst/>
          </a:prstGeom>
          <a:noFill/>
        </p:spPr>
        <p:txBody>
          <a:bodyPr wrap="square" rtlCol="0">
            <a:spAutoFit/>
          </a:bodyPr>
          <a:lstStyle/>
          <a:p>
            <a:pPr algn="ctr"/>
            <a:r>
              <a:rPr lang="en-US" sz="1800" b="1" dirty="0" smtClean="0"/>
              <a:t>1. INTRODUCTION</a:t>
            </a:r>
            <a:endParaRPr lang="en-US" sz="1800" b="1" dirty="0"/>
          </a:p>
        </p:txBody>
      </p:sp>
      <p:sp>
        <p:nvSpPr>
          <p:cNvPr id="4" name="TextBox 3"/>
          <p:cNvSpPr txBox="1"/>
          <p:nvPr/>
        </p:nvSpPr>
        <p:spPr>
          <a:xfrm>
            <a:off x="313850" y="853839"/>
            <a:ext cx="8459675" cy="5078313"/>
          </a:xfrm>
          <a:prstGeom prst="rect">
            <a:avLst/>
          </a:prstGeom>
          <a:noFill/>
        </p:spPr>
        <p:txBody>
          <a:bodyPr wrap="square" rtlCol="0">
            <a:spAutoFit/>
          </a:bodyPr>
          <a:lstStyle/>
          <a:p>
            <a:pPr>
              <a:lnSpc>
                <a:spcPct val="150000"/>
              </a:lnSpc>
            </a:pPr>
            <a:r>
              <a:rPr lang="en-US" dirty="0"/>
              <a:t>Blue Prism’s Enterprise Robotic Process Automation (RPA) platform delivers a secure, scalable digital workforce that works alongside humans increasing productivity, improving experience and delivering true operational agility. The Blue Prism digital workforce is intelligent, connected and easy to control. World-class partner ecosystem ensures seamless integrations with leading Cloud, Virtualization, Analytics and AI platforms. A Secure and Scalable Digital Workforce Operating System, with flexible and dynamic operational capability, full visibility &amp; infrastructure control. Code-free RPA, deployed using a Robotic Operating Model, businesses can scale efficiently, reduce costs, improve customer satisfaction and augment their talent to take on new responsibilities, boosting employee engagement. </a:t>
            </a:r>
            <a:endParaRPr lang="en-US" dirty="0" smtClean="0"/>
          </a:p>
          <a:p>
            <a:pPr>
              <a:lnSpc>
                <a:spcPct val="150000"/>
              </a:lnSpc>
            </a:pPr>
            <a:endParaRPr lang="en-US" sz="1000" dirty="0" smtClean="0"/>
          </a:p>
          <a:p>
            <a:r>
              <a:rPr lang="en-US" b="1" dirty="0"/>
              <a:t>How is RPA different from traditional IT automation</a:t>
            </a:r>
            <a:r>
              <a:rPr lang="en-US" b="1" dirty="0" smtClean="0"/>
              <a:t>?</a:t>
            </a:r>
          </a:p>
          <a:p>
            <a:pPr>
              <a:lnSpc>
                <a:spcPct val="150000"/>
              </a:lnSpc>
            </a:pPr>
            <a:r>
              <a:rPr lang="en-US" dirty="0"/>
              <a:t>Traditional Automation can make a machine do any task, any step of operational process. RPA, on the other hand, is a form of automation that sticks to the front-end of your system and carries out tasks without having to move to the back-end for anything. </a:t>
            </a:r>
            <a:endParaRPr lang="en-US" sz="1600" dirty="0"/>
          </a:p>
          <a:p>
            <a:r>
              <a:rPr lang="en-US" sz="1600" dirty="0"/>
              <a:t/>
            </a:r>
            <a:br>
              <a:rPr lang="en-US" sz="1600" dirty="0"/>
            </a:br>
            <a:endParaRPr lang="en-US" sz="1600" dirty="0"/>
          </a:p>
          <a:p>
            <a:r>
              <a:rPr lang="en-US" sz="1600" dirty="0"/>
              <a:t/>
            </a:r>
            <a:br>
              <a:rPr lang="en-US" sz="1600" dirty="0"/>
            </a:br>
            <a:endParaRPr lang="en-US" sz="1600" dirty="0"/>
          </a:p>
        </p:txBody>
      </p:sp>
    </p:spTree>
    <p:extLst>
      <p:ext uri="{BB962C8B-B14F-4D97-AF65-F5344CB8AC3E}">
        <p14:creationId xmlns:p14="http://schemas.microsoft.com/office/powerpoint/2010/main" val="170139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6766" y="353961"/>
            <a:ext cx="8489172" cy="5509200"/>
          </a:xfrm>
          <a:prstGeom prst="rect">
            <a:avLst/>
          </a:prstGeom>
          <a:noFill/>
        </p:spPr>
        <p:txBody>
          <a:bodyPr wrap="square" rtlCol="0">
            <a:spAutoFit/>
          </a:bodyPr>
          <a:lstStyle/>
          <a:p>
            <a:pPr>
              <a:lnSpc>
                <a:spcPct val="150000"/>
              </a:lnSpc>
            </a:pPr>
            <a:r>
              <a:rPr lang="en-US" dirty="0"/>
              <a:t>RPA bots work at the level of the UI and interact with systems just as a human would. Robotic Process Automation enables businesses to take action quickly as they mimic the role of an agent. It is system agnostic which means that they can work across application types. </a:t>
            </a:r>
            <a:endParaRPr lang="en-US" dirty="0" smtClean="0"/>
          </a:p>
          <a:p>
            <a:pPr>
              <a:lnSpc>
                <a:spcPct val="150000"/>
              </a:lnSpc>
            </a:pPr>
            <a:endParaRPr lang="en-US" sz="1000" dirty="0"/>
          </a:p>
          <a:p>
            <a:pPr>
              <a:lnSpc>
                <a:spcPct val="150000"/>
              </a:lnSpc>
            </a:pPr>
            <a:r>
              <a:rPr lang="en-US" dirty="0" smtClean="0"/>
              <a:t>In </a:t>
            </a:r>
            <a:r>
              <a:rPr lang="en-US" dirty="0"/>
              <a:t>traditional automation users are required to have the programming skills to use Traditional Automation for automating functionalities. Programming language requirement depends upon the type of automation tool. Users need to remember language syntax and scripting. RPA is code free, allows automation with easy to use flowchart diagram. Traditional automation is </a:t>
            </a:r>
            <a:r>
              <a:rPr lang="en-US" dirty="0" err="1"/>
              <a:t>comlex</a:t>
            </a:r>
            <a:r>
              <a:rPr lang="en-US" dirty="0"/>
              <a:t> when compared to RPA. The integration of different systems is challenging in Traditional Automation due to limitations of API’s. RPA is often called a No-API automation or alternative to ‘manual’ integration for its flexibility, scalability and much simpler process of implementation</a:t>
            </a:r>
            <a:r>
              <a:rPr lang="en-US" i="1" dirty="0" smtClean="0"/>
              <a:t>.</a:t>
            </a:r>
          </a:p>
          <a:p>
            <a:pPr>
              <a:lnSpc>
                <a:spcPct val="150000"/>
              </a:lnSpc>
            </a:pPr>
            <a:endParaRPr lang="en-US" sz="1000" dirty="0"/>
          </a:p>
          <a:p>
            <a:pPr>
              <a:lnSpc>
                <a:spcPct val="150000"/>
              </a:lnSpc>
            </a:pPr>
            <a:r>
              <a:rPr lang="en-US" dirty="0" smtClean="0"/>
              <a:t>Thus </a:t>
            </a:r>
            <a:r>
              <a:rPr lang="en-US" dirty="0"/>
              <a:t>implementing RPA is a better choice for large scale industries to increase digital workforce and supply efficiently as per the demands.</a:t>
            </a:r>
          </a:p>
          <a:p>
            <a:pPr>
              <a:lnSpc>
                <a:spcPct val="150000"/>
              </a:lnSpc>
            </a:pPr>
            <a:r>
              <a:rPr lang="en-US" dirty="0"/>
              <a:t/>
            </a:r>
            <a:br>
              <a:rPr lang="en-US" dirty="0"/>
            </a:br>
            <a:endParaRPr lang="en-US" dirty="0"/>
          </a:p>
          <a:p>
            <a:r>
              <a:rPr lang="en-US" dirty="0"/>
              <a:t/>
            </a:r>
            <a:br>
              <a:rPr lang="en-US" dirty="0"/>
            </a:br>
            <a:endParaRPr lang="en-US" dirty="0"/>
          </a:p>
        </p:txBody>
      </p:sp>
    </p:spTree>
    <p:extLst>
      <p:ext uri="{BB962C8B-B14F-4D97-AF65-F5344CB8AC3E}">
        <p14:creationId xmlns:p14="http://schemas.microsoft.com/office/powerpoint/2010/main" val="350069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6766" y="359861"/>
            <a:ext cx="8465575" cy="4899868"/>
          </a:xfrm>
          <a:prstGeom prst="rect">
            <a:avLst/>
          </a:prstGeom>
          <a:noFill/>
        </p:spPr>
        <p:txBody>
          <a:bodyPr wrap="square" rtlCol="0">
            <a:spAutoFit/>
          </a:bodyPr>
          <a:lstStyle/>
          <a:p>
            <a:pPr>
              <a:lnSpc>
                <a:spcPct val="150000"/>
              </a:lnSpc>
            </a:pPr>
            <a:r>
              <a:rPr lang="en-US" b="1" dirty="0"/>
              <a:t>Common Capabilities of RPA : </a:t>
            </a:r>
          </a:p>
          <a:p>
            <a:pPr marL="285750" indent="-285750" fontAlgn="base">
              <a:lnSpc>
                <a:spcPct val="150000"/>
              </a:lnSpc>
              <a:buFont typeface="Wingdings" panose="05000000000000000000" pitchFamily="2" charset="2"/>
              <a:buChar char="§"/>
            </a:pPr>
            <a:r>
              <a:rPr lang="en-US" dirty="0"/>
              <a:t>Opening email and attachments</a:t>
            </a:r>
          </a:p>
          <a:p>
            <a:pPr marL="285750" indent="-285750" fontAlgn="base">
              <a:lnSpc>
                <a:spcPct val="150000"/>
              </a:lnSpc>
              <a:buFont typeface="Wingdings" panose="05000000000000000000" pitchFamily="2" charset="2"/>
              <a:buChar char="§"/>
            </a:pPr>
            <a:r>
              <a:rPr lang="en-US" dirty="0"/>
              <a:t>Logging into web/enterprise applications</a:t>
            </a:r>
          </a:p>
          <a:p>
            <a:pPr marL="285750" indent="-285750" fontAlgn="base">
              <a:lnSpc>
                <a:spcPct val="150000"/>
              </a:lnSpc>
              <a:buFont typeface="Wingdings" panose="05000000000000000000" pitchFamily="2" charset="2"/>
              <a:buChar char="§"/>
            </a:pPr>
            <a:r>
              <a:rPr lang="en-US" dirty="0"/>
              <a:t>Moving files and folders</a:t>
            </a:r>
          </a:p>
          <a:p>
            <a:pPr marL="285750" indent="-285750" fontAlgn="base">
              <a:lnSpc>
                <a:spcPct val="150000"/>
              </a:lnSpc>
              <a:buFont typeface="Wingdings" panose="05000000000000000000" pitchFamily="2" charset="2"/>
              <a:buChar char="§"/>
            </a:pPr>
            <a:r>
              <a:rPr lang="en-US" dirty="0"/>
              <a:t>Reading and writing to databases</a:t>
            </a:r>
          </a:p>
          <a:p>
            <a:pPr marL="285750" indent="-285750" fontAlgn="base">
              <a:lnSpc>
                <a:spcPct val="150000"/>
              </a:lnSpc>
              <a:buFont typeface="Wingdings" panose="05000000000000000000" pitchFamily="2" charset="2"/>
              <a:buChar char="§"/>
            </a:pPr>
            <a:r>
              <a:rPr lang="en-US" dirty="0"/>
              <a:t>Filling in forms</a:t>
            </a:r>
          </a:p>
          <a:p>
            <a:pPr marL="285750" indent="-285750" fontAlgn="base">
              <a:lnSpc>
                <a:spcPct val="150000"/>
              </a:lnSpc>
              <a:buFont typeface="Wingdings" panose="05000000000000000000" pitchFamily="2" charset="2"/>
              <a:buChar char="§"/>
            </a:pPr>
            <a:r>
              <a:rPr lang="en-US" dirty="0"/>
              <a:t>Scraping data from the web</a:t>
            </a:r>
          </a:p>
          <a:p>
            <a:pPr marL="285750" indent="-285750" fontAlgn="base">
              <a:lnSpc>
                <a:spcPct val="150000"/>
              </a:lnSpc>
              <a:buFont typeface="Wingdings" panose="05000000000000000000" pitchFamily="2" charset="2"/>
              <a:buChar char="§"/>
            </a:pPr>
            <a:r>
              <a:rPr lang="en-US" dirty="0"/>
              <a:t>Connecting to system API’s</a:t>
            </a:r>
          </a:p>
          <a:p>
            <a:pPr marL="285750" indent="-285750" fontAlgn="base">
              <a:lnSpc>
                <a:spcPct val="150000"/>
              </a:lnSpc>
              <a:buFont typeface="Wingdings" panose="05000000000000000000" pitchFamily="2" charset="2"/>
              <a:buChar char="§"/>
            </a:pPr>
            <a:r>
              <a:rPr lang="en-US" dirty="0"/>
              <a:t>Extracting structured </a:t>
            </a:r>
            <a:r>
              <a:rPr lang="en-US" dirty="0" smtClean="0"/>
              <a:t>data</a:t>
            </a:r>
          </a:p>
          <a:p>
            <a:pPr>
              <a:lnSpc>
                <a:spcPct val="150000"/>
              </a:lnSpc>
            </a:pPr>
            <a:endParaRPr lang="en-US" dirty="0" smtClean="0"/>
          </a:p>
          <a:p>
            <a:pPr>
              <a:lnSpc>
                <a:spcPct val="150000"/>
              </a:lnSpc>
            </a:pPr>
            <a:r>
              <a:rPr lang="en-US" b="1" dirty="0"/>
              <a:t>Blue prism - The preferred tool for Robotic Process Automation</a:t>
            </a:r>
            <a:r>
              <a:rPr lang="en-US" b="1" dirty="0" smtClean="0"/>
              <a:t>.</a:t>
            </a:r>
          </a:p>
          <a:p>
            <a:pPr marL="342900" indent="-342900">
              <a:lnSpc>
                <a:spcPct val="150000"/>
              </a:lnSpc>
              <a:buAutoNum type="arabicPeriod"/>
            </a:pPr>
            <a:r>
              <a:rPr lang="en-US" dirty="0" smtClean="0"/>
              <a:t>Reusable </a:t>
            </a:r>
            <a:r>
              <a:rPr lang="en-US" dirty="0"/>
              <a:t>:  Blue Prism’s RPA allows reuse of processes and objects which makes them easy to replicate, while providing maximum return on investment well after setup, boosting the efficiency of employees</a:t>
            </a:r>
            <a:r>
              <a:rPr lang="en-US" dirty="0" smtClean="0"/>
              <a:t>.</a:t>
            </a:r>
            <a:r>
              <a:rPr lang="en-US" dirty="0"/>
              <a:t/>
            </a:r>
            <a:br>
              <a:rPr lang="en-US" dirty="0"/>
            </a:br>
            <a:endParaRPr lang="en-US" b="1" dirty="0"/>
          </a:p>
        </p:txBody>
      </p:sp>
    </p:spTree>
    <p:extLst>
      <p:ext uri="{BB962C8B-B14F-4D97-AF65-F5344CB8AC3E}">
        <p14:creationId xmlns:p14="http://schemas.microsoft.com/office/powerpoint/2010/main" val="14318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6766" y="359861"/>
            <a:ext cx="8465575" cy="2754600"/>
          </a:xfrm>
          <a:prstGeom prst="rect">
            <a:avLst/>
          </a:prstGeom>
          <a:noFill/>
        </p:spPr>
        <p:txBody>
          <a:bodyPr wrap="square" rtlCol="0">
            <a:spAutoFit/>
          </a:bodyPr>
          <a:lstStyle/>
          <a:p>
            <a:pPr>
              <a:lnSpc>
                <a:spcPct val="150000"/>
              </a:lnSpc>
            </a:pPr>
            <a:r>
              <a:rPr lang="en-US" dirty="0"/>
              <a:t>2. Resilient : Blue Prism provides enterprise grade automation resilience by incorporating the ability to manage workloads, ensure business continuity and respond to interruptions</a:t>
            </a:r>
            <a:r>
              <a:rPr lang="en-US" dirty="0" smtClean="0"/>
              <a:t>.</a:t>
            </a:r>
          </a:p>
          <a:p>
            <a:pPr>
              <a:lnSpc>
                <a:spcPct val="150000"/>
              </a:lnSpc>
            </a:pPr>
            <a:endParaRPr lang="en-US" sz="1000" dirty="0"/>
          </a:p>
          <a:p>
            <a:pPr>
              <a:lnSpc>
                <a:spcPct val="150000"/>
              </a:lnSpc>
            </a:pPr>
            <a:r>
              <a:rPr lang="en-US" dirty="0"/>
              <a:t>3. Scalable : Blue Prism RPA is scalable due to its code free feature helping customers define the way work is allocated, managed and scaled. </a:t>
            </a:r>
            <a:endParaRPr lang="en-US" dirty="0" smtClean="0"/>
          </a:p>
          <a:p>
            <a:endParaRPr lang="en-US" dirty="0"/>
          </a:p>
          <a:p>
            <a:endParaRPr lang="en-US" sz="1800" dirty="0"/>
          </a:p>
          <a:p>
            <a:r>
              <a:rPr lang="en-US" dirty="0"/>
              <a:t/>
            </a:r>
            <a:br>
              <a:rPr lang="en-US" dirty="0"/>
            </a:br>
            <a:r>
              <a:rPr lang="en-US" dirty="0"/>
              <a:t/>
            </a:r>
            <a:br>
              <a:rPr lang="en-US" dirty="0"/>
            </a:br>
            <a:endParaRPr lang="en-US" b="1" dirty="0"/>
          </a:p>
        </p:txBody>
      </p:sp>
    </p:spTree>
    <p:extLst>
      <p:ext uri="{BB962C8B-B14F-4D97-AF65-F5344CB8AC3E}">
        <p14:creationId xmlns:p14="http://schemas.microsoft.com/office/powerpoint/2010/main" val="311624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89068" y="389357"/>
            <a:ext cx="8542266" cy="369332"/>
          </a:xfrm>
          <a:prstGeom prst="rect">
            <a:avLst/>
          </a:prstGeom>
          <a:noFill/>
        </p:spPr>
        <p:txBody>
          <a:bodyPr wrap="square" rtlCol="0">
            <a:spAutoFit/>
          </a:bodyPr>
          <a:lstStyle/>
          <a:p>
            <a:pPr algn="ctr"/>
            <a:r>
              <a:rPr lang="en-US" sz="1800" b="1" dirty="0" smtClean="0"/>
              <a:t>2.OBJECTIVE</a:t>
            </a:r>
            <a:endParaRPr lang="en-US" sz="1800" b="1" dirty="0"/>
          </a:p>
        </p:txBody>
      </p:sp>
      <p:sp>
        <p:nvSpPr>
          <p:cNvPr id="5" name="TextBox 4"/>
          <p:cNvSpPr txBox="1"/>
          <p:nvPr/>
        </p:nvSpPr>
        <p:spPr>
          <a:xfrm>
            <a:off x="289068" y="889237"/>
            <a:ext cx="8542266" cy="3323987"/>
          </a:xfrm>
          <a:prstGeom prst="rect">
            <a:avLst/>
          </a:prstGeom>
          <a:noFill/>
        </p:spPr>
        <p:txBody>
          <a:bodyPr wrap="square" rtlCol="0">
            <a:spAutoFit/>
          </a:bodyPr>
          <a:lstStyle/>
          <a:p>
            <a:pPr>
              <a:lnSpc>
                <a:spcPct val="150000"/>
              </a:lnSpc>
            </a:pPr>
            <a:r>
              <a:rPr lang="en-US" dirty="0"/>
              <a:t>The objective of the project is to build a process for HR Department to manage the Payroll of the employees of a particular company/organization that work over Microsoft excel using Blue prism. Furthermore, to gain insights into building blocks of Blue Prism automation and work with different stages of the process studio. In almost every organization, the responsibility of performing various </a:t>
            </a:r>
            <a:r>
              <a:rPr lang="en-US" dirty="0" smtClean="0"/>
              <a:t>strategic tasks </a:t>
            </a:r>
            <a:r>
              <a:rPr lang="en-US" dirty="0"/>
              <a:t>such as management of the recruitment process, termination </a:t>
            </a:r>
            <a:r>
              <a:rPr lang="en-US" dirty="0" smtClean="0"/>
              <a:t>process, payroll </a:t>
            </a:r>
            <a:r>
              <a:rPr lang="en-US" dirty="0"/>
              <a:t>management etc. lies within the Human resource department. Some </a:t>
            </a:r>
            <a:r>
              <a:rPr lang="en-US" dirty="0" smtClean="0"/>
              <a:t>of it </a:t>
            </a:r>
            <a:r>
              <a:rPr lang="en-US" dirty="0"/>
              <a:t>may include Employee_ monitoring at different levels, payroll </a:t>
            </a:r>
            <a:r>
              <a:rPr lang="en-US" dirty="0" smtClean="0"/>
              <a:t>management, Employee</a:t>
            </a:r>
            <a:r>
              <a:rPr lang="en-US" dirty="0"/>
              <a:t>_ benefits, training, and development, etc. In-order to make </a:t>
            </a:r>
            <a:r>
              <a:rPr lang="en-US" dirty="0" smtClean="0"/>
              <a:t>this work </a:t>
            </a:r>
            <a:r>
              <a:rPr lang="en-US" dirty="0"/>
              <a:t>a lot easier, organizations across the world are investing in HR </a:t>
            </a:r>
            <a:r>
              <a:rPr lang="en-US" dirty="0" smtClean="0"/>
              <a:t>automation in-order </a:t>
            </a:r>
            <a:r>
              <a:rPr lang="en-US" dirty="0"/>
              <a:t>to find out and perform the best human capital decision. Technology has now considered as a potential tool that </a:t>
            </a:r>
            <a:r>
              <a:rPr lang="en-US" dirty="0" smtClean="0"/>
              <a:t>managers use</a:t>
            </a:r>
            <a:r>
              <a:rPr lang="en-US" dirty="0"/>
              <a:t>, both generally, and in human resource functions, to increase </a:t>
            </a:r>
            <a:r>
              <a:rPr lang="en-US" dirty="0" smtClean="0"/>
              <a:t>the capabilities </a:t>
            </a:r>
            <a:r>
              <a:rPr lang="en-US" dirty="0"/>
              <a:t>of the organization.</a:t>
            </a:r>
          </a:p>
        </p:txBody>
      </p:sp>
    </p:spTree>
    <p:extLst>
      <p:ext uri="{BB962C8B-B14F-4D97-AF65-F5344CB8AC3E}">
        <p14:creationId xmlns:p14="http://schemas.microsoft.com/office/powerpoint/2010/main" val="242548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214746" y="258809"/>
            <a:ext cx="8657884" cy="4611063"/>
          </a:xfrm>
          <a:prstGeom prst="rect">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83169" y="342163"/>
            <a:ext cx="8524568" cy="383458"/>
          </a:xfrm>
          <a:prstGeom prst="rect">
            <a:avLst/>
          </a:prstGeom>
          <a:noFill/>
        </p:spPr>
        <p:txBody>
          <a:bodyPr wrap="square" rtlCol="0">
            <a:spAutoFit/>
          </a:bodyPr>
          <a:lstStyle/>
          <a:p>
            <a:pPr algn="ctr"/>
            <a:r>
              <a:rPr lang="en-US" sz="1800" b="1" dirty="0" smtClean="0"/>
              <a:t>3.SOFTWARE AND HARDWARE CONFIGURATION</a:t>
            </a:r>
            <a:endParaRPr lang="en-US" sz="1800" b="1" dirty="0"/>
          </a:p>
        </p:txBody>
      </p:sp>
      <p:sp>
        <p:nvSpPr>
          <p:cNvPr id="4" name="TextBox 3"/>
          <p:cNvSpPr txBox="1"/>
          <p:nvPr/>
        </p:nvSpPr>
        <p:spPr>
          <a:xfrm>
            <a:off x="283169" y="725621"/>
            <a:ext cx="8524568" cy="4247317"/>
          </a:xfrm>
          <a:prstGeom prst="rect">
            <a:avLst/>
          </a:prstGeom>
          <a:noFill/>
        </p:spPr>
        <p:txBody>
          <a:bodyPr wrap="square" rtlCol="0">
            <a:spAutoFit/>
          </a:bodyPr>
          <a:lstStyle/>
          <a:p>
            <a:pPr>
              <a:lnSpc>
                <a:spcPct val="150000"/>
              </a:lnSpc>
            </a:pPr>
            <a:r>
              <a:rPr lang="en-US" dirty="0"/>
              <a:t>System requirements are to be met in order for the Blue Prism Automation Tool to run smoothly without any hassle. Requirement is a condition or capability possessed by the software or system</a:t>
            </a:r>
          </a:p>
          <a:p>
            <a:pPr>
              <a:lnSpc>
                <a:spcPct val="150000"/>
              </a:lnSpc>
            </a:pPr>
            <a:r>
              <a:rPr lang="en-US" dirty="0"/>
              <a:t>component in order to solve a real-world problem. The problems can be to</a:t>
            </a:r>
          </a:p>
          <a:p>
            <a:pPr>
              <a:lnSpc>
                <a:spcPct val="150000"/>
              </a:lnSpc>
            </a:pPr>
            <a:r>
              <a:rPr lang="en-US" dirty="0"/>
              <a:t>automate a part of a system, to correct shortcomings of an existing system, to</a:t>
            </a:r>
          </a:p>
          <a:p>
            <a:pPr>
              <a:lnSpc>
                <a:spcPct val="150000"/>
              </a:lnSpc>
            </a:pPr>
            <a:r>
              <a:rPr lang="en-US" dirty="0"/>
              <a:t>control a device, and so on</a:t>
            </a:r>
            <a:r>
              <a:rPr lang="en-US" dirty="0" smtClean="0"/>
              <a:t>.</a:t>
            </a:r>
          </a:p>
          <a:p>
            <a:pPr>
              <a:lnSpc>
                <a:spcPct val="150000"/>
              </a:lnSpc>
            </a:pPr>
            <a:endParaRPr lang="en-US" sz="1000" dirty="0"/>
          </a:p>
          <a:p>
            <a:r>
              <a:rPr lang="en-US" b="1" dirty="0"/>
              <a:t>SOFTWARE REQUIREMENTS</a:t>
            </a:r>
            <a:r>
              <a:rPr lang="en-US" b="1" dirty="0" smtClean="0"/>
              <a:t>:</a:t>
            </a:r>
          </a:p>
          <a:p>
            <a:endParaRPr lang="en-US" sz="1000" b="1" dirty="0"/>
          </a:p>
          <a:p>
            <a:pPr marL="285750" indent="-285750" fontAlgn="base">
              <a:lnSpc>
                <a:spcPct val="150000"/>
              </a:lnSpc>
              <a:buFont typeface="Wingdings" panose="05000000000000000000" pitchFamily="2" charset="2"/>
              <a:buChar char="§"/>
            </a:pPr>
            <a:r>
              <a:rPr lang="en-US" dirty="0"/>
              <a:t>Internet connection to download and activate Blue Prism</a:t>
            </a:r>
          </a:p>
          <a:p>
            <a:pPr marL="285750" indent="-285750" fontAlgn="base">
              <a:lnSpc>
                <a:spcPct val="150000"/>
              </a:lnSpc>
              <a:buFont typeface="Wingdings" panose="05000000000000000000" pitchFamily="2" charset="2"/>
              <a:buChar char="§"/>
            </a:pPr>
            <a:r>
              <a:rPr lang="en-US" dirty="0"/>
              <a:t>Administration access to install and run Blue Prism</a:t>
            </a:r>
          </a:p>
          <a:p>
            <a:pPr marL="285750" indent="-285750" fontAlgn="base">
              <a:lnSpc>
                <a:spcPct val="150000"/>
              </a:lnSpc>
              <a:buFont typeface="Wingdings" panose="05000000000000000000" pitchFamily="2" charset="2"/>
              <a:buChar char="§"/>
            </a:pPr>
            <a:r>
              <a:rPr lang="en-US" dirty="0"/>
              <a:t>Windows 8.1 or 10 </a:t>
            </a:r>
          </a:p>
          <a:p>
            <a:pPr marL="285750" indent="-285750" fontAlgn="base">
              <a:lnSpc>
                <a:spcPct val="150000"/>
              </a:lnSpc>
              <a:buFont typeface="Wingdings" panose="05000000000000000000" pitchFamily="2" charset="2"/>
              <a:buChar char="§"/>
            </a:pPr>
            <a:r>
              <a:rPr lang="en-US" dirty="0"/>
              <a:t>Recommended to use Microsoft .NET Framework 4.7.2 or above</a:t>
            </a:r>
          </a:p>
          <a:p>
            <a:pPr marL="285750" indent="-285750" fontAlgn="base">
              <a:lnSpc>
                <a:spcPct val="150000"/>
              </a:lnSpc>
              <a:buFont typeface="Wingdings" panose="05000000000000000000" pitchFamily="2" charset="2"/>
              <a:buChar char="§"/>
            </a:pPr>
            <a:r>
              <a:rPr lang="en-US" dirty="0"/>
              <a:t>Microsoft Excel version 2013 or above</a:t>
            </a:r>
          </a:p>
          <a:p>
            <a:pPr>
              <a:lnSpc>
                <a:spcPct val="150000"/>
              </a:lnSpc>
            </a:pPr>
            <a:endParaRPr lang="en-US" dirty="0"/>
          </a:p>
        </p:txBody>
      </p:sp>
    </p:spTree>
    <p:extLst>
      <p:ext uri="{BB962C8B-B14F-4D97-AF65-F5344CB8AC3E}">
        <p14:creationId xmlns:p14="http://schemas.microsoft.com/office/powerpoint/2010/main" val="2479507817"/>
      </p:ext>
    </p:extLst>
  </p:cSld>
  <p:clrMapOvr>
    <a:masterClrMapping/>
  </p:clrMapOvr>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1873</Words>
  <Application>Microsoft Office PowerPoint</Application>
  <PresentationFormat>On-screen Show (16:9)</PresentationFormat>
  <Paragraphs>109</Paragraphs>
  <Slides>18</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Calibri</vt:lpstr>
      <vt:lpstr>Calibri Light</vt:lpstr>
      <vt:lpstr>Proxima Nova</vt:lpstr>
      <vt:lpstr>Arial</vt:lpstr>
      <vt:lpstr>Proxima Nova Semibold</vt:lpstr>
      <vt:lpstr>Wingdings</vt:lpstr>
      <vt:lpstr>Roboto Condensed Light</vt:lpstr>
      <vt:lpstr>Fira Sans Extra Condensed Medium</vt:lpstr>
      <vt:lpstr>Exo 2</vt:lpstr>
      <vt:lpstr>Tech Newsletter XL by Slidesgo</vt:lpstr>
      <vt:lpstr>SlidesGo Final Pages</vt:lpstr>
      <vt:lpstr>Office Theme</vt:lpstr>
      <vt:lpstr>VIRTUAL ASSISTANT</vt:lpstr>
      <vt:lpstr>HR PAYROLL AUTOMATION USING BLUE PRISM</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dc:title>
  <dc:creator>karingula sampath</dc:creator>
  <cp:lastModifiedBy>karingula sampath</cp:lastModifiedBy>
  <cp:revision>15</cp:revision>
  <dcterms:modified xsi:type="dcterms:W3CDTF">2021-11-10T06:02:55Z</dcterms:modified>
</cp:coreProperties>
</file>