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10058400"/>
  <p:notesSz cx="91440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D0D0D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98450" y="1219200"/>
            <a:ext cx="8610600" cy="1905"/>
          </a:xfrm>
          <a:custGeom>
            <a:avLst/>
            <a:gdLst/>
            <a:ahLst/>
            <a:cxnLst/>
            <a:rect l="l" t="t" r="r" b="b"/>
            <a:pathLst>
              <a:path w="8610600" h="1905">
                <a:moveTo>
                  <a:pt x="0" y="0"/>
                </a:moveTo>
                <a:lnTo>
                  <a:pt x="8610600" y="1904"/>
                </a:lnTo>
              </a:path>
            </a:pathLst>
          </a:custGeom>
          <a:ln w="24383">
            <a:solidFill>
              <a:srgbClr val="1F4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3404" y="874522"/>
            <a:ext cx="2338705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6012" y="1279525"/>
            <a:ext cx="5461000" cy="164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D0D0D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image" Target="../media/image3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886" y="164592"/>
            <a:ext cx="8822690" cy="6583680"/>
            <a:chOff x="95886" y="164592"/>
            <a:chExt cx="8822690" cy="658368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5886" y="771525"/>
              <a:ext cx="8687751" cy="175247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89560" y="164591"/>
              <a:ext cx="8629015" cy="6583680"/>
            </a:xfrm>
            <a:custGeom>
              <a:avLst/>
              <a:gdLst/>
              <a:ahLst/>
              <a:cxnLst/>
              <a:rect l="l" t="t" r="r" b="b"/>
              <a:pathLst>
                <a:path w="8629015" h="6583680">
                  <a:moveTo>
                    <a:pt x="8628888" y="0"/>
                  </a:moveTo>
                  <a:lnTo>
                    <a:pt x="8601456" y="0"/>
                  </a:lnTo>
                  <a:lnTo>
                    <a:pt x="8601456" y="27432"/>
                  </a:lnTo>
                  <a:lnTo>
                    <a:pt x="8601456" y="6556248"/>
                  </a:lnTo>
                  <a:lnTo>
                    <a:pt x="27432" y="6556248"/>
                  </a:lnTo>
                  <a:lnTo>
                    <a:pt x="27432" y="27432"/>
                  </a:lnTo>
                  <a:lnTo>
                    <a:pt x="8601456" y="27432"/>
                  </a:lnTo>
                  <a:lnTo>
                    <a:pt x="8601456" y="0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0" y="6556248"/>
                  </a:lnTo>
                  <a:lnTo>
                    <a:pt x="0" y="6583680"/>
                  </a:lnTo>
                  <a:lnTo>
                    <a:pt x="27432" y="6583680"/>
                  </a:lnTo>
                  <a:lnTo>
                    <a:pt x="8601456" y="6583680"/>
                  </a:lnTo>
                  <a:lnTo>
                    <a:pt x="8628888" y="6583680"/>
                  </a:lnTo>
                  <a:lnTo>
                    <a:pt x="8628888" y="6556248"/>
                  </a:lnTo>
                  <a:lnTo>
                    <a:pt x="8628888" y="27432"/>
                  </a:lnTo>
                  <a:lnTo>
                    <a:pt x="8628888" y="0"/>
                  </a:lnTo>
                  <a:close/>
                </a:path>
              </a:pathLst>
            </a:custGeom>
            <a:solidFill>
              <a:srgbClr val="385D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1702" y="2850591"/>
            <a:ext cx="5215255" cy="86868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137285" marR="5080" indent="-1125220">
              <a:lnSpc>
                <a:spcPts val="3270"/>
              </a:lnSpc>
              <a:spcBef>
                <a:spcPts val="295"/>
              </a:spcBef>
            </a:pPr>
            <a:r>
              <a:rPr dirty="0">
                <a:solidFill>
                  <a:srgbClr val="000000"/>
                </a:solidFill>
              </a:rPr>
              <a:t>FAST</a:t>
            </a:r>
            <a:r>
              <a:rPr spc="-26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Application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using</a:t>
            </a:r>
            <a:r>
              <a:rPr spc="2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Microsoft </a:t>
            </a:r>
            <a:r>
              <a:rPr spc="-76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Cognitive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Services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555" y="4031615"/>
            <a:ext cx="5558790" cy="178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Project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Supervisor: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,Dr. R. Aroul</a:t>
            </a:r>
            <a:r>
              <a:rPr lang="en-US" sz="180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Canessane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 MT"/>
              <a:cs typeface="Arial MT"/>
            </a:endParaRPr>
          </a:p>
          <a:p>
            <a:pPr marL="30480" marR="120015" indent="-18415">
              <a:lnSpc>
                <a:spcPct val="150000"/>
              </a:lnSpc>
            </a:pPr>
            <a:r>
              <a:rPr sz="1800" spc="-5" dirty="0">
                <a:latin typeface="Arial MT"/>
                <a:cs typeface="Arial MT"/>
              </a:rPr>
              <a:t>Name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Student: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Mr.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lang="en-US" sz="1800" spc="-45" dirty="0">
                <a:latin typeface="Arial MT"/>
                <a:cs typeface="Arial MT"/>
              </a:rPr>
              <a:t>thaira baee</a:t>
            </a:r>
            <a:endParaRPr lang="en-US" sz="1800" spc="-45" dirty="0">
              <a:latin typeface="Arial MT"/>
              <a:cs typeface="Arial MT"/>
            </a:endParaRPr>
          </a:p>
          <a:p>
            <a:pPr marL="30480" marR="120015" indent="-18415">
              <a:lnSpc>
                <a:spcPct val="150000"/>
              </a:lnSpc>
            </a:pP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Register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Number: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</a:t>
            </a:r>
            <a:r>
              <a:rPr lang="en-US" sz="1800" spc="-5" dirty="0">
                <a:latin typeface="Arial MT"/>
                <a:cs typeface="Arial MT"/>
              </a:rPr>
              <a:t>8110140</a:t>
            </a:r>
            <a:endParaRPr lang="en-US" sz="1800" spc="-5" dirty="0">
              <a:latin typeface="Arial MT"/>
              <a:cs typeface="Arial MT"/>
            </a:endParaRPr>
          </a:p>
          <a:p>
            <a:pPr marL="30480" marR="120015" indent="-18415">
              <a:lnSpc>
                <a:spcPct val="150000"/>
              </a:lnSpc>
            </a:pPr>
            <a:endParaRPr lang="en-US" sz="1800" spc="-5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5855" y="2634233"/>
            <a:ext cx="8953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000000"/>
                </a:solidFill>
              </a:rPr>
              <a:t>Activity</a:t>
            </a:r>
            <a:r>
              <a:rPr sz="1600" spc="-70" dirty="0">
                <a:solidFill>
                  <a:srgbClr val="000000"/>
                </a:solidFill>
              </a:rPr>
              <a:t> </a:t>
            </a:r>
            <a:r>
              <a:rPr sz="1600" spc="-15" dirty="0">
                <a:solidFill>
                  <a:srgbClr val="000000"/>
                </a:solidFill>
              </a:rPr>
              <a:t>2: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1338199" y="3146552"/>
            <a:ext cx="4925060" cy="9099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3097530">
              <a:lnSpc>
                <a:spcPct val="96000"/>
              </a:lnSpc>
              <a:spcBef>
                <a:spcPts val="160"/>
              </a:spcBef>
            </a:pPr>
            <a:r>
              <a:rPr sz="1200" spc="-5" dirty="0">
                <a:latin typeface="Arial MT"/>
                <a:cs typeface="Arial MT"/>
              </a:rPr>
              <a:t>Step </a:t>
            </a:r>
            <a:r>
              <a:rPr sz="1200" dirty="0">
                <a:latin typeface="Arial MT"/>
                <a:cs typeface="Arial MT"/>
              </a:rPr>
              <a:t>1: </a:t>
            </a:r>
            <a:r>
              <a:rPr sz="1200" spc="-5" dirty="0">
                <a:latin typeface="Arial MT"/>
                <a:cs typeface="Arial MT"/>
              </a:rPr>
              <a:t>create </a:t>
            </a:r>
            <a:r>
              <a:rPr sz="1200" dirty="0">
                <a:latin typeface="Arial MT"/>
                <a:cs typeface="Arial MT"/>
              </a:rPr>
              <a:t>a </a:t>
            </a:r>
            <a:r>
              <a:rPr sz="1200" spc="-5" dirty="0">
                <a:latin typeface="Arial MT"/>
                <a:cs typeface="Arial MT"/>
              </a:rPr>
              <a:t>process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After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launching</a:t>
            </a:r>
            <a:r>
              <a:rPr sz="1200" dirty="0">
                <a:latin typeface="Arial MT"/>
                <a:cs typeface="Arial MT"/>
              </a:rPr>
              <a:t> 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Blue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Prism,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Open </a:t>
            </a:r>
            <a:r>
              <a:rPr sz="1200" spc="-5" dirty="0">
                <a:latin typeface="Arial MT"/>
                <a:cs typeface="Arial MT"/>
              </a:rPr>
              <a:t>Studio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tab,</a:t>
            </a:r>
            <a:r>
              <a:rPr sz="1200" dirty="0">
                <a:latin typeface="Arial MT"/>
                <a:cs typeface="Arial MT"/>
              </a:rPr>
              <a:t> right-click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 </a:t>
            </a:r>
            <a:r>
              <a:rPr sz="1200" spc="-5" dirty="0">
                <a:latin typeface="Arial MT"/>
                <a:cs typeface="Arial MT"/>
              </a:rPr>
              <a:t>process, </a:t>
            </a:r>
            <a:r>
              <a:rPr sz="1200" dirty="0">
                <a:latin typeface="Arial MT"/>
                <a:cs typeface="Arial MT"/>
              </a:rPr>
              <a:t> and select </a:t>
            </a:r>
            <a:r>
              <a:rPr sz="1200" spc="-5" dirty="0">
                <a:latin typeface="Arial MT"/>
                <a:cs typeface="Arial MT"/>
              </a:rPr>
              <a:t>Create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process.Give</a:t>
            </a:r>
            <a:r>
              <a:rPr sz="1200" dirty="0">
                <a:latin typeface="Arial MT"/>
                <a:cs typeface="Arial MT"/>
              </a:rPr>
              <a:t> the </a:t>
            </a:r>
            <a:r>
              <a:rPr sz="1200" spc="-15" dirty="0">
                <a:latin typeface="Arial MT"/>
                <a:cs typeface="Arial MT"/>
              </a:rPr>
              <a:t>name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 </a:t>
            </a:r>
            <a:r>
              <a:rPr sz="1200" spc="-5" dirty="0">
                <a:latin typeface="Arial MT"/>
                <a:cs typeface="Arial MT"/>
              </a:rPr>
              <a:t>Email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attachment</a:t>
            </a:r>
            <a:r>
              <a:rPr sz="1200" dirty="0">
                <a:latin typeface="Arial MT"/>
                <a:cs typeface="Arial MT"/>
              </a:rPr>
              <a:t> then </a:t>
            </a:r>
            <a:r>
              <a:rPr sz="1200" spc="-5" dirty="0">
                <a:latin typeface="Arial MT"/>
                <a:cs typeface="Arial MT"/>
              </a:rPr>
              <a:t>click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next</a:t>
            </a:r>
            <a:r>
              <a:rPr sz="1200" dirty="0">
                <a:latin typeface="Arial MT"/>
                <a:cs typeface="Arial MT"/>
              </a:rPr>
              <a:t> and then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finish.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screenshots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clearly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explain</a:t>
            </a:r>
            <a:r>
              <a:rPr sz="1200" dirty="0">
                <a:latin typeface="Arial MT"/>
                <a:cs typeface="Arial MT"/>
              </a:rPr>
              <a:t> 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process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creating</a:t>
            </a:r>
            <a:r>
              <a:rPr sz="1200" spc="-5" dirty="0">
                <a:latin typeface="Arial MT"/>
                <a:cs typeface="Arial MT"/>
              </a:rPr>
              <a:t> process.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8199" y="6092444"/>
            <a:ext cx="7381875" cy="619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890"/>
              </a:lnSpc>
              <a:spcBef>
                <a:spcPts val="105"/>
              </a:spcBef>
            </a:pPr>
            <a:r>
              <a:rPr sz="1600" dirty="0">
                <a:latin typeface="Arial MT"/>
                <a:cs typeface="Arial MT"/>
              </a:rPr>
              <a:t>Step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2: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375"/>
              </a:lnSpc>
            </a:pPr>
            <a:r>
              <a:rPr sz="1200" dirty="0">
                <a:latin typeface="Arial MT"/>
                <a:cs typeface="Arial MT"/>
              </a:rPr>
              <a:t>Create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action </a:t>
            </a:r>
            <a:r>
              <a:rPr sz="1200" spc="-5" dirty="0">
                <a:latin typeface="Arial MT"/>
                <a:cs typeface="Arial MT"/>
              </a:rPr>
              <a:t>stage,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select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MS</a:t>
            </a:r>
            <a:r>
              <a:rPr sz="1200" spc="-5" dirty="0">
                <a:latin typeface="Arial MT"/>
                <a:cs typeface="Arial MT"/>
              </a:rPr>
              <a:t> Excel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VBO</a:t>
            </a:r>
            <a:r>
              <a:rPr sz="1200" dirty="0">
                <a:latin typeface="Arial MT"/>
                <a:cs typeface="Arial MT"/>
              </a:rPr>
              <a:t> from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Business </a:t>
            </a:r>
            <a:r>
              <a:rPr sz="1200" spc="-5" dirty="0">
                <a:latin typeface="Arial MT"/>
                <a:cs typeface="Arial MT"/>
              </a:rPr>
              <a:t>object</a:t>
            </a:r>
            <a:r>
              <a:rPr sz="1200" dirty="0">
                <a:latin typeface="Arial MT"/>
                <a:cs typeface="Arial MT"/>
              </a:rPr>
              <a:t> drop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down,</a:t>
            </a:r>
            <a:r>
              <a:rPr sz="1200" dirty="0">
                <a:latin typeface="Arial MT"/>
                <a:cs typeface="Arial MT"/>
              </a:rPr>
              <a:t> select </a:t>
            </a:r>
            <a:r>
              <a:rPr sz="1200" spc="-10" dirty="0">
                <a:latin typeface="Arial MT"/>
                <a:cs typeface="Arial MT"/>
              </a:rPr>
              <a:t>Create</a:t>
            </a:r>
            <a:r>
              <a:rPr sz="1200" dirty="0">
                <a:latin typeface="Arial MT"/>
                <a:cs typeface="Arial MT"/>
              </a:rPr>
              <a:t> instance </a:t>
            </a:r>
            <a:r>
              <a:rPr sz="1200" spc="-5" dirty="0">
                <a:latin typeface="Arial MT"/>
                <a:cs typeface="Arial MT"/>
              </a:rPr>
              <a:t>action.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05"/>
              </a:lnSpc>
            </a:pP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Create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Item</a:t>
            </a:r>
            <a:r>
              <a:rPr sz="120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as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follows,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•</a:t>
            </a:r>
            <a:r>
              <a:rPr sz="12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type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1200" spc="-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number,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•</a:t>
            </a:r>
            <a:r>
              <a:rPr sz="12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name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=”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handle”.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448175" y="445008"/>
            <a:ext cx="3362325" cy="193306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0010" y="4688687"/>
            <a:ext cx="3810000" cy="141922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89559" y="164592"/>
            <a:ext cx="8629015" cy="6583680"/>
            <a:chOff x="289559" y="164592"/>
            <a:chExt cx="8629015" cy="6583680"/>
          </a:xfrm>
        </p:grpSpPr>
        <p:sp>
          <p:nvSpPr>
            <p:cNvPr id="8" name="object 8"/>
            <p:cNvSpPr/>
            <p:nvPr/>
          </p:nvSpPr>
          <p:spPr>
            <a:xfrm>
              <a:off x="289560" y="164591"/>
              <a:ext cx="8629015" cy="6583680"/>
            </a:xfrm>
            <a:custGeom>
              <a:avLst/>
              <a:gdLst/>
              <a:ahLst/>
              <a:cxnLst/>
              <a:rect l="l" t="t" r="r" b="b"/>
              <a:pathLst>
                <a:path w="8629015" h="6583680">
                  <a:moveTo>
                    <a:pt x="8628888" y="0"/>
                  </a:moveTo>
                  <a:lnTo>
                    <a:pt x="8601456" y="0"/>
                  </a:lnTo>
                  <a:lnTo>
                    <a:pt x="8601456" y="27432"/>
                  </a:lnTo>
                  <a:lnTo>
                    <a:pt x="8601456" y="6556248"/>
                  </a:lnTo>
                  <a:lnTo>
                    <a:pt x="27432" y="6556248"/>
                  </a:lnTo>
                  <a:lnTo>
                    <a:pt x="27432" y="27432"/>
                  </a:lnTo>
                  <a:lnTo>
                    <a:pt x="8601456" y="27432"/>
                  </a:lnTo>
                  <a:lnTo>
                    <a:pt x="8601456" y="0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0" y="6556248"/>
                  </a:lnTo>
                  <a:lnTo>
                    <a:pt x="0" y="6583680"/>
                  </a:lnTo>
                  <a:lnTo>
                    <a:pt x="27432" y="6583680"/>
                  </a:lnTo>
                  <a:lnTo>
                    <a:pt x="8601456" y="6583680"/>
                  </a:lnTo>
                  <a:lnTo>
                    <a:pt x="8628888" y="6583680"/>
                  </a:lnTo>
                  <a:lnTo>
                    <a:pt x="8628888" y="6556248"/>
                  </a:lnTo>
                  <a:lnTo>
                    <a:pt x="8628888" y="27432"/>
                  </a:lnTo>
                  <a:lnTo>
                    <a:pt x="8628888" y="0"/>
                  </a:lnTo>
                  <a:close/>
                </a:path>
              </a:pathLst>
            </a:custGeom>
            <a:solidFill>
              <a:srgbClr val="385D8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474" y="238125"/>
              <a:ext cx="3962400" cy="2781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6525" y="3105149"/>
              <a:ext cx="2182495" cy="24669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0344" y="2930144"/>
            <a:ext cx="4157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Crea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te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Data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Item</a:t>
            </a:r>
            <a:r>
              <a:rPr sz="120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as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follows,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•</a:t>
            </a:r>
            <a:r>
              <a:rPr sz="12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12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type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number,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•</a:t>
            </a:r>
            <a:r>
              <a:rPr sz="12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name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=”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684" y="3103879"/>
            <a:ext cx="579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handle”.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196" y="6080252"/>
            <a:ext cx="42297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100"/>
              </a:spcBef>
              <a:buSzPct val="200000"/>
              <a:buFont typeface="Microsoft Sans Serif" panose="020B0604020202020204"/>
              <a:buChar char="•"/>
              <a:tabLst>
                <a:tab pos="360045" algn="l"/>
                <a:tab pos="360680" algn="l"/>
              </a:tabLst>
            </a:pPr>
            <a:r>
              <a:rPr sz="1200" dirty="0">
                <a:latin typeface="Arial MT"/>
                <a:cs typeface="Arial MT"/>
              </a:rPr>
              <a:t>Go to</a:t>
            </a:r>
            <a:r>
              <a:rPr sz="1200" spc="-5" dirty="0">
                <a:latin typeface="Arial MT"/>
                <a:cs typeface="Arial MT"/>
              </a:rPr>
              <a:t> output </a:t>
            </a:r>
            <a:r>
              <a:rPr sz="1200" dirty="0">
                <a:latin typeface="Arial MT"/>
                <a:cs typeface="Arial MT"/>
              </a:rPr>
              <a:t>tab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5" dirty="0">
                <a:latin typeface="Arial MT"/>
                <a:cs typeface="Arial MT"/>
              </a:rPr>
              <a:t> drag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handle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into Store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click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ok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9559" y="164592"/>
            <a:ext cx="8629015" cy="6583680"/>
            <a:chOff x="289559" y="164592"/>
            <a:chExt cx="8629015" cy="6583680"/>
          </a:xfrm>
        </p:grpSpPr>
        <p:sp>
          <p:nvSpPr>
            <p:cNvPr id="6" name="object 6"/>
            <p:cNvSpPr/>
            <p:nvPr/>
          </p:nvSpPr>
          <p:spPr>
            <a:xfrm>
              <a:off x="289560" y="164591"/>
              <a:ext cx="8629015" cy="6556375"/>
            </a:xfrm>
            <a:custGeom>
              <a:avLst/>
              <a:gdLst/>
              <a:ahLst/>
              <a:cxnLst/>
              <a:rect l="l" t="t" r="r" b="b"/>
              <a:pathLst>
                <a:path w="8629015" h="6556375">
                  <a:moveTo>
                    <a:pt x="8628888" y="0"/>
                  </a:moveTo>
                  <a:lnTo>
                    <a:pt x="8601456" y="0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0" y="6556248"/>
                  </a:lnTo>
                  <a:lnTo>
                    <a:pt x="27432" y="6556248"/>
                  </a:lnTo>
                  <a:lnTo>
                    <a:pt x="27432" y="27432"/>
                  </a:lnTo>
                  <a:lnTo>
                    <a:pt x="8601456" y="27432"/>
                  </a:lnTo>
                  <a:lnTo>
                    <a:pt x="8628888" y="27432"/>
                  </a:lnTo>
                  <a:lnTo>
                    <a:pt x="8628888" y="0"/>
                  </a:lnTo>
                  <a:close/>
                </a:path>
              </a:pathLst>
            </a:custGeom>
            <a:solidFill>
              <a:srgbClr val="385D8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06399" y="445007"/>
              <a:ext cx="4138929" cy="23769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399" y="3029458"/>
              <a:ext cx="4074160" cy="2381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3100" y="4096257"/>
              <a:ext cx="3057017" cy="13112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89560" y="192023"/>
              <a:ext cx="8629015" cy="6556375"/>
            </a:xfrm>
            <a:custGeom>
              <a:avLst/>
              <a:gdLst/>
              <a:ahLst/>
              <a:cxnLst/>
              <a:rect l="l" t="t" r="r" b="b"/>
              <a:pathLst>
                <a:path w="8629015" h="6556375">
                  <a:moveTo>
                    <a:pt x="8628888" y="0"/>
                  </a:moveTo>
                  <a:lnTo>
                    <a:pt x="8601456" y="0"/>
                  </a:lnTo>
                  <a:lnTo>
                    <a:pt x="8601456" y="6528816"/>
                  </a:lnTo>
                  <a:lnTo>
                    <a:pt x="27432" y="6528816"/>
                  </a:lnTo>
                  <a:lnTo>
                    <a:pt x="0" y="6528816"/>
                  </a:lnTo>
                  <a:lnTo>
                    <a:pt x="0" y="6556248"/>
                  </a:lnTo>
                  <a:lnTo>
                    <a:pt x="27432" y="6556248"/>
                  </a:lnTo>
                  <a:lnTo>
                    <a:pt x="8601456" y="6556248"/>
                  </a:lnTo>
                  <a:lnTo>
                    <a:pt x="8628888" y="6556248"/>
                  </a:lnTo>
                  <a:lnTo>
                    <a:pt x="8628888" y="6528816"/>
                  </a:lnTo>
                  <a:lnTo>
                    <a:pt x="8628888" y="0"/>
                  </a:lnTo>
                  <a:close/>
                </a:path>
              </a:pathLst>
            </a:custGeom>
            <a:solidFill>
              <a:srgbClr val="385D88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0668" y="2030348"/>
            <a:ext cx="7379334" cy="382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9130" algn="ctr">
              <a:lnSpc>
                <a:spcPts val="1405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Step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3: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ts val="1405"/>
              </a:lnSpc>
            </a:pPr>
            <a:r>
              <a:rPr sz="1200" dirty="0">
                <a:latin typeface="Arial MT"/>
                <a:cs typeface="Arial MT"/>
              </a:rPr>
              <a:t>Create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action </a:t>
            </a:r>
            <a:r>
              <a:rPr sz="1200" spc="-5" dirty="0">
                <a:latin typeface="Arial MT"/>
                <a:cs typeface="Arial MT"/>
              </a:rPr>
              <a:t>stage,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MS </a:t>
            </a:r>
            <a:r>
              <a:rPr sz="1200" spc="-5" dirty="0">
                <a:latin typeface="Arial MT"/>
                <a:cs typeface="Arial MT"/>
              </a:rPr>
              <a:t>Excel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VBO</a:t>
            </a:r>
            <a:r>
              <a:rPr sz="1200" dirty="0">
                <a:latin typeface="Arial MT"/>
                <a:cs typeface="Arial MT"/>
              </a:rPr>
              <a:t> from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Business </a:t>
            </a:r>
            <a:r>
              <a:rPr sz="1200" spc="-5" dirty="0">
                <a:latin typeface="Arial MT"/>
                <a:cs typeface="Arial MT"/>
              </a:rPr>
              <a:t>object</a:t>
            </a:r>
            <a:r>
              <a:rPr sz="1200" dirty="0">
                <a:latin typeface="Arial MT"/>
                <a:cs typeface="Arial MT"/>
              </a:rPr>
              <a:t> drop down,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select </a:t>
            </a:r>
            <a:r>
              <a:rPr sz="1200" spc="-10" dirty="0">
                <a:latin typeface="Arial MT"/>
                <a:cs typeface="Arial MT"/>
              </a:rPr>
              <a:t>Open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Workbook </a:t>
            </a:r>
            <a:r>
              <a:rPr sz="1200" spc="-5" dirty="0">
                <a:latin typeface="Arial MT"/>
                <a:cs typeface="Arial MT"/>
              </a:rPr>
              <a:t>action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3434" y="4658995"/>
            <a:ext cx="3801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In 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input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tab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give</a:t>
            </a:r>
            <a:r>
              <a:rPr sz="1200" dirty="0">
                <a:latin typeface="Arial MT"/>
                <a:cs typeface="Arial MT"/>
              </a:rPr>
              <a:t> 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handle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5" dirty="0">
                <a:latin typeface="Arial MT"/>
                <a:cs typeface="Arial MT"/>
              </a:rPr>
              <a:t> path</a:t>
            </a:r>
            <a:r>
              <a:rPr sz="1200" dirty="0">
                <a:latin typeface="Arial MT"/>
                <a:cs typeface="Arial MT"/>
              </a:rPr>
              <a:t> of </a:t>
            </a:r>
            <a:r>
              <a:rPr sz="1200" spc="-15" dirty="0">
                <a:latin typeface="Arial MT"/>
                <a:cs typeface="Arial MT"/>
              </a:rPr>
              <a:t>the</a:t>
            </a:r>
            <a:r>
              <a:rPr sz="1200" spc="-5" dirty="0">
                <a:latin typeface="Arial MT"/>
                <a:cs typeface="Arial MT"/>
              </a:rPr>
              <a:t> excel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file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0720" y="6052515"/>
            <a:ext cx="41579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Create Data</a:t>
            </a:r>
            <a:r>
              <a:rPr sz="12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Item</a:t>
            </a:r>
            <a:r>
              <a:rPr sz="120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as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follows,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•</a:t>
            </a:r>
            <a:r>
              <a:rPr sz="12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type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text;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5" dirty="0">
                <a:latin typeface="Microsoft Sans Serif" panose="020B0604020202020204"/>
                <a:cs typeface="Microsoft Sans Serif" panose="020B0604020202020204"/>
              </a:rPr>
              <a:t>name</a:t>
            </a:r>
            <a:r>
              <a:rPr sz="1200" spc="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=”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Workbook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684" y="6226555"/>
            <a:ext cx="4540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na</a:t>
            </a:r>
            <a:r>
              <a:rPr sz="1200" spc="-40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e”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92810" y="445008"/>
            <a:ext cx="4391025" cy="17520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740" y="2447514"/>
            <a:ext cx="2869016" cy="234168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400" y="5130546"/>
            <a:ext cx="4017010" cy="108585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89560" y="164591"/>
            <a:ext cx="8629015" cy="6583680"/>
          </a:xfrm>
          <a:custGeom>
            <a:avLst/>
            <a:gdLst/>
            <a:ahLst/>
            <a:cxnLst/>
            <a:rect l="l" t="t" r="r" b="b"/>
            <a:pathLst>
              <a:path w="8629015" h="6583680">
                <a:moveTo>
                  <a:pt x="8628888" y="0"/>
                </a:moveTo>
                <a:lnTo>
                  <a:pt x="8601456" y="0"/>
                </a:lnTo>
                <a:lnTo>
                  <a:pt x="8601456" y="27432"/>
                </a:lnTo>
                <a:lnTo>
                  <a:pt x="8601456" y="6556248"/>
                </a:lnTo>
                <a:lnTo>
                  <a:pt x="27432" y="6556248"/>
                </a:lnTo>
                <a:lnTo>
                  <a:pt x="27432" y="27432"/>
                </a:lnTo>
                <a:lnTo>
                  <a:pt x="8601456" y="27432"/>
                </a:lnTo>
                <a:lnTo>
                  <a:pt x="8601456" y="0"/>
                </a:ln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0" y="6556248"/>
                </a:lnTo>
                <a:lnTo>
                  <a:pt x="0" y="6583680"/>
                </a:lnTo>
                <a:lnTo>
                  <a:pt x="27432" y="6583680"/>
                </a:lnTo>
                <a:lnTo>
                  <a:pt x="8601456" y="6583680"/>
                </a:lnTo>
                <a:lnTo>
                  <a:pt x="8628888" y="6583680"/>
                </a:lnTo>
                <a:lnTo>
                  <a:pt x="8628888" y="6556248"/>
                </a:lnTo>
                <a:lnTo>
                  <a:pt x="8628888" y="27432"/>
                </a:lnTo>
                <a:lnTo>
                  <a:pt x="8628888" y="0"/>
                </a:lnTo>
                <a:close/>
              </a:path>
            </a:pathLst>
          </a:custGeom>
          <a:solidFill>
            <a:srgbClr val="385D8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684" y="2066925"/>
            <a:ext cx="82111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Step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4:Create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action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stage,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MS</a:t>
            </a:r>
            <a:r>
              <a:rPr sz="1200" spc="-5" dirty="0">
                <a:latin typeface="Arial MT"/>
                <a:cs typeface="Arial MT"/>
              </a:rPr>
              <a:t> Excel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VBO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Business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object</a:t>
            </a:r>
            <a:r>
              <a:rPr sz="1200" dirty="0">
                <a:latin typeface="Arial MT"/>
                <a:cs typeface="Arial MT"/>
              </a:rPr>
              <a:t> drop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down,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Get </a:t>
            </a:r>
            <a:r>
              <a:rPr sz="1200" spc="-5" dirty="0">
                <a:latin typeface="Arial MT"/>
                <a:cs typeface="Arial MT"/>
              </a:rPr>
              <a:t>worksheet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collection.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684" y="4000245"/>
            <a:ext cx="8030209" cy="38290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3256280">
              <a:lnSpc>
                <a:spcPts val="1370"/>
              </a:lnSpc>
              <a:spcBef>
                <a:spcPts val="200"/>
              </a:spcBef>
            </a:pPr>
            <a:r>
              <a:rPr sz="1200" dirty="0">
                <a:latin typeface="Arial MT"/>
                <a:cs typeface="Arial MT"/>
              </a:rPr>
              <a:t>.Create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Collectio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n,and</a:t>
            </a:r>
            <a:r>
              <a:rPr sz="12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click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12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add</a:t>
            </a:r>
            <a:r>
              <a:rPr sz="12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12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fields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as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follows,</a:t>
            </a:r>
            <a:r>
              <a:rPr sz="12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•</a:t>
            </a:r>
            <a:r>
              <a:rPr sz="12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type</a:t>
            </a:r>
            <a:r>
              <a:rPr sz="12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text; </a:t>
            </a:r>
            <a:r>
              <a:rPr sz="1200" spc="-30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name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=”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Name”</a:t>
            </a:r>
            <a:r>
              <a:rPr sz="12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•</a:t>
            </a:r>
            <a:r>
              <a:rPr sz="12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type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text;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name=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“Email”.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output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tab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drag </a:t>
            </a:r>
            <a:r>
              <a:rPr sz="1200" spc="-10" dirty="0">
                <a:latin typeface="Arial MT"/>
                <a:cs typeface="Arial MT"/>
              </a:rPr>
              <a:t>Data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into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Store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in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column,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click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on</a:t>
            </a:r>
            <a:r>
              <a:rPr sz="1200" dirty="0">
                <a:latin typeface="Arial MT"/>
                <a:cs typeface="Arial MT"/>
              </a:rPr>
              <a:t> ok.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684" y="5089016"/>
            <a:ext cx="7327900" cy="382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2870" algn="ctr">
              <a:lnSpc>
                <a:spcPts val="1405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Step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5: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ts val="1405"/>
              </a:lnSpc>
            </a:pPr>
            <a:r>
              <a:rPr sz="1200" dirty="0">
                <a:latin typeface="Arial MT"/>
                <a:cs typeface="Arial MT"/>
              </a:rPr>
              <a:t>Create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action </a:t>
            </a:r>
            <a:r>
              <a:rPr sz="1200" spc="-5" dirty="0">
                <a:latin typeface="Arial MT"/>
                <a:cs typeface="Arial MT"/>
              </a:rPr>
              <a:t>stage,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select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MS </a:t>
            </a:r>
            <a:r>
              <a:rPr sz="1200" spc="-5" dirty="0">
                <a:latin typeface="Arial MT"/>
                <a:cs typeface="Arial MT"/>
              </a:rPr>
              <a:t>Excel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VBO</a:t>
            </a:r>
            <a:r>
              <a:rPr sz="1200" dirty="0">
                <a:latin typeface="Arial MT"/>
                <a:cs typeface="Arial MT"/>
              </a:rPr>
              <a:t> from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Business </a:t>
            </a:r>
            <a:r>
              <a:rPr sz="1200" spc="-5" dirty="0">
                <a:latin typeface="Arial MT"/>
                <a:cs typeface="Arial MT"/>
              </a:rPr>
              <a:t>object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drop </a:t>
            </a:r>
            <a:r>
              <a:rPr sz="1200" spc="-10" dirty="0">
                <a:latin typeface="Arial MT"/>
                <a:cs typeface="Arial MT"/>
              </a:rPr>
              <a:t>down,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Close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Instance </a:t>
            </a:r>
            <a:r>
              <a:rPr sz="1200" spc="-5" dirty="0">
                <a:latin typeface="Arial MT"/>
                <a:cs typeface="Arial MT"/>
              </a:rPr>
              <a:t>action.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0261" y="6369811"/>
            <a:ext cx="2634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Drag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drop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handle,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click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ok.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6400" y="445008"/>
            <a:ext cx="2638044" cy="136982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2540000"/>
            <a:ext cx="3257041" cy="16249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400" y="4372483"/>
            <a:ext cx="3352800" cy="8801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6400" y="5734468"/>
            <a:ext cx="4448175" cy="79883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289560" y="164591"/>
            <a:ext cx="8629015" cy="6583680"/>
          </a:xfrm>
          <a:custGeom>
            <a:avLst/>
            <a:gdLst/>
            <a:ahLst/>
            <a:cxnLst/>
            <a:rect l="l" t="t" r="r" b="b"/>
            <a:pathLst>
              <a:path w="8629015" h="6583680">
                <a:moveTo>
                  <a:pt x="8628888" y="0"/>
                </a:moveTo>
                <a:lnTo>
                  <a:pt x="8601456" y="0"/>
                </a:lnTo>
                <a:lnTo>
                  <a:pt x="8601456" y="27432"/>
                </a:lnTo>
                <a:lnTo>
                  <a:pt x="8601456" y="6556248"/>
                </a:lnTo>
                <a:lnTo>
                  <a:pt x="27432" y="6556248"/>
                </a:lnTo>
                <a:lnTo>
                  <a:pt x="27432" y="27432"/>
                </a:lnTo>
                <a:lnTo>
                  <a:pt x="8601456" y="27432"/>
                </a:lnTo>
                <a:lnTo>
                  <a:pt x="8601456" y="0"/>
                </a:ln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0" y="6556248"/>
                </a:lnTo>
                <a:lnTo>
                  <a:pt x="0" y="6583680"/>
                </a:lnTo>
                <a:lnTo>
                  <a:pt x="27432" y="6583680"/>
                </a:lnTo>
                <a:lnTo>
                  <a:pt x="8601456" y="6583680"/>
                </a:lnTo>
                <a:lnTo>
                  <a:pt x="8628888" y="6583680"/>
                </a:lnTo>
                <a:lnTo>
                  <a:pt x="8628888" y="6556248"/>
                </a:lnTo>
                <a:lnTo>
                  <a:pt x="8628888" y="27432"/>
                </a:lnTo>
                <a:lnTo>
                  <a:pt x="8628888" y="0"/>
                </a:lnTo>
                <a:close/>
              </a:path>
            </a:pathLst>
          </a:custGeom>
          <a:solidFill>
            <a:srgbClr val="385D8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684" y="2765297"/>
            <a:ext cx="7536180" cy="160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7060">
              <a:lnSpc>
                <a:spcPts val="1405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Step </a:t>
            </a:r>
            <a:r>
              <a:rPr sz="1200" dirty="0">
                <a:latin typeface="Arial MT"/>
                <a:cs typeface="Arial MT"/>
              </a:rPr>
              <a:t>6:Add </a:t>
            </a:r>
            <a:r>
              <a:rPr sz="1200" spc="-10" dirty="0">
                <a:latin typeface="Arial MT"/>
                <a:cs typeface="Arial MT"/>
              </a:rPr>
              <a:t>two</a:t>
            </a:r>
            <a:r>
              <a:rPr sz="1200" dirty="0">
                <a:latin typeface="Arial MT"/>
                <a:cs typeface="Arial MT"/>
              </a:rPr>
              <a:t> data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items</a:t>
            </a:r>
            <a:r>
              <a:rPr sz="1200" dirty="0">
                <a:latin typeface="Arial MT"/>
                <a:cs typeface="Arial MT"/>
              </a:rPr>
              <a:t> one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Email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other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for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Password.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70"/>
              </a:lnSpc>
            </a:pPr>
            <a:r>
              <a:rPr sz="1200" dirty="0">
                <a:latin typeface="Arial MT"/>
                <a:cs typeface="Arial MT"/>
              </a:rPr>
              <a:t>1.To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store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the Email</a:t>
            </a:r>
            <a:endParaRPr sz="1200">
              <a:latin typeface="Arial MT"/>
              <a:cs typeface="Arial MT"/>
            </a:endParaRPr>
          </a:p>
          <a:p>
            <a:pPr marL="109220" indent="-97155">
              <a:lnSpc>
                <a:spcPts val="1380"/>
              </a:lnSpc>
              <a:buChar char="•"/>
              <a:tabLst>
                <a:tab pos="109855" algn="l"/>
              </a:tabLst>
            </a:pPr>
            <a:r>
              <a:rPr sz="1200" spc="-15" dirty="0">
                <a:latin typeface="Microsoft Sans Serif" panose="020B0604020202020204"/>
                <a:cs typeface="Microsoft Sans Serif" panose="020B0604020202020204"/>
              </a:rPr>
              <a:t>Name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315" dirty="0">
                <a:latin typeface="Microsoft Sans Serif" panose="020B0604020202020204"/>
                <a:cs typeface="Microsoft Sans Serif" panose="020B0604020202020204"/>
              </a:rPr>
              <a:t>–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Arial MT"/>
                <a:cs typeface="Arial MT"/>
              </a:rPr>
              <a:t>Email</a:t>
            </a:r>
            <a:endParaRPr sz="1200">
              <a:latin typeface="Arial MT"/>
              <a:cs typeface="Arial MT"/>
            </a:endParaRPr>
          </a:p>
          <a:p>
            <a:pPr marL="109220" indent="-97155">
              <a:lnSpc>
                <a:spcPts val="1380"/>
              </a:lnSpc>
              <a:buChar char="•"/>
              <a:tabLst>
                <a:tab pos="109855" algn="l"/>
              </a:tabLst>
            </a:pP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Type</a:t>
            </a:r>
            <a:r>
              <a:rPr sz="120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315" dirty="0">
                <a:latin typeface="Microsoft Sans Serif" panose="020B0604020202020204"/>
                <a:cs typeface="Microsoft Sans Serif" panose="020B0604020202020204"/>
              </a:rPr>
              <a:t>–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Arial MT"/>
                <a:cs typeface="Arial MT"/>
              </a:rPr>
              <a:t>Text</a:t>
            </a:r>
            <a:endParaRPr sz="1200">
              <a:latin typeface="Arial MT"/>
              <a:cs typeface="Arial MT"/>
            </a:endParaRPr>
          </a:p>
          <a:p>
            <a:pPr marL="109220" indent="-97155">
              <a:lnSpc>
                <a:spcPts val="1380"/>
              </a:lnSpc>
              <a:buChar char="•"/>
              <a:tabLst>
                <a:tab pos="109855" algn="l"/>
              </a:tabLst>
            </a:pP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Initial</a:t>
            </a:r>
            <a:r>
              <a:rPr sz="12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value</a:t>
            </a:r>
            <a:r>
              <a:rPr sz="12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315" dirty="0">
                <a:latin typeface="Microsoft Sans Serif" panose="020B0604020202020204"/>
                <a:cs typeface="Microsoft Sans Serif" panose="020B0604020202020204"/>
              </a:rPr>
              <a:t>–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Arial MT"/>
                <a:cs typeface="Arial MT"/>
              </a:rPr>
              <a:t>Your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email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ID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latin typeface="Arial MT"/>
                <a:cs typeface="Arial MT"/>
              </a:rPr>
              <a:t>2.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store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the </a:t>
            </a:r>
            <a:r>
              <a:rPr sz="1200" spc="-5" dirty="0">
                <a:latin typeface="Arial MT"/>
                <a:cs typeface="Arial MT"/>
              </a:rPr>
              <a:t>Password</a:t>
            </a:r>
            <a:endParaRPr sz="1200">
              <a:latin typeface="Arial MT"/>
              <a:cs typeface="Arial MT"/>
            </a:endParaRPr>
          </a:p>
          <a:p>
            <a:pPr marL="109220" indent="-97155">
              <a:lnSpc>
                <a:spcPts val="1380"/>
              </a:lnSpc>
              <a:buChar char="•"/>
              <a:tabLst>
                <a:tab pos="109855" algn="l"/>
              </a:tabLst>
            </a:pPr>
            <a:r>
              <a:rPr sz="1200" spc="-15" dirty="0">
                <a:latin typeface="Microsoft Sans Serif" panose="020B0604020202020204"/>
                <a:cs typeface="Microsoft Sans Serif" panose="020B0604020202020204"/>
              </a:rPr>
              <a:t>Name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Password</a:t>
            </a:r>
            <a:endParaRPr sz="1200">
              <a:latin typeface="Arial MT"/>
              <a:cs typeface="Arial MT"/>
            </a:endParaRPr>
          </a:p>
          <a:p>
            <a:pPr marL="109220" indent="-97155">
              <a:lnSpc>
                <a:spcPts val="1380"/>
              </a:lnSpc>
              <a:buChar char="•"/>
              <a:tabLst>
                <a:tab pos="109855" algn="l"/>
              </a:tabLst>
            </a:pP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Type</a:t>
            </a:r>
            <a:r>
              <a:rPr sz="120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315" dirty="0">
                <a:latin typeface="Microsoft Sans Serif" panose="020B0604020202020204"/>
                <a:cs typeface="Microsoft Sans Serif" panose="020B0604020202020204"/>
              </a:rPr>
              <a:t>–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Arial MT"/>
                <a:cs typeface="Arial MT"/>
              </a:rPr>
              <a:t>Password</a:t>
            </a:r>
            <a:endParaRPr sz="1200">
              <a:latin typeface="Arial MT"/>
              <a:cs typeface="Arial MT"/>
            </a:endParaRPr>
          </a:p>
          <a:p>
            <a:pPr marL="109220" indent="-97155">
              <a:lnSpc>
                <a:spcPts val="1405"/>
              </a:lnSpc>
              <a:buChar char="•"/>
              <a:tabLst>
                <a:tab pos="109855" algn="l"/>
              </a:tabLst>
            </a:pP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Initial</a:t>
            </a:r>
            <a:r>
              <a:rPr sz="12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value</a:t>
            </a:r>
            <a:r>
              <a:rPr sz="12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315" dirty="0">
                <a:latin typeface="Microsoft Sans Serif" panose="020B0604020202020204"/>
                <a:cs typeface="Microsoft Sans Serif" panose="020B0604020202020204"/>
              </a:rPr>
              <a:t>–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Arial MT"/>
                <a:cs typeface="Arial MT"/>
              </a:rPr>
              <a:t>Password </a:t>
            </a:r>
            <a:r>
              <a:rPr sz="1200" dirty="0">
                <a:latin typeface="Arial MT"/>
                <a:cs typeface="Arial MT"/>
              </a:rPr>
              <a:t>of </a:t>
            </a:r>
            <a:r>
              <a:rPr sz="1200" spc="-5" dirty="0">
                <a:latin typeface="Arial MT"/>
                <a:cs typeface="Arial MT"/>
              </a:rPr>
              <a:t>your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email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2096" y="6531356"/>
            <a:ext cx="3657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Step 7:Create</a:t>
            </a:r>
            <a:r>
              <a:rPr sz="1200" dirty="0">
                <a:latin typeface="Arial MT"/>
                <a:cs typeface="Arial MT"/>
              </a:rPr>
              <a:t> an </a:t>
            </a:r>
            <a:r>
              <a:rPr sz="1200" spc="-5" dirty="0">
                <a:latin typeface="Arial MT"/>
                <a:cs typeface="Arial MT"/>
              </a:rPr>
              <a:t>action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stage,</a:t>
            </a:r>
            <a:r>
              <a:rPr sz="1200" dirty="0">
                <a:latin typeface="Arial MT"/>
                <a:cs typeface="Arial MT"/>
              </a:rPr>
              <a:t> select </a:t>
            </a:r>
            <a:r>
              <a:rPr sz="1200" spc="-10" dirty="0">
                <a:latin typeface="Arial MT"/>
                <a:cs typeface="Arial MT"/>
              </a:rPr>
              <a:t>Email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VBO</a:t>
            </a:r>
            <a:r>
              <a:rPr sz="1200" dirty="0">
                <a:latin typeface="Arial MT"/>
                <a:cs typeface="Arial MT"/>
              </a:rPr>
              <a:t> from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6400" y="445008"/>
            <a:ext cx="3132963" cy="248424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89559" y="164592"/>
            <a:ext cx="8629015" cy="6583680"/>
            <a:chOff x="289559" y="164592"/>
            <a:chExt cx="8629015" cy="65836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399" y="4637836"/>
              <a:ext cx="4438650" cy="204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9560" y="164591"/>
              <a:ext cx="8629015" cy="6583680"/>
            </a:xfrm>
            <a:custGeom>
              <a:avLst/>
              <a:gdLst/>
              <a:ahLst/>
              <a:cxnLst/>
              <a:rect l="l" t="t" r="r" b="b"/>
              <a:pathLst>
                <a:path w="8629015" h="6583680">
                  <a:moveTo>
                    <a:pt x="8628888" y="0"/>
                  </a:moveTo>
                  <a:lnTo>
                    <a:pt x="8601456" y="0"/>
                  </a:lnTo>
                  <a:lnTo>
                    <a:pt x="8601456" y="27432"/>
                  </a:lnTo>
                  <a:lnTo>
                    <a:pt x="8601456" y="6556248"/>
                  </a:lnTo>
                  <a:lnTo>
                    <a:pt x="27432" y="6556248"/>
                  </a:lnTo>
                  <a:lnTo>
                    <a:pt x="27432" y="27432"/>
                  </a:lnTo>
                  <a:lnTo>
                    <a:pt x="8601456" y="27432"/>
                  </a:lnTo>
                  <a:lnTo>
                    <a:pt x="8601456" y="0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0" y="6556248"/>
                  </a:lnTo>
                  <a:lnTo>
                    <a:pt x="0" y="6583680"/>
                  </a:lnTo>
                  <a:lnTo>
                    <a:pt x="27432" y="6583680"/>
                  </a:lnTo>
                  <a:lnTo>
                    <a:pt x="8601456" y="6583680"/>
                  </a:lnTo>
                  <a:lnTo>
                    <a:pt x="8628888" y="6583680"/>
                  </a:lnTo>
                  <a:lnTo>
                    <a:pt x="8628888" y="6556248"/>
                  </a:lnTo>
                  <a:lnTo>
                    <a:pt x="8628888" y="27432"/>
                  </a:lnTo>
                  <a:lnTo>
                    <a:pt x="8628888" y="0"/>
                  </a:lnTo>
                  <a:close/>
                </a:path>
              </a:pathLst>
            </a:custGeom>
            <a:solidFill>
              <a:srgbClr val="385D88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684" y="420370"/>
            <a:ext cx="5838190" cy="1708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Business</a:t>
            </a:r>
            <a:r>
              <a:rPr sz="1200" spc="-10" dirty="0">
                <a:latin typeface="Arial MT"/>
                <a:cs typeface="Arial MT"/>
              </a:rPr>
              <a:t> object </a:t>
            </a:r>
            <a:r>
              <a:rPr sz="1200" dirty="0">
                <a:latin typeface="Arial MT"/>
                <a:cs typeface="Arial MT"/>
              </a:rPr>
              <a:t>drop</a:t>
            </a:r>
            <a:r>
              <a:rPr sz="1200" spc="-5" dirty="0">
                <a:latin typeface="Arial MT"/>
                <a:cs typeface="Arial MT"/>
              </a:rPr>
              <a:t> down,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select</a:t>
            </a:r>
            <a:r>
              <a:rPr sz="1200" spc="-5" dirty="0">
                <a:latin typeface="Arial MT"/>
                <a:cs typeface="Arial MT"/>
              </a:rPr>
              <a:t> Configure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action.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 MT"/>
              <a:cs typeface="Arial MT"/>
            </a:endParaRPr>
          </a:p>
          <a:p>
            <a:pPr marL="500380">
              <a:lnSpc>
                <a:spcPts val="1415"/>
              </a:lnSpc>
            </a:pPr>
            <a:r>
              <a:rPr sz="1200" dirty="0">
                <a:latin typeface="Arial MT"/>
                <a:cs typeface="Arial MT"/>
              </a:rPr>
              <a:t>In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input tab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drag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 </a:t>
            </a:r>
            <a:r>
              <a:rPr sz="1200" spc="-10" dirty="0">
                <a:latin typeface="Arial MT"/>
                <a:cs typeface="Arial MT"/>
              </a:rPr>
              <a:t>Email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Password</a:t>
            </a:r>
            <a:r>
              <a:rPr sz="1200" dirty="0">
                <a:latin typeface="Arial MT"/>
                <a:cs typeface="Arial MT"/>
              </a:rPr>
              <a:t> and 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give</a:t>
            </a:r>
            <a:r>
              <a:rPr sz="1200" dirty="0">
                <a:latin typeface="Arial MT"/>
                <a:cs typeface="Arial MT"/>
              </a:rPr>
              <a:t> the </a:t>
            </a:r>
            <a:r>
              <a:rPr sz="1200" spc="-5" dirty="0">
                <a:latin typeface="Arial MT"/>
                <a:cs typeface="Arial MT"/>
              </a:rPr>
              <a:t>following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details:</a:t>
            </a:r>
            <a:endParaRPr sz="1200">
              <a:latin typeface="Arial MT"/>
              <a:cs typeface="Arial MT"/>
            </a:endParaRPr>
          </a:p>
          <a:p>
            <a:pPr marL="597535" indent="-97790">
              <a:lnSpc>
                <a:spcPts val="1380"/>
              </a:lnSpc>
              <a:buChar char="•"/>
              <a:tabLst>
                <a:tab pos="598170" algn="l"/>
              </a:tabLst>
            </a:pP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POP3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Server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"pop.gmail.com"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  <a:p>
            <a:pPr marL="597535" indent="-97790">
              <a:lnSpc>
                <a:spcPts val="1380"/>
              </a:lnSpc>
              <a:buChar char="•"/>
              <a:tabLst>
                <a:tab pos="598170" algn="l"/>
              </a:tabLst>
            </a:pP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SMTP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Server</a:t>
            </a:r>
            <a:r>
              <a:rPr sz="12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"smtp.gmail.com"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  <a:p>
            <a:pPr marL="597535" indent="-97790">
              <a:lnSpc>
                <a:spcPts val="1380"/>
              </a:lnSpc>
              <a:buChar char="•"/>
              <a:tabLst>
                <a:tab pos="598170" algn="l"/>
              </a:tabLst>
            </a:pP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POP3</a:t>
            </a:r>
            <a:r>
              <a:rPr sz="1200" spc="-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Port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1200" spc="-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995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  <a:p>
            <a:pPr marL="597535" indent="-97790">
              <a:lnSpc>
                <a:spcPts val="1380"/>
              </a:lnSpc>
              <a:buChar char="•"/>
              <a:tabLst>
                <a:tab pos="598170" algn="l"/>
              </a:tabLst>
            </a:pP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SMTP</a:t>
            </a:r>
            <a:r>
              <a:rPr sz="1200" spc="-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Port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587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  <a:p>
            <a:pPr marL="597535" indent="-97790">
              <a:lnSpc>
                <a:spcPts val="1380"/>
              </a:lnSpc>
              <a:buChar char="•"/>
              <a:tabLst>
                <a:tab pos="598170" algn="l"/>
              </a:tabLst>
            </a:pP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POP3</a:t>
            </a:r>
            <a:r>
              <a:rPr sz="1200" spc="-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UseSSL</a:t>
            </a:r>
            <a:r>
              <a:rPr sz="1200" spc="-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1200" spc="-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True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  <a:p>
            <a:pPr marL="597535" indent="-97790">
              <a:lnSpc>
                <a:spcPts val="1405"/>
              </a:lnSpc>
              <a:buChar char="•"/>
              <a:tabLst>
                <a:tab pos="598170" algn="l"/>
              </a:tabLst>
            </a:pP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SMTP</a:t>
            </a:r>
            <a:r>
              <a:rPr sz="1200" spc="-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UseSSL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1200" spc="-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True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8941" y="5918403"/>
            <a:ext cx="2984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Step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8:Add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loop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stage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and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make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it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loop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668" y="6092444"/>
            <a:ext cx="769429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collection.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ts val="1370"/>
              </a:lnSpc>
              <a:spcBef>
                <a:spcPts val="80"/>
              </a:spcBef>
            </a:pPr>
            <a:r>
              <a:rPr sz="1200" dirty="0">
                <a:latin typeface="Arial MT"/>
                <a:cs typeface="Arial MT"/>
              </a:rPr>
              <a:t>Drag and drop a </a:t>
            </a:r>
            <a:r>
              <a:rPr sz="1200" spc="5" dirty="0">
                <a:latin typeface="Arial MT"/>
                <a:cs typeface="Arial MT"/>
              </a:rPr>
              <a:t>loop </a:t>
            </a:r>
            <a:r>
              <a:rPr sz="1200" spc="-5" dirty="0">
                <a:latin typeface="Arial MT"/>
                <a:cs typeface="Arial MT"/>
              </a:rPr>
              <a:t>stage </a:t>
            </a:r>
            <a:r>
              <a:rPr sz="1200" spc="-10" dirty="0">
                <a:latin typeface="Arial MT"/>
                <a:cs typeface="Arial MT"/>
              </a:rPr>
              <a:t>and </a:t>
            </a:r>
            <a:r>
              <a:rPr sz="1200" spc="-5" dirty="0">
                <a:latin typeface="Arial MT"/>
                <a:cs typeface="Arial MT"/>
              </a:rPr>
              <a:t>change </a:t>
            </a:r>
            <a:r>
              <a:rPr sz="1200" spc="-10" dirty="0">
                <a:latin typeface="Arial MT"/>
                <a:cs typeface="Arial MT"/>
              </a:rPr>
              <a:t>the </a:t>
            </a:r>
            <a:r>
              <a:rPr sz="1200" spc="-5" dirty="0">
                <a:latin typeface="Arial MT"/>
                <a:cs typeface="Arial MT"/>
              </a:rPr>
              <a:t>arrangement </a:t>
            </a:r>
            <a:r>
              <a:rPr sz="1200" dirty="0">
                <a:latin typeface="Arial MT"/>
                <a:cs typeface="Arial MT"/>
              </a:rPr>
              <a:t>of </a:t>
            </a:r>
            <a:r>
              <a:rPr sz="1200" spc="-10" dirty="0">
                <a:latin typeface="Arial MT"/>
                <a:cs typeface="Arial MT"/>
              </a:rPr>
              <a:t>all </a:t>
            </a:r>
            <a:r>
              <a:rPr sz="1200" dirty="0">
                <a:latin typeface="Arial MT"/>
                <a:cs typeface="Arial MT"/>
              </a:rPr>
              <a:t>the </a:t>
            </a:r>
            <a:r>
              <a:rPr sz="1200" spc="-5" dirty="0">
                <a:latin typeface="Arial MT"/>
                <a:cs typeface="Arial MT"/>
              </a:rPr>
              <a:t>stages </a:t>
            </a:r>
            <a:r>
              <a:rPr sz="1200" spc="10" dirty="0">
                <a:latin typeface="Arial MT"/>
                <a:cs typeface="Arial MT"/>
              </a:rPr>
              <a:t>in </a:t>
            </a:r>
            <a:r>
              <a:rPr sz="1200" spc="-10" dirty="0">
                <a:latin typeface="Arial MT"/>
                <a:cs typeface="Arial MT"/>
              </a:rPr>
              <a:t>the </a:t>
            </a:r>
            <a:r>
              <a:rPr sz="1200" spc="-5" dirty="0">
                <a:latin typeface="Arial MT"/>
                <a:cs typeface="Arial MT"/>
              </a:rPr>
              <a:t>page, </a:t>
            </a:r>
            <a:r>
              <a:rPr sz="1200" spc="-10" dirty="0">
                <a:latin typeface="Arial MT"/>
                <a:cs typeface="Arial MT"/>
              </a:rPr>
              <a:t>double </a:t>
            </a:r>
            <a:r>
              <a:rPr sz="1200" dirty="0">
                <a:latin typeface="Arial MT"/>
                <a:cs typeface="Arial MT"/>
              </a:rPr>
              <a:t>click </a:t>
            </a:r>
            <a:r>
              <a:rPr sz="1200" spc="-10" dirty="0">
                <a:latin typeface="Arial MT"/>
                <a:cs typeface="Arial MT"/>
              </a:rPr>
              <a:t>on </a:t>
            </a:r>
            <a:r>
              <a:rPr sz="1200" spc="10" dirty="0">
                <a:latin typeface="Arial MT"/>
                <a:cs typeface="Arial MT"/>
              </a:rPr>
              <a:t>it </a:t>
            </a:r>
            <a:r>
              <a:rPr sz="1200" dirty="0">
                <a:latin typeface="Arial MT"/>
                <a:cs typeface="Arial MT"/>
              </a:rPr>
              <a:t>and in the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collection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drop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down</a:t>
            </a:r>
            <a:r>
              <a:rPr sz="1200" dirty="0">
                <a:latin typeface="Arial MT"/>
                <a:cs typeface="Arial MT"/>
              </a:rPr>
              <a:t> select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collection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and</a:t>
            </a:r>
            <a:r>
              <a:rPr sz="1200" dirty="0">
                <a:latin typeface="Arial MT"/>
                <a:cs typeface="Arial MT"/>
              </a:rPr>
              <a:t> click </a:t>
            </a:r>
            <a:r>
              <a:rPr sz="1200" spc="-10" dirty="0">
                <a:latin typeface="Arial MT"/>
                <a:cs typeface="Arial MT"/>
              </a:rPr>
              <a:t>ok.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92810" y="2120785"/>
            <a:ext cx="4876546" cy="395351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89560" y="164591"/>
            <a:ext cx="8629015" cy="6583680"/>
          </a:xfrm>
          <a:custGeom>
            <a:avLst/>
            <a:gdLst/>
            <a:ahLst/>
            <a:cxnLst/>
            <a:rect l="l" t="t" r="r" b="b"/>
            <a:pathLst>
              <a:path w="8629015" h="6583680">
                <a:moveTo>
                  <a:pt x="8628888" y="0"/>
                </a:moveTo>
                <a:lnTo>
                  <a:pt x="8601456" y="0"/>
                </a:lnTo>
                <a:lnTo>
                  <a:pt x="8601456" y="27432"/>
                </a:lnTo>
                <a:lnTo>
                  <a:pt x="8601456" y="6556248"/>
                </a:lnTo>
                <a:lnTo>
                  <a:pt x="27432" y="6556248"/>
                </a:lnTo>
                <a:lnTo>
                  <a:pt x="27432" y="27432"/>
                </a:lnTo>
                <a:lnTo>
                  <a:pt x="8601456" y="27432"/>
                </a:lnTo>
                <a:lnTo>
                  <a:pt x="8601456" y="0"/>
                </a:ln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0" y="6556248"/>
                </a:lnTo>
                <a:lnTo>
                  <a:pt x="0" y="6583680"/>
                </a:lnTo>
                <a:lnTo>
                  <a:pt x="27432" y="6583680"/>
                </a:lnTo>
                <a:lnTo>
                  <a:pt x="8601456" y="6583680"/>
                </a:lnTo>
                <a:lnTo>
                  <a:pt x="8628888" y="6583680"/>
                </a:lnTo>
                <a:lnTo>
                  <a:pt x="8628888" y="6556248"/>
                </a:lnTo>
                <a:lnTo>
                  <a:pt x="8628888" y="27432"/>
                </a:lnTo>
                <a:lnTo>
                  <a:pt x="8628888" y="0"/>
                </a:lnTo>
                <a:close/>
              </a:path>
            </a:pathLst>
          </a:custGeom>
          <a:solidFill>
            <a:srgbClr val="385D8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0668" y="1746884"/>
            <a:ext cx="5801360" cy="1358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Step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9:Add</a:t>
            </a:r>
            <a:r>
              <a:rPr sz="1200" spc="-10" dirty="0">
                <a:latin typeface="Arial MT"/>
                <a:cs typeface="Arial MT"/>
              </a:rPr>
              <a:t> two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items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item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store</a:t>
            </a:r>
            <a:r>
              <a:rPr sz="1200" dirty="0">
                <a:latin typeface="Arial MT"/>
                <a:cs typeface="Arial MT"/>
              </a:rPr>
              <a:t> 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number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increment</a:t>
            </a:r>
            <a:r>
              <a:rPr sz="1200" dirty="0">
                <a:latin typeface="Arial MT"/>
                <a:cs typeface="Arial MT"/>
              </a:rPr>
              <a:t> the path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each </a:t>
            </a:r>
            <a:r>
              <a:rPr sz="1200" spc="-10" dirty="0">
                <a:latin typeface="Arial MT"/>
                <a:cs typeface="Arial MT"/>
              </a:rPr>
              <a:t>attachment</a:t>
            </a:r>
            <a:endParaRPr sz="1200">
              <a:latin typeface="Arial MT"/>
              <a:cs typeface="Arial MT"/>
            </a:endParaRPr>
          </a:p>
          <a:p>
            <a:pPr marL="109220" indent="-97155">
              <a:lnSpc>
                <a:spcPts val="1380"/>
              </a:lnSpc>
              <a:buChar char="•"/>
              <a:tabLst>
                <a:tab pos="109855" algn="l"/>
              </a:tabLst>
            </a:pPr>
            <a:r>
              <a:rPr sz="1200" spc="-15" dirty="0">
                <a:latin typeface="Microsoft Sans Serif" panose="020B0604020202020204"/>
                <a:cs typeface="Microsoft Sans Serif" panose="020B0604020202020204"/>
              </a:rPr>
              <a:t>Name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315" dirty="0">
                <a:latin typeface="Microsoft Sans Serif" panose="020B0604020202020204"/>
                <a:cs typeface="Microsoft Sans Serif" panose="020B0604020202020204"/>
              </a:rPr>
              <a:t>–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Arial MT"/>
                <a:cs typeface="Arial MT"/>
              </a:rPr>
              <a:t>Count</a:t>
            </a:r>
            <a:endParaRPr sz="1200">
              <a:latin typeface="Arial MT"/>
              <a:cs typeface="Arial MT"/>
            </a:endParaRPr>
          </a:p>
          <a:p>
            <a:pPr marL="109220" indent="-97155">
              <a:lnSpc>
                <a:spcPts val="1380"/>
              </a:lnSpc>
              <a:buChar char="•"/>
              <a:tabLst>
                <a:tab pos="109855" algn="l"/>
              </a:tabLst>
            </a:pP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Type</a:t>
            </a:r>
            <a:r>
              <a:rPr sz="120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315" dirty="0">
                <a:latin typeface="Microsoft Sans Serif" panose="020B0604020202020204"/>
                <a:cs typeface="Microsoft Sans Serif" panose="020B0604020202020204"/>
              </a:rPr>
              <a:t>–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Arial MT"/>
                <a:cs typeface="Arial MT"/>
              </a:rPr>
              <a:t>Number</a:t>
            </a:r>
            <a:endParaRPr sz="1200">
              <a:latin typeface="Arial MT"/>
              <a:cs typeface="Arial MT"/>
            </a:endParaRPr>
          </a:p>
          <a:p>
            <a:pPr marL="109220" indent="-97155">
              <a:lnSpc>
                <a:spcPts val="1415"/>
              </a:lnSpc>
              <a:buChar char="•"/>
              <a:tabLst>
                <a:tab pos="109855" algn="l"/>
              </a:tabLst>
            </a:pP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Initial</a:t>
            </a:r>
            <a:r>
              <a:rPr sz="12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value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315" dirty="0">
                <a:latin typeface="Microsoft Sans Serif" panose="020B0604020202020204"/>
                <a:cs typeface="Microsoft Sans Serif" panose="020B0604020202020204"/>
              </a:rPr>
              <a:t>–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684" y="5796483"/>
            <a:ext cx="7882890" cy="9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ts val="1405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Second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item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store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path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attachment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(only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constant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path.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numerical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part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we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will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using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calculation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stage.</a:t>
            </a:r>
            <a:endParaRPr sz="1200">
              <a:latin typeface="Arial MT"/>
              <a:cs typeface="Arial MT"/>
            </a:endParaRPr>
          </a:p>
          <a:p>
            <a:pPr marL="109220" indent="-97155">
              <a:lnSpc>
                <a:spcPts val="1380"/>
              </a:lnSpc>
              <a:buChar char="•"/>
              <a:tabLst>
                <a:tab pos="109855" algn="l"/>
              </a:tabLst>
            </a:pPr>
            <a:r>
              <a:rPr sz="1200" spc="-15" dirty="0">
                <a:latin typeface="Microsoft Sans Serif" panose="020B0604020202020204"/>
                <a:cs typeface="Microsoft Sans Serif" panose="020B0604020202020204"/>
              </a:rPr>
              <a:t>Name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315" dirty="0">
                <a:latin typeface="Microsoft Sans Serif" panose="020B0604020202020204"/>
                <a:cs typeface="Microsoft Sans Serif" panose="020B0604020202020204"/>
              </a:rPr>
              <a:t>–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Arial MT"/>
                <a:cs typeface="Arial MT"/>
              </a:rPr>
              <a:t>Path</a:t>
            </a:r>
            <a:endParaRPr sz="1200">
              <a:latin typeface="Arial MT"/>
              <a:cs typeface="Arial MT"/>
            </a:endParaRPr>
          </a:p>
          <a:p>
            <a:pPr marL="109220" indent="-97155">
              <a:lnSpc>
                <a:spcPts val="1380"/>
              </a:lnSpc>
              <a:buChar char="•"/>
              <a:tabLst>
                <a:tab pos="109855" algn="l"/>
              </a:tabLst>
            </a:pP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Type</a:t>
            </a:r>
            <a:r>
              <a:rPr sz="120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315" dirty="0">
                <a:latin typeface="Microsoft Sans Serif" panose="020B0604020202020204"/>
                <a:cs typeface="Microsoft Sans Serif" panose="020B0604020202020204"/>
              </a:rPr>
              <a:t>–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Arial MT"/>
                <a:cs typeface="Arial MT"/>
              </a:rPr>
              <a:t>Text</a:t>
            </a:r>
            <a:endParaRPr sz="1200">
              <a:latin typeface="Arial MT"/>
              <a:cs typeface="Arial MT"/>
            </a:endParaRPr>
          </a:p>
          <a:p>
            <a:pPr marL="109220" indent="-97155">
              <a:lnSpc>
                <a:spcPts val="1415"/>
              </a:lnSpc>
              <a:buChar char="•"/>
              <a:tabLst>
                <a:tab pos="109855" algn="l"/>
              </a:tabLst>
            </a:pP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Initial</a:t>
            </a:r>
            <a:r>
              <a:rPr sz="12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value</a:t>
            </a:r>
            <a:r>
              <a:rPr sz="12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315" dirty="0">
                <a:latin typeface="Microsoft Sans Serif" panose="020B0604020202020204"/>
                <a:cs typeface="Microsoft Sans Serif" panose="020B0604020202020204"/>
              </a:rPr>
              <a:t>–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Arial MT"/>
                <a:cs typeface="Arial MT"/>
              </a:rPr>
              <a:t>constant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values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in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attachment</a:t>
            </a:r>
            <a:r>
              <a:rPr sz="1200" dirty="0">
                <a:latin typeface="Arial MT"/>
                <a:cs typeface="Arial MT"/>
              </a:rPr>
              <a:t> path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92810" y="445008"/>
            <a:ext cx="3998849" cy="14568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3543808"/>
            <a:ext cx="3885057" cy="199898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89560" y="164591"/>
            <a:ext cx="8629015" cy="6583680"/>
          </a:xfrm>
          <a:custGeom>
            <a:avLst/>
            <a:gdLst/>
            <a:ahLst/>
            <a:cxnLst/>
            <a:rect l="l" t="t" r="r" b="b"/>
            <a:pathLst>
              <a:path w="8629015" h="6583680">
                <a:moveTo>
                  <a:pt x="8628888" y="0"/>
                </a:moveTo>
                <a:lnTo>
                  <a:pt x="8601456" y="0"/>
                </a:lnTo>
                <a:lnTo>
                  <a:pt x="8601456" y="27432"/>
                </a:lnTo>
                <a:lnTo>
                  <a:pt x="8601456" y="6556248"/>
                </a:lnTo>
                <a:lnTo>
                  <a:pt x="27432" y="6556248"/>
                </a:lnTo>
                <a:lnTo>
                  <a:pt x="27432" y="27432"/>
                </a:lnTo>
                <a:lnTo>
                  <a:pt x="8601456" y="27432"/>
                </a:lnTo>
                <a:lnTo>
                  <a:pt x="8601456" y="0"/>
                </a:ln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0" y="6556248"/>
                </a:lnTo>
                <a:lnTo>
                  <a:pt x="0" y="6583680"/>
                </a:lnTo>
                <a:lnTo>
                  <a:pt x="27432" y="6583680"/>
                </a:lnTo>
                <a:lnTo>
                  <a:pt x="8601456" y="6583680"/>
                </a:lnTo>
                <a:lnTo>
                  <a:pt x="8628888" y="6583680"/>
                </a:lnTo>
                <a:lnTo>
                  <a:pt x="8628888" y="6556248"/>
                </a:lnTo>
                <a:lnTo>
                  <a:pt x="8628888" y="27432"/>
                </a:lnTo>
                <a:lnTo>
                  <a:pt x="8628888" y="0"/>
                </a:lnTo>
                <a:close/>
              </a:path>
            </a:pathLst>
          </a:custGeom>
          <a:solidFill>
            <a:srgbClr val="385D8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7879" y="2420873"/>
            <a:ext cx="4124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Step 10:drag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drop</a:t>
            </a:r>
            <a:r>
              <a:rPr sz="1200" dirty="0">
                <a:latin typeface="Arial MT"/>
                <a:cs typeface="Arial MT"/>
              </a:rPr>
              <a:t> a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collection,</a:t>
            </a:r>
            <a:r>
              <a:rPr sz="1200" spc="3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rename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it</a:t>
            </a:r>
            <a:r>
              <a:rPr sz="1200" dirty="0">
                <a:latin typeface="Arial MT"/>
                <a:cs typeface="Arial MT"/>
              </a:rPr>
              <a:t> as</a:t>
            </a:r>
            <a:r>
              <a:rPr sz="1200" spc="-5" dirty="0">
                <a:latin typeface="Arial MT"/>
                <a:cs typeface="Arial MT"/>
              </a:rPr>
              <a:t> Attachment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684" y="5186553"/>
            <a:ext cx="2187575" cy="55943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0"/>
              </a:spcBef>
            </a:pPr>
            <a:r>
              <a:rPr sz="1200" spc="5" dirty="0">
                <a:latin typeface="Arial MT"/>
                <a:cs typeface="Arial MT"/>
              </a:rPr>
              <a:t>give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5" dirty="0">
                <a:latin typeface="Arial MT"/>
                <a:cs typeface="Arial MT"/>
              </a:rPr>
              <a:t> following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initial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fields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Name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315" dirty="0">
                <a:latin typeface="Microsoft Sans Serif" panose="020B0604020202020204"/>
                <a:cs typeface="Microsoft Sans Serif" panose="020B0604020202020204"/>
              </a:rPr>
              <a:t>–</a:t>
            </a:r>
            <a:r>
              <a:rPr sz="12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Arial MT"/>
                <a:cs typeface="Arial MT"/>
              </a:rPr>
              <a:t>Path;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</a:pPr>
            <a:r>
              <a:rPr sz="1200" dirty="0">
                <a:latin typeface="Arial MT"/>
                <a:cs typeface="Arial MT"/>
              </a:rPr>
              <a:t>type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315" dirty="0">
                <a:latin typeface="Microsoft Sans Serif" panose="020B0604020202020204"/>
                <a:cs typeface="Microsoft Sans Serif" panose="020B0604020202020204"/>
              </a:rPr>
              <a:t>–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Arial MT"/>
                <a:cs typeface="Arial MT"/>
              </a:rPr>
              <a:t>Text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8741" y="445008"/>
            <a:ext cx="4191000" cy="4215130"/>
            <a:chOff x="448741" y="445008"/>
            <a:chExt cx="4191000" cy="421513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8741" y="445008"/>
              <a:ext cx="4190491" cy="213944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8109" y="2517647"/>
              <a:ext cx="4011422" cy="2142490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289560" y="164591"/>
            <a:ext cx="8629015" cy="6583680"/>
          </a:xfrm>
          <a:custGeom>
            <a:avLst/>
            <a:gdLst/>
            <a:ahLst/>
            <a:cxnLst/>
            <a:rect l="l" t="t" r="r" b="b"/>
            <a:pathLst>
              <a:path w="8629015" h="6583680">
                <a:moveTo>
                  <a:pt x="8628888" y="0"/>
                </a:moveTo>
                <a:lnTo>
                  <a:pt x="8601456" y="0"/>
                </a:lnTo>
                <a:lnTo>
                  <a:pt x="8601456" y="27432"/>
                </a:lnTo>
                <a:lnTo>
                  <a:pt x="8601456" y="6556248"/>
                </a:lnTo>
                <a:lnTo>
                  <a:pt x="27432" y="6556248"/>
                </a:lnTo>
                <a:lnTo>
                  <a:pt x="27432" y="27432"/>
                </a:lnTo>
                <a:lnTo>
                  <a:pt x="8601456" y="27432"/>
                </a:lnTo>
                <a:lnTo>
                  <a:pt x="8601456" y="0"/>
                </a:ln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0" y="6556248"/>
                </a:lnTo>
                <a:lnTo>
                  <a:pt x="0" y="6583680"/>
                </a:lnTo>
                <a:lnTo>
                  <a:pt x="27432" y="6583680"/>
                </a:lnTo>
                <a:lnTo>
                  <a:pt x="8601456" y="6583680"/>
                </a:lnTo>
                <a:lnTo>
                  <a:pt x="8628888" y="6583680"/>
                </a:lnTo>
                <a:lnTo>
                  <a:pt x="8628888" y="6556248"/>
                </a:lnTo>
                <a:lnTo>
                  <a:pt x="8628888" y="27432"/>
                </a:lnTo>
                <a:lnTo>
                  <a:pt x="8628888" y="0"/>
                </a:lnTo>
                <a:close/>
              </a:path>
            </a:pathLst>
          </a:custGeom>
          <a:solidFill>
            <a:srgbClr val="385D8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073" y="2564129"/>
            <a:ext cx="2506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Create 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row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in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initial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values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column.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684" y="5442915"/>
            <a:ext cx="625475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Step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11: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ts val="1370"/>
              </a:lnSpc>
              <a:spcBef>
                <a:spcPts val="80"/>
              </a:spcBef>
            </a:pPr>
            <a:r>
              <a:rPr sz="1200" spc="-5" dirty="0">
                <a:latin typeface="Arial MT"/>
                <a:cs typeface="Arial MT"/>
              </a:rPr>
              <a:t>Add </a:t>
            </a:r>
            <a:r>
              <a:rPr sz="1200" dirty="0">
                <a:latin typeface="Arial MT"/>
                <a:cs typeface="Arial MT"/>
              </a:rPr>
              <a:t>a </a:t>
            </a:r>
            <a:r>
              <a:rPr sz="1200" spc="-5" dirty="0">
                <a:latin typeface="Arial MT"/>
                <a:cs typeface="Arial MT"/>
              </a:rPr>
              <a:t>multi calculation stage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store </a:t>
            </a:r>
            <a:r>
              <a:rPr sz="1200" spc="-10" dirty="0">
                <a:latin typeface="Arial MT"/>
                <a:cs typeface="Arial MT"/>
              </a:rPr>
              <a:t>the </a:t>
            </a:r>
            <a:r>
              <a:rPr sz="1200" dirty="0">
                <a:latin typeface="Arial MT"/>
                <a:cs typeface="Arial MT"/>
              </a:rPr>
              <a:t>path to </a:t>
            </a:r>
            <a:r>
              <a:rPr sz="1200" spc="-5" dirty="0">
                <a:latin typeface="Arial MT"/>
                <a:cs typeface="Arial MT"/>
              </a:rPr>
              <a:t>Attachment </a:t>
            </a:r>
            <a:r>
              <a:rPr sz="1200" dirty="0">
                <a:latin typeface="Arial MT"/>
                <a:cs typeface="Arial MT"/>
              </a:rPr>
              <a:t>collection and to calculate </a:t>
            </a:r>
            <a:r>
              <a:rPr sz="1200" spc="-5" dirty="0">
                <a:latin typeface="Arial MT"/>
                <a:cs typeface="Arial MT"/>
              </a:rPr>
              <a:t>path.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Drag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drop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multi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calculation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stag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6400" y="445008"/>
            <a:ext cx="2866390" cy="22778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4326" y="2762757"/>
            <a:ext cx="3021964" cy="242798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89560" y="164591"/>
            <a:ext cx="8629015" cy="6583680"/>
          </a:xfrm>
          <a:custGeom>
            <a:avLst/>
            <a:gdLst/>
            <a:ahLst/>
            <a:cxnLst/>
            <a:rect l="l" t="t" r="r" b="b"/>
            <a:pathLst>
              <a:path w="8629015" h="6583680">
                <a:moveTo>
                  <a:pt x="8628888" y="0"/>
                </a:moveTo>
                <a:lnTo>
                  <a:pt x="8601456" y="0"/>
                </a:lnTo>
                <a:lnTo>
                  <a:pt x="8601456" y="27432"/>
                </a:lnTo>
                <a:lnTo>
                  <a:pt x="8601456" y="6556248"/>
                </a:lnTo>
                <a:lnTo>
                  <a:pt x="27432" y="6556248"/>
                </a:lnTo>
                <a:lnTo>
                  <a:pt x="27432" y="27432"/>
                </a:lnTo>
                <a:lnTo>
                  <a:pt x="8601456" y="27432"/>
                </a:lnTo>
                <a:lnTo>
                  <a:pt x="8601456" y="0"/>
                </a:ln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0" y="6556248"/>
                </a:lnTo>
                <a:lnTo>
                  <a:pt x="0" y="6583680"/>
                </a:lnTo>
                <a:lnTo>
                  <a:pt x="27432" y="6583680"/>
                </a:lnTo>
                <a:lnTo>
                  <a:pt x="8601456" y="6583680"/>
                </a:lnTo>
                <a:lnTo>
                  <a:pt x="8628888" y="6583680"/>
                </a:lnTo>
                <a:lnTo>
                  <a:pt x="8628888" y="6556248"/>
                </a:lnTo>
                <a:lnTo>
                  <a:pt x="8628888" y="27432"/>
                </a:lnTo>
                <a:lnTo>
                  <a:pt x="8628888" y="0"/>
                </a:lnTo>
                <a:close/>
              </a:path>
            </a:pathLst>
          </a:custGeom>
          <a:solidFill>
            <a:srgbClr val="385D8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684" y="2847847"/>
            <a:ext cx="383730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double</a:t>
            </a:r>
            <a:r>
              <a:rPr sz="1200" spc="-5" dirty="0">
                <a:latin typeface="Arial MT"/>
                <a:cs typeface="Arial MT"/>
              </a:rPr>
              <a:t> click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it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add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following:</a:t>
            </a:r>
            <a:endParaRPr sz="1200">
              <a:latin typeface="Arial MT"/>
              <a:cs typeface="Arial MT"/>
            </a:endParaRPr>
          </a:p>
          <a:p>
            <a:pPr marL="109220" indent="-97155">
              <a:lnSpc>
                <a:spcPts val="1380"/>
              </a:lnSpc>
              <a:buChar char="•"/>
              <a:tabLst>
                <a:tab pos="109855" algn="l"/>
              </a:tabLst>
            </a:pP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Calculate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path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store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it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 in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Attachment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collection.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  <a:p>
            <a:pPr marL="109220" indent="-97155">
              <a:lnSpc>
                <a:spcPts val="1405"/>
              </a:lnSpc>
              <a:buChar char="•"/>
              <a:tabLst>
                <a:tab pos="109855" algn="l"/>
              </a:tabLst>
            </a:pP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Increment</a:t>
            </a:r>
            <a:r>
              <a:rPr sz="120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count.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684" y="5878779"/>
            <a:ext cx="7168515" cy="382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05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Step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12: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latin typeface="Arial MT"/>
                <a:cs typeface="Arial MT"/>
              </a:rPr>
              <a:t>Create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action </a:t>
            </a:r>
            <a:r>
              <a:rPr sz="1200" spc="-5" dirty="0">
                <a:latin typeface="Arial MT"/>
                <a:cs typeface="Arial MT"/>
              </a:rPr>
              <a:t>stage,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select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Email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SMTP </a:t>
            </a: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Business </a:t>
            </a:r>
            <a:r>
              <a:rPr sz="1200" spc="-5" dirty="0">
                <a:latin typeface="Arial MT"/>
                <a:cs typeface="Arial MT"/>
              </a:rPr>
              <a:t>object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drop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down,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select </a:t>
            </a:r>
            <a:r>
              <a:rPr sz="1200" spc="-5" dirty="0">
                <a:latin typeface="Arial MT"/>
                <a:cs typeface="Arial MT"/>
              </a:rPr>
              <a:t>Send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message</a:t>
            </a:r>
            <a:r>
              <a:rPr sz="1200" dirty="0">
                <a:latin typeface="Arial MT"/>
                <a:cs typeface="Arial MT"/>
              </a:rPr>
              <a:t> action.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6400" y="445008"/>
            <a:ext cx="3075940" cy="214960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3397212"/>
            <a:ext cx="2904998" cy="22199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0330" y="3486759"/>
            <a:ext cx="4197350" cy="213906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89560" y="164591"/>
            <a:ext cx="8629015" cy="6583680"/>
          </a:xfrm>
          <a:custGeom>
            <a:avLst/>
            <a:gdLst/>
            <a:ahLst/>
            <a:cxnLst/>
            <a:rect l="l" t="t" r="r" b="b"/>
            <a:pathLst>
              <a:path w="8629015" h="6583680">
                <a:moveTo>
                  <a:pt x="8628888" y="0"/>
                </a:moveTo>
                <a:lnTo>
                  <a:pt x="8601456" y="0"/>
                </a:lnTo>
                <a:lnTo>
                  <a:pt x="8601456" y="27432"/>
                </a:lnTo>
                <a:lnTo>
                  <a:pt x="8601456" y="6556248"/>
                </a:lnTo>
                <a:lnTo>
                  <a:pt x="27432" y="6556248"/>
                </a:lnTo>
                <a:lnTo>
                  <a:pt x="27432" y="27432"/>
                </a:lnTo>
                <a:lnTo>
                  <a:pt x="8601456" y="27432"/>
                </a:lnTo>
                <a:lnTo>
                  <a:pt x="8601456" y="0"/>
                </a:ln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0" y="6556248"/>
                </a:lnTo>
                <a:lnTo>
                  <a:pt x="0" y="6583680"/>
                </a:lnTo>
                <a:lnTo>
                  <a:pt x="27432" y="6583680"/>
                </a:lnTo>
                <a:lnTo>
                  <a:pt x="8601456" y="6583680"/>
                </a:lnTo>
                <a:lnTo>
                  <a:pt x="8628888" y="6583680"/>
                </a:lnTo>
                <a:lnTo>
                  <a:pt x="8628888" y="6556248"/>
                </a:lnTo>
                <a:lnTo>
                  <a:pt x="8628888" y="27432"/>
                </a:lnTo>
                <a:lnTo>
                  <a:pt x="8628888" y="0"/>
                </a:lnTo>
                <a:close/>
              </a:path>
            </a:pathLst>
          </a:custGeom>
          <a:solidFill>
            <a:srgbClr val="385D8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684" y="408254"/>
            <a:ext cx="50857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C00000"/>
                </a:solidFill>
              </a:rPr>
              <a:t>Presentation</a:t>
            </a:r>
            <a:r>
              <a:rPr sz="4400" spc="-45" dirty="0">
                <a:solidFill>
                  <a:srgbClr val="C00000"/>
                </a:solidFill>
              </a:rPr>
              <a:t> </a:t>
            </a:r>
            <a:r>
              <a:rPr sz="4400" spc="-5" dirty="0">
                <a:solidFill>
                  <a:srgbClr val="C00000"/>
                </a:solidFill>
              </a:rPr>
              <a:t>Outline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5596" y="1538402"/>
            <a:ext cx="4300220" cy="33216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580"/>
              </a:spcBef>
              <a:buFont typeface="Microsoft Sans Serif" panose="020B0604020202020204"/>
              <a:buChar char="•"/>
              <a:tabLst>
                <a:tab pos="360045" algn="l"/>
                <a:tab pos="360680" algn="l"/>
              </a:tabLst>
            </a:pPr>
            <a:r>
              <a:rPr sz="2000" spc="-5" dirty="0">
                <a:latin typeface="Arial MT"/>
                <a:cs typeface="Arial MT"/>
              </a:rPr>
              <a:t>Course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Certificate</a:t>
            </a:r>
            <a:endParaRPr sz="2000">
              <a:latin typeface="Arial MT"/>
              <a:cs typeface="Arial MT"/>
            </a:endParaRPr>
          </a:p>
          <a:p>
            <a:pPr marL="360045" indent="-347980">
              <a:lnSpc>
                <a:spcPct val="100000"/>
              </a:lnSpc>
              <a:spcBef>
                <a:spcPts val="480"/>
              </a:spcBef>
              <a:buFont typeface="Microsoft Sans Serif" panose="020B0604020202020204"/>
              <a:buChar char="•"/>
              <a:tabLst>
                <a:tab pos="360045" algn="l"/>
                <a:tab pos="360680" algn="l"/>
              </a:tabLst>
            </a:pPr>
            <a:r>
              <a:rPr sz="2000" spc="-5" dirty="0">
                <a:latin typeface="Arial MT"/>
                <a:cs typeface="Arial MT"/>
              </a:rPr>
              <a:t>Introduction</a:t>
            </a:r>
            <a:endParaRPr sz="2000">
              <a:latin typeface="Arial MT"/>
              <a:cs typeface="Arial MT"/>
            </a:endParaRPr>
          </a:p>
          <a:p>
            <a:pPr marL="360045" indent="-347980">
              <a:lnSpc>
                <a:spcPct val="100000"/>
              </a:lnSpc>
              <a:spcBef>
                <a:spcPts val="485"/>
              </a:spcBef>
              <a:buFont typeface="Microsoft Sans Serif" panose="020B0604020202020204"/>
              <a:buChar char="•"/>
              <a:tabLst>
                <a:tab pos="360045" algn="l"/>
                <a:tab pos="360680" algn="l"/>
              </a:tabLst>
            </a:pPr>
            <a:r>
              <a:rPr sz="2000" spc="-10" dirty="0">
                <a:latin typeface="Arial MT"/>
                <a:cs typeface="Arial MT"/>
              </a:rPr>
              <a:t>Objectives</a:t>
            </a:r>
            <a:endParaRPr sz="2000">
              <a:latin typeface="Arial MT"/>
              <a:cs typeface="Arial MT"/>
            </a:endParaRPr>
          </a:p>
          <a:p>
            <a:pPr marL="360045" indent="-347980">
              <a:lnSpc>
                <a:spcPct val="100000"/>
              </a:lnSpc>
              <a:spcBef>
                <a:spcPts val="480"/>
              </a:spcBef>
              <a:buFont typeface="Microsoft Sans Serif" panose="020B0604020202020204"/>
              <a:buChar char="•"/>
              <a:tabLst>
                <a:tab pos="360045" algn="l"/>
                <a:tab pos="360680" algn="l"/>
              </a:tabLst>
            </a:pPr>
            <a:r>
              <a:rPr sz="2000" spc="-10" dirty="0">
                <a:latin typeface="Arial MT"/>
                <a:cs typeface="Arial MT"/>
              </a:rPr>
              <a:t>System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Architecture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/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Ideation</a:t>
            </a:r>
            <a:r>
              <a:rPr sz="2000" spc="-15" dirty="0">
                <a:latin typeface="Arial MT"/>
                <a:cs typeface="Arial MT"/>
              </a:rPr>
              <a:t> Map</a:t>
            </a:r>
            <a:endParaRPr sz="2000">
              <a:latin typeface="Arial MT"/>
              <a:cs typeface="Arial MT"/>
            </a:endParaRPr>
          </a:p>
          <a:p>
            <a:pPr marL="360045" indent="-347980">
              <a:lnSpc>
                <a:spcPct val="100000"/>
              </a:lnSpc>
              <a:spcBef>
                <a:spcPts val="480"/>
              </a:spcBef>
              <a:buFont typeface="Microsoft Sans Serif" panose="020B0604020202020204"/>
              <a:buChar char="•"/>
              <a:tabLst>
                <a:tab pos="360045" algn="l"/>
                <a:tab pos="360680" algn="l"/>
              </a:tabLst>
            </a:pPr>
            <a:r>
              <a:rPr sz="2000" spc="-10" dirty="0">
                <a:latin typeface="Arial MT"/>
                <a:cs typeface="Arial MT"/>
              </a:rPr>
              <a:t>Module </a:t>
            </a:r>
            <a:r>
              <a:rPr sz="2000" spc="-5" dirty="0">
                <a:latin typeface="Arial MT"/>
                <a:cs typeface="Arial MT"/>
              </a:rPr>
              <a:t>Implementation</a:t>
            </a:r>
            <a:endParaRPr sz="2000">
              <a:latin typeface="Arial MT"/>
              <a:cs typeface="Arial MT"/>
            </a:endParaRPr>
          </a:p>
          <a:p>
            <a:pPr marL="360045" indent="-347980">
              <a:lnSpc>
                <a:spcPct val="100000"/>
              </a:lnSpc>
              <a:spcBef>
                <a:spcPts val="480"/>
              </a:spcBef>
              <a:buFont typeface="Microsoft Sans Serif" panose="020B0604020202020204"/>
              <a:buChar char="•"/>
              <a:tabLst>
                <a:tab pos="360045" algn="l"/>
                <a:tab pos="360680" algn="l"/>
              </a:tabLst>
            </a:pPr>
            <a:r>
              <a:rPr sz="2000" spc="-5" dirty="0">
                <a:latin typeface="Arial MT"/>
                <a:cs typeface="Arial MT"/>
              </a:rPr>
              <a:t>Application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Snapshots</a:t>
            </a:r>
            <a:endParaRPr sz="2000">
              <a:latin typeface="Arial MT"/>
              <a:cs typeface="Arial MT"/>
            </a:endParaRPr>
          </a:p>
          <a:p>
            <a:pPr marL="360045" indent="-347980">
              <a:lnSpc>
                <a:spcPct val="100000"/>
              </a:lnSpc>
              <a:spcBef>
                <a:spcPts val="480"/>
              </a:spcBef>
              <a:buFont typeface="Microsoft Sans Serif" panose="020B0604020202020204"/>
              <a:buChar char="•"/>
              <a:tabLst>
                <a:tab pos="360045" algn="l"/>
                <a:tab pos="360680" algn="l"/>
              </a:tabLst>
            </a:pPr>
            <a:r>
              <a:rPr sz="2000" spc="-10" dirty="0">
                <a:latin typeface="Arial MT"/>
                <a:cs typeface="Arial MT"/>
              </a:rPr>
              <a:t>Results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Discussions</a:t>
            </a:r>
            <a:endParaRPr sz="2000">
              <a:latin typeface="Arial MT"/>
              <a:cs typeface="Arial MT"/>
            </a:endParaRPr>
          </a:p>
          <a:p>
            <a:pPr marL="360045" indent="-347980">
              <a:lnSpc>
                <a:spcPct val="100000"/>
              </a:lnSpc>
              <a:spcBef>
                <a:spcPts val="485"/>
              </a:spcBef>
              <a:buFont typeface="Microsoft Sans Serif" panose="020B0604020202020204"/>
              <a:buChar char="•"/>
              <a:tabLst>
                <a:tab pos="360045" algn="l"/>
                <a:tab pos="360680" algn="l"/>
              </a:tabLst>
            </a:pPr>
            <a:r>
              <a:rPr sz="2000" spc="-5" dirty="0">
                <a:latin typeface="Arial MT"/>
                <a:cs typeface="Arial MT"/>
              </a:rPr>
              <a:t>Conclusion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&amp;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Future </a:t>
            </a:r>
            <a:r>
              <a:rPr sz="2000" spc="-15" dirty="0">
                <a:latin typeface="Arial MT"/>
                <a:cs typeface="Arial MT"/>
              </a:rPr>
              <a:t>work</a:t>
            </a:r>
            <a:endParaRPr sz="2000">
              <a:latin typeface="Arial MT"/>
              <a:cs typeface="Arial MT"/>
            </a:endParaRPr>
          </a:p>
          <a:p>
            <a:pPr marL="360045" indent="-347980">
              <a:lnSpc>
                <a:spcPct val="100000"/>
              </a:lnSpc>
              <a:spcBef>
                <a:spcPts val="505"/>
              </a:spcBef>
              <a:buFont typeface="Microsoft Sans Serif" panose="020B0604020202020204"/>
              <a:buChar char="•"/>
              <a:tabLst>
                <a:tab pos="360045" algn="l"/>
                <a:tab pos="360680" algn="l"/>
              </a:tabLst>
            </a:pPr>
            <a:r>
              <a:rPr sz="2000" spc="-5" dirty="0">
                <a:latin typeface="Arial MT"/>
                <a:cs typeface="Arial MT"/>
              </a:rPr>
              <a:t>References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6406388"/>
            <a:ext cx="1127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8</a:t>
            </a:r>
            <a:r>
              <a:rPr sz="1200" spc="-2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No</a:t>
            </a:r>
            <a:r>
              <a:rPr sz="1200" spc="5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ember</a:t>
            </a:r>
            <a:r>
              <a:rPr sz="1200" spc="-4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1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200" spc="-1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02</a:t>
            </a:r>
            <a:r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2305" y="6406388"/>
            <a:ext cx="1200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Department</a:t>
            </a:r>
            <a:r>
              <a:rPr sz="1200" spc="-5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200" spc="-1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CSE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2556" y="640638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6258" y="164592"/>
            <a:ext cx="8635365" cy="6583680"/>
            <a:chOff x="286258" y="164592"/>
            <a:chExt cx="8635365" cy="6583680"/>
          </a:xfrm>
        </p:grpSpPr>
        <p:sp>
          <p:nvSpPr>
            <p:cNvPr id="8" name="object 8"/>
            <p:cNvSpPr/>
            <p:nvPr/>
          </p:nvSpPr>
          <p:spPr>
            <a:xfrm>
              <a:off x="298450" y="1219200"/>
              <a:ext cx="8610600" cy="1905"/>
            </a:xfrm>
            <a:custGeom>
              <a:avLst/>
              <a:gdLst/>
              <a:ahLst/>
              <a:cxnLst/>
              <a:rect l="l" t="t" r="r" b="b"/>
              <a:pathLst>
                <a:path w="8610600" h="1905">
                  <a:moveTo>
                    <a:pt x="0" y="0"/>
                  </a:moveTo>
                  <a:lnTo>
                    <a:pt x="8610600" y="1904"/>
                  </a:lnTo>
                </a:path>
              </a:pathLst>
            </a:custGeom>
            <a:ln w="24383">
              <a:solidFill>
                <a:srgbClr val="1F47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89560" y="164591"/>
              <a:ext cx="8629015" cy="6583680"/>
            </a:xfrm>
            <a:custGeom>
              <a:avLst/>
              <a:gdLst/>
              <a:ahLst/>
              <a:cxnLst/>
              <a:rect l="l" t="t" r="r" b="b"/>
              <a:pathLst>
                <a:path w="8629015" h="6583680">
                  <a:moveTo>
                    <a:pt x="8628888" y="0"/>
                  </a:moveTo>
                  <a:lnTo>
                    <a:pt x="8601456" y="0"/>
                  </a:lnTo>
                  <a:lnTo>
                    <a:pt x="8601456" y="27432"/>
                  </a:lnTo>
                  <a:lnTo>
                    <a:pt x="8601456" y="6556248"/>
                  </a:lnTo>
                  <a:lnTo>
                    <a:pt x="27432" y="6556248"/>
                  </a:lnTo>
                  <a:lnTo>
                    <a:pt x="27432" y="27432"/>
                  </a:lnTo>
                  <a:lnTo>
                    <a:pt x="8601456" y="27432"/>
                  </a:lnTo>
                  <a:lnTo>
                    <a:pt x="8601456" y="0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0" y="6556248"/>
                  </a:lnTo>
                  <a:lnTo>
                    <a:pt x="0" y="6583680"/>
                  </a:lnTo>
                  <a:lnTo>
                    <a:pt x="27432" y="6583680"/>
                  </a:lnTo>
                  <a:lnTo>
                    <a:pt x="8601456" y="6583680"/>
                  </a:lnTo>
                  <a:lnTo>
                    <a:pt x="8628888" y="6583680"/>
                  </a:lnTo>
                  <a:lnTo>
                    <a:pt x="8628888" y="6556248"/>
                  </a:lnTo>
                  <a:lnTo>
                    <a:pt x="8628888" y="27432"/>
                  </a:lnTo>
                  <a:lnTo>
                    <a:pt x="8628888" y="0"/>
                  </a:lnTo>
                  <a:close/>
                </a:path>
              </a:pathLst>
            </a:custGeom>
            <a:solidFill>
              <a:srgbClr val="385D88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684" y="2951479"/>
            <a:ext cx="2783840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In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input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tab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give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5" dirty="0">
                <a:latin typeface="Arial MT"/>
                <a:cs typeface="Arial MT"/>
              </a:rPr>
              <a:t> following </a:t>
            </a:r>
            <a:r>
              <a:rPr sz="1200" dirty="0">
                <a:latin typeface="Arial MT"/>
                <a:cs typeface="Arial MT"/>
              </a:rPr>
              <a:t>details:</a:t>
            </a:r>
            <a:endParaRPr sz="1200">
              <a:latin typeface="Arial MT"/>
              <a:cs typeface="Arial MT"/>
            </a:endParaRPr>
          </a:p>
          <a:p>
            <a:pPr marL="109220" indent="-97155">
              <a:lnSpc>
                <a:spcPts val="1380"/>
              </a:lnSpc>
              <a:buChar char="•"/>
              <a:tabLst>
                <a:tab pos="109855" algn="l"/>
              </a:tabLst>
            </a:pP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From</a:t>
            </a:r>
            <a:r>
              <a:rPr sz="120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=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Email</a:t>
            </a:r>
            <a:r>
              <a:rPr sz="12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1200" spc="-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item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  <a:p>
            <a:pPr marL="109220" indent="-97155">
              <a:lnSpc>
                <a:spcPts val="1380"/>
              </a:lnSpc>
              <a:buChar char="•"/>
              <a:tabLst>
                <a:tab pos="109855" algn="l"/>
              </a:tabLst>
            </a:pP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 =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Email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 from</a:t>
            </a:r>
            <a:r>
              <a:rPr sz="120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collection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  <a:p>
            <a:pPr marL="109220" indent="-97155">
              <a:lnSpc>
                <a:spcPts val="1380"/>
              </a:lnSpc>
              <a:buChar char="•"/>
              <a:tabLst>
                <a:tab pos="109855" algn="l"/>
              </a:tabLst>
            </a:pP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Subject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subject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you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want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send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  <a:p>
            <a:pPr marL="109220" indent="-97155">
              <a:lnSpc>
                <a:spcPts val="1380"/>
              </a:lnSpc>
              <a:buChar char="•"/>
              <a:tabLst>
                <a:tab pos="109855" algn="l"/>
              </a:tabLst>
            </a:pP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Body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 =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body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you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want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send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  <a:p>
            <a:pPr marL="12700" marR="275590">
              <a:lnSpc>
                <a:spcPts val="1370"/>
              </a:lnSpc>
              <a:spcBef>
                <a:spcPts val="80"/>
              </a:spcBef>
              <a:buFont typeface="Microsoft Sans Serif" panose="020B0604020202020204"/>
              <a:buChar char="•"/>
              <a:tabLst>
                <a:tab pos="111125" algn="l"/>
              </a:tabLst>
            </a:pPr>
            <a:r>
              <a:rPr sz="1200" spc="-5" dirty="0">
                <a:latin typeface="Arial MT"/>
                <a:cs typeface="Arial MT"/>
              </a:rPr>
              <a:t>Attachment </a:t>
            </a:r>
            <a:r>
              <a:rPr sz="1200" dirty="0">
                <a:latin typeface="Arial MT"/>
                <a:cs typeface="Arial MT"/>
              </a:rPr>
              <a:t>= </a:t>
            </a:r>
            <a:r>
              <a:rPr sz="1200" spc="-5" dirty="0">
                <a:latin typeface="Arial MT"/>
                <a:cs typeface="Arial MT"/>
              </a:rPr>
              <a:t>Attachment collection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Click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ok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6400" y="445008"/>
            <a:ext cx="2783840" cy="22555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4202963"/>
            <a:ext cx="3057398" cy="245427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89560" y="164591"/>
            <a:ext cx="8629015" cy="6583680"/>
          </a:xfrm>
          <a:custGeom>
            <a:avLst/>
            <a:gdLst/>
            <a:ahLst/>
            <a:cxnLst/>
            <a:rect l="l" t="t" r="r" b="b"/>
            <a:pathLst>
              <a:path w="8629015" h="6583680">
                <a:moveTo>
                  <a:pt x="8628888" y="0"/>
                </a:moveTo>
                <a:lnTo>
                  <a:pt x="8601456" y="0"/>
                </a:lnTo>
                <a:lnTo>
                  <a:pt x="8601456" y="27432"/>
                </a:lnTo>
                <a:lnTo>
                  <a:pt x="8601456" y="6556248"/>
                </a:lnTo>
                <a:lnTo>
                  <a:pt x="27432" y="6556248"/>
                </a:lnTo>
                <a:lnTo>
                  <a:pt x="27432" y="27432"/>
                </a:lnTo>
                <a:lnTo>
                  <a:pt x="8601456" y="27432"/>
                </a:lnTo>
                <a:lnTo>
                  <a:pt x="8601456" y="0"/>
                </a:ln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0" y="6556248"/>
                </a:lnTo>
                <a:lnTo>
                  <a:pt x="0" y="6583680"/>
                </a:lnTo>
                <a:lnTo>
                  <a:pt x="27432" y="6583680"/>
                </a:lnTo>
                <a:lnTo>
                  <a:pt x="8601456" y="6583680"/>
                </a:lnTo>
                <a:lnTo>
                  <a:pt x="8628888" y="6583680"/>
                </a:lnTo>
                <a:lnTo>
                  <a:pt x="8628888" y="6556248"/>
                </a:lnTo>
                <a:lnTo>
                  <a:pt x="8628888" y="27432"/>
                </a:lnTo>
                <a:lnTo>
                  <a:pt x="8628888" y="0"/>
                </a:lnTo>
                <a:close/>
              </a:path>
            </a:pathLst>
          </a:custGeom>
          <a:solidFill>
            <a:srgbClr val="385D8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684" y="420370"/>
            <a:ext cx="7785100" cy="3822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5"/>
              </a:spcBef>
            </a:pPr>
            <a:r>
              <a:rPr sz="1200" spc="-5" dirty="0">
                <a:latin typeface="Arial MT"/>
                <a:cs typeface="Arial MT"/>
              </a:rPr>
              <a:t>Step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13:Link </a:t>
            </a:r>
            <a:r>
              <a:rPr sz="1200" spc="-10" dirty="0">
                <a:latin typeface="Arial MT"/>
                <a:cs typeface="Arial MT"/>
              </a:rPr>
              <a:t>all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stages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run </a:t>
            </a:r>
            <a:r>
              <a:rPr sz="1200" spc="-10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bot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different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timings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to</a:t>
            </a:r>
            <a:r>
              <a:rPr sz="1200" dirty="0">
                <a:latin typeface="Arial MT"/>
                <a:cs typeface="Arial MT"/>
              </a:rPr>
              <a:t> notice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getting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login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different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classes.</a:t>
            </a:r>
            <a:r>
              <a:rPr sz="1200" dirty="0">
                <a:latin typeface="Arial MT"/>
                <a:cs typeface="Arial MT"/>
              </a:rPr>
              <a:t> Do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Proper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connections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(Links).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0668" y="4180459"/>
            <a:ext cx="3091180" cy="2522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2930" indent="-309245">
              <a:lnSpc>
                <a:spcPct val="100000"/>
              </a:lnSpc>
              <a:spcBef>
                <a:spcPts val="105"/>
              </a:spcBef>
              <a:buSzPct val="138000"/>
              <a:buFont typeface="Symbol" panose="05050102010706020507"/>
              <a:buChar char=""/>
              <a:tabLst>
                <a:tab pos="582930" algn="l"/>
                <a:tab pos="583565" algn="l"/>
              </a:tabLst>
            </a:pPr>
            <a:r>
              <a:rPr sz="1600" spc="-15" dirty="0">
                <a:latin typeface="Arial MT"/>
                <a:cs typeface="Arial MT"/>
              </a:rPr>
              <a:t>M</a:t>
            </a:r>
            <a:r>
              <a:rPr sz="1600" spc="-10" dirty="0">
                <a:latin typeface="Arial MT"/>
                <a:cs typeface="Arial MT"/>
              </a:rPr>
              <a:t>ea</a:t>
            </a:r>
            <a:r>
              <a:rPr sz="1600" spc="5" dirty="0">
                <a:latin typeface="Arial MT"/>
                <a:cs typeface="Arial MT"/>
              </a:rPr>
              <a:t>s</a:t>
            </a:r>
            <a:r>
              <a:rPr sz="1600" spc="-10" dirty="0">
                <a:latin typeface="Arial MT"/>
                <a:cs typeface="Arial MT"/>
              </a:rPr>
              <a:t>ur</a:t>
            </a:r>
            <a:r>
              <a:rPr sz="1600" spc="-35" dirty="0">
                <a:latin typeface="Arial MT"/>
                <a:cs typeface="Arial MT"/>
              </a:rPr>
              <a:t>e</a:t>
            </a:r>
            <a:r>
              <a:rPr sz="1600" spc="30" dirty="0">
                <a:latin typeface="Arial MT"/>
                <a:cs typeface="Arial MT"/>
              </a:rPr>
              <a:t>m</a:t>
            </a:r>
            <a:r>
              <a:rPr sz="1600" spc="-10" dirty="0">
                <a:latin typeface="Arial MT"/>
                <a:cs typeface="Arial MT"/>
              </a:rPr>
              <a:t>en</a:t>
            </a:r>
            <a:r>
              <a:rPr sz="1600" dirty="0">
                <a:latin typeface="Arial MT"/>
                <a:cs typeface="Arial MT"/>
              </a:rPr>
              <a:t>t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an</a:t>
            </a:r>
            <a:r>
              <a:rPr sz="1600" dirty="0">
                <a:latin typeface="Arial MT"/>
                <a:cs typeface="Arial MT"/>
              </a:rPr>
              <a:t>d</a:t>
            </a:r>
            <a:r>
              <a:rPr sz="1600" spc="-114" dirty="0">
                <a:latin typeface="Arial MT"/>
                <a:cs typeface="Arial MT"/>
              </a:rPr>
              <a:t> </a:t>
            </a:r>
            <a:r>
              <a:rPr sz="1600" spc="10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n</a:t>
            </a:r>
            <a:r>
              <a:rPr sz="1600" spc="-3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l</a:t>
            </a:r>
            <a:r>
              <a:rPr sz="1600" spc="-10" dirty="0">
                <a:latin typeface="Arial MT"/>
                <a:cs typeface="Arial MT"/>
              </a:rPr>
              <a:t>y</a:t>
            </a:r>
            <a:r>
              <a:rPr sz="1600" spc="5" dirty="0">
                <a:latin typeface="Arial MT"/>
                <a:cs typeface="Arial MT"/>
              </a:rPr>
              <a:t>s</a:t>
            </a:r>
            <a:r>
              <a:rPr sz="1600" spc="-25" dirty="0">
                <a:latin typeface="Arial MT"/>
                <a:cs typeface="Arial MT"/>
              </a:rPr>
              <a:t>i</a:t>
            </a:r>
            <a:r>
              <a:rPr sz="1600" spc="5" dirty="0">
                <a:latin typeface="Arial MT"/>
                <a:cs typeface="Arial MT"/>
              </a:rPr>
              <a:t>s</a:t>
            </a:r>
            <a:r>
              <a:rPr sz="1600" dirty="0"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  <a:p>
            <a:pPr marL="12700" marR="1672590">
              <a:lnSpc>
                <a:spcPct val="246000"/>
              </a:lnSpc>
              <a:spcBef>
                <a:spcPts val="30"/>
              </a:spcBef>
            </a:pPr>
            <a:r>
              <a:rPr sz="1200" dirty="0">
                <a:latin typeface="Arial MT"/>
                <a:cs typeface="Arial MT"/>
              </a:rPr>
              <a:t>1)cost </a:t>
            </a:r>
            <a:r>
              <a:rPr sz="1200" spc="-5" dirty="0">
                <a:latin typeface="Arial MT"/>
                <a:cs typeface="Arial MT"/>
              </a:rPr>
              <a:t>effective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2)accuracy&amp;quality </a:t>
            </a:r>
            <a:r>
              <a:rPr sz="1200" dirty="0">
                <a:latin typeface="Arial MT"/>
                <a:cs typeface="Arial MT"/>
              </a:rPr>
              <a:t> 3)consistency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4)improved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analytics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5)increased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employee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productivity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6400" y="1163192"/>
            <a:ext cx="5171948" cy="240728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89560" y="164591"/>
            <a:ext cx="8629015" cy="6583680"/>
          </a:xfrm>
          <a:custGeom>
            <a:avLst/>
            <a:gdLst/>
            <a:ahLst/>
            <a:cxnLst/>
            <a:rect l="l" t="t" r="r" b="b"/>
            <a:pathLst>
              <a:path w="8629015" h="6583680">
                <a:moveTo>
                  <a:pt x="8628888" y="0"/>
                </a:moveTo>
                <a:lnTo>
                  <a:pt x="8601456" y="0"/>
                </a:lnTo>
                <a:lnTo>
                  <a:pt x="8601456" y="27432"/>
                </a:lnTo>
                <a:lnTo>
                  <a:pt x="8601456" y="6556248"/>
                </a:lnTo>
                <a:lnTo>
                  <a:pt x="27432" y="6556248"/>
                </a:lnTo>
                <a:lnTo>
                  <a:pt x="27432" y="27432"/>
                </a:lnTo>
                <a:lnTo>
                  <a:pt x="8601456" y="27432"/>
                </a:lnTo>
                <a:lnTo>
                  <a:pt x="8601456" y="0"/>
                </a:ln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0" y="6556248"/>
                </a:lnTo>
                <a:lnTo>
                  <a:pt x="0" y="6583680"/>
                </a:lnTo>
                <a:lnTo>
                  <a:pt x="27432" y="6583680"/>
                </a:lnTo>
                <a:lnTo>
                  <a:pt x="8601456" y="6583680"/>
                </a:lnTo>
                <a:lnTo>
                  <a:pt x="8628888" y="6583680"/>
                </a:lnTo>
                <a:lnTo>
                  <a:pt x="8628888" y="6556248"/>
                </a:lnTo>
                <a:lnTo>
                  <a:pt x="8628888" y="27432"/>
                </a:lnTo>
                <a:lnTo>
                  <a:pt x="8628888" y="0"/>
                </a:lnTo>
                <a:close/>
              </a:path>
            </a:pathLst>
          </a:custGeom>
          <a:solidFill>
            <a:srgbClr val="385D8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196" y="511810"/>
            <a:ext cx="8066405" cy="1346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105"/>
              </a:spcBef>
              <a:buSzPct val="150000"/>
              <a:buFont typeface="Microsoft Sans Serif" panose="020B0604020202020204"/>
              <a:buChar char="•"/>
              <a:tabLst>
                <a:tab pos="360045" algn="l"/>
                <a:tab pos="360680" algn="l"/>
              </a:tabLst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Interpretation</a:t>
            </a:r>
            <a:r>
              <a:rPr sz="1600" u="heavy" spc="-4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of</a:t>
            </a:r>
            <a:r>
              <a:rPr sz="1600" u="heavy" spc="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Results:</a:t>
            </a:r>
            <a:endParaRPr sz="1600">
              <a:latin typeface="Arial MT"/>
              <a:cs typeface="Arial MT"/>
            </a:endParaRPr>
          </a:p>
          <a:p>
            <a:pPr marL="360045" marR="5080" indent="-347980">
              <a:lnSpc>
                <a:spcPts val="1370"/>
              </a:lnSpc>
              <a:spcBef>
                <a:spcPts val="2210"/>
              </a:spcBef>
            </a:pPr>
            <a:r>
              <a:rPr sz="1200" spc="-5" dirty="0">
                <a:latin typeface="Arial MT"/>
                <a:cs typeface="Arial MT"/>
              </a:rPr>
              <a:t>Email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powerful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marketing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tool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lets you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send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right </a:t>
            </a:r>
            <a:r>
              <a:rPr sz="1200" spc="-10" dirty="0">
                <a:latin typeface="Arial MT"/>
                <a:cs typeface="Arial MT"/>
              </a:rPr>
              <a:t>message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10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right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people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at </a:t>
            </a:r>
            <a:r>
              <a:rPr sz="1200" spc="-10" dirty="0">
                <a:latin typeface="Arial MT"/>
                <a:cs typeface="Arial MT"/>
              </a:rPr>
              <a:t>the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right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time.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Arial MT"/>
              <a:cs typeface="Arial MT"/>
            </a:endParaRPr>
          </a:p>
          <a:p>
            <a:pPr marL="360045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Can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produce</a:t>
            </a:r>
            <a:r>
              <a:rPr sz="1200" dirty="0">
                <a:latin typeface="Arial MT"/>
                <a:cs typeface="Arial MT"/>
              </a:rPr>
              <a:t> 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accurate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results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without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deviation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in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terms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 quality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gives 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perfect</a:t>
            </a:r>
            <a:r>
              <a:rPr sz="1200" dirty="0">
                <a:latin typeface="Arial MT"/>
                <a:cs typeface="Arial MT"/>
              </a:rPr>
              <a:t> output.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60" y="164591"/>
            <a:ext cx="8629015" cy="6583680"/>
          </a:xfrm>
          <a:custGeom>
            <a:avLst/>
            <a:gdLst/>
            <a:ahLst/>
            <a:cxnLst/>
            <a:rect l="l" t="t" r="r" b="b"/>
            <a:pathLst>
              <a:path w="8629015" h="6583680">
                <a:moveTo>
                  <a:pt x="8628888" y="0"/>
                </a:moveTo>
                <a:lnTo>
                  <a:pt x="8601456" y="0"/>
                </a:lnTo>
                <a:lnTo>
                  <a:pt x="8601456" y="27432"/>
                </a:lnTo>
                <a:lnTo>
                  <a:pt x="8601456" y="6556248"/>
                </a:lnTo>
                <a:lnTo>
                  <a:pt x="27432" y="6556248"/>
                </a:lnTo>
                <a:lnTo>
                  <a:pt x="27432" y="27432"/>
                </a:lnTo>
                <a:lnTo>
                  <a:pt x="8601456" y="27432"/>
                </a:lnTo>
                <a:lnTo>
                  <a:pt x="8601456" y="0"/>
                </a:ln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0" y="6556248"/>
                </a:lnTo>
                <a:lnTo>
                  <a:pt x="0" y="6583680"/>
                </a:lnTo>
                <a:lnTo>
                  <a:pt x="27432" y="6583680"/>
                </a:lnTo>
                <a:lnTo>
                  <a:pt x="8601456" y="6583680"/>
                </a:lnTo>
                <a:lnTo>
                  <a:pt x="8628888" y="6583680"/>
                </a:lnTo>
                <a:lnTo>
                  <a:pt x="8628888" y="6556248"/>
                </a:lnTo>
                <a:lnTo>
                  <a:pt x="8628888" y="27432"/>
                </a:lnTo>
                <a:lnTo>
                  <a:pt x="8628888" y="0"/>
                </a:lnTo>
                <a:close/>
              </a:path>
            </a:pathLst>
          </a:custGeom>
          <a:solidFill>
            <a:srgbClr val="385D8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196" y="395681"/>
            <a:ext cx="293878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C00000"/>
                </a:solidFill>
              </a:rPr>
              <a:t>Methodology</a:t>
            </a:r>
            <a:endParaRPr sz="4000"/>
          </a:p>
        </p:txBody>
      </p:sp>
      <p:grpSp>
        <p:nvGrpSpPr>
          <p:cNvPr id="5" name="object 5"/>
          <p:cNvGrpSpPr/>
          <p:nvPr/>
        </p:nvGrpSpPr>
        <p:grpSpPr>
          <a:xfrm>
            <a:off x="286258" y="164592"/>
            <a:ext cx="8635365" cy="6583680"/>
            <a:chOff x="286258" y="164592"/>
            <a:chExt cx="8635365" cy="6583680"/>
          </a:xfrm>
        </p:grpSpPr>
        <p:sp>
          <p:nvSpPr>
            <p:cNvPr id="6" name="object 6"/>
            <p:cNvSpPr/>
            <p:nvPr/>
          </p:nvSpPr>
          <p:spPr>
            <a:xfrm>
              <a:off x="298450" y="1219200"/>
              <a:ext cx="8610600" cy="1905"/>
            </a:xfrm>
            <a:custGeom>
              <a:avLst/>
              <a:gdLst/>
              <a:ahLst/>
              <a:cxnLst/>
              <a:rect l="l" t="t" r="r" b="b"/>
              <a:pathLst>
                <a:path w="8610600" h="1905">
                  <a:moveTo>
                    <a:pt x="0" y="0"/>
                  </a:moveTo>
                  <a:lnTo>
                    <a:pt x="8610600" y="1904"/>
                  </a:lnTo>
                </a:path>
              </a:pathLst>
            </a:custGeom>
            <a:ln w="24383">
              <a:solidFill>
                <a:srgbClr val="1F47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9560" y="164591"/>
              <a:ext cx="8629015" cy="6583680"/>
            </a:xfrm>
            <a:custGeom>
              <a:avLst/>
              <a:gdLst/>
              <a:ahLst/>
              <a:cxnLst/>
              <a:rect l="l" t="t" r="r" b="b"/>
              <a:pathLst>
                <a:path w="8629015" h="6583680">
                  <a:moveTo>
                    <a:pt x="8628888" y="0"/>
                  </a:moveTo>
                  <a:lnTo>
                    <a:pt x="8601456" y="0"/>
                  </a:lnTo>
                  <a:lnTo>
                    <a:pt x="8601456" y="27432"/>
                  </a:lnTo>
                  <a:lnTo>
                    <a:pt x="8601456" y="6556248"/>
                  </a:lnTo>
                  <a:lnTo>
                    <a:pt x="27432" y="6556248"/>
                  </a:lnTo>
                  <a:lnTo>
                    <a:pt x="27432" y="27432"/>
                  </a:lnTo>
                  <a:lnTo>
                    <a:pt x="8601456" y="27432"/>
                  </a:lnTo>
                  <a:lnTo>
                    <a:pt x="8601456" y="0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0" y="6556248"/>
                  </a:lnTo>
                  <a:lnTo>
                    <a:pt x="0" y="6583680"/>
                  </a:lnTo>
                  <a:lnTo>
                    <a:pt x="27432" y="6583680"/>
                  </a:lnTo>
                  <a:lnTo>
                    <a:pt x="8601456" y="6583680"/>
                  </a:lnTo>
                  <a:lnTo>
                    <a:pt x="8628888" y="6583680"/>
                  </a:lnTo>
                  <a:lnTo>
                    <a:pt x="8628888" y="6556248"/>
                  </a:lnTo>
                  <a:lnTo>
                    <a:pt x="8628888" y="27432"/>
                  </a:lnTo>
                  <a:lnTo>
                    <a:pt x="8628888" y="0"/>
                  </a:lnTo>
                  <a:close/>
                </a:path>
              </a:pathLst>
            </a:custGeom>
            <a:solidFill>
              <a:srgbClr val="385D88"/>
            </a:solidFill>
          </p:spPr>
          <p:txBody>
            <a:bodyPr wrap="square" lIns="0" tIns="0" rIns="0" bIns="0" rtlCol="0"/>
            <a:lstStyle/>
            <a:p>
              <a:r>
                <a:rPr dirty="0">
                  <a:latin typeface="Arial MT"/>
                  <a:cs typeface="Arial MT"/>
                  <a:sym typeface="+mn-ea"/>
                </a:rPr>
                <a:t>Agile</a:t>
              </a:r>
              <a:r>
                <a:rPr spc="5" dirty="0">
                  <a:latin typeface="Arial MT"/>
                  <a:cs typeface="Arial MT"/>
                  <a:sym typeface="+mn-ea"/>
                </a:rPr>
                <a:t> </a:t>
              </a:r>
              <a:endParaRPr>
                <a:latin typeface="Arial MT"/>
                <a:cs typeface="Arial MT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6258" y="164592"/>
            <a:ext cx="8635365" cy="6583680"/>
            <a:chOff x="286258" y="164592"/>
            <a:chExt cx="8635365" cy="6583680"/>
          </a:xfrm>
        </p:grpSpPr>
        <p:sp>
          <p:nvSpPr>
            <p:cNvPr id="3" name="object 3"/>
            <p:cNvSpPr/>
            <p:nvPr/>
          </p:nvSpPr>
          <p:spPr>
            <a:xfrm>
              <a:off x="298450" y="1219200"/>
              <a:ext cx="8610600" cy="1905"/>
            </a:xfrm>
            <a:custGeom>
              <a:avLst/>
              <a:gdLst/>
              <a:ahLst/>
              <a:cxnLst/>
              <a:rect l="l" t="t" r="r" b="b"/>
              <a:pathLst>
                <a:path w="8610600" h="1905">
                  <a:moveTo>
                    <a:pt x="0" y="0"/>
                  </a:moveTo>
                  <a:lnTo>
                    <a:pt x="8610600" y="1904"/>
                  </a:lnTo>
                </a:path>
              </a:pathLst>
            </a:custGeom>
            <a:ln w="24383">
              <a:solidFill>
                <a:srgbClr val="1F47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89560" y="164591"/>
              <a:ext cx="8629015" cy="6583680"/>
            </a:xfrm>
            <a:custGeom>
              <a:avLst/>
              <a:gdLst/>
              <a:ahLst/>
              <a:cxnLst/>
              <a:rect l="l" t="t" r="r" b="b"/>
              <a:pathLst>
                <a:path w="8629015" h="6583680">
                  <a:moveTo>
                    <a:pt x="8628888" y="0"/>
                  </a:moveTo>
                  <a:lnTo>
                    <a:pt x="8601456" y="0"/>
                  </a:lnTo>
                  <a:lnTo>
                    <a:pt x="8601456" y="27432"/>
                  </a:lnTo>
                  <a:lnTo>
                    <a:pt x="8601456" y="6556248"/>
                  </a:lnTo>
                  <a:lnTo>
                    <a:pt x="27432" y="6556248"/>
                  </a:lnTo>
                  <a:lnTo>
                    <a:pt x="27432" y="27432"/>
                  </a:lnTo>
                  <a:lnTo>
                    <a:pt x="8601456" y="27432"/>
                  </a:lnTo>
                  <a:lnTo>
                    <a:pt x="8601456" y="0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0" y="6556248"/>
                  </a:lnTo>
                  <a:lnTo>
                    <a:pt x="0" y="6583680"/>
                  </a:lnTo>
                  <a:lnTo>
                    <a:pt x="27432" y="6583680"/>
                  </a:lnTo>
                  <a:lnTo>
                    <a:pt x="8601456" y="6583680"/>
                  </a:lnTo>
                  <a:lnTo>
                    <a:pt x="8628888" y="6583680"/>
                  </a:lnTo>
                  <a:lnTo>
                    <a:pt x="8628888" y="6556248"/>
                  </a:lnTo>
                  <a:lnTo>
                    <a:pt x="8628888" y="27432"/>
                  </a:lnTo>
                  <a:lnTo>
                    <a:pt x="8628888" y="0"/>
                  </a:lnTo>
                  <a:close/>
                </a:path>
              </a:pathLst>
            </a:custGeom>
            <a:solidFill>
              <a:srgbClr val="385D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2684" y="356057"/>
            <a:ext cx="53117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C00000"/>
                </a:solidFill>
              </a:rPr>
              <a:t>Results</a:t>
            </a:r>
            <a:r>
              <a:rPr sz="4000" spc="-50" dirty="0">
                <a:solidFill>
                  <a:srgbClr val="C00000"/>
                </a:solidFill>
              </a:rPr>
              <a:t> </a:t>
            </a:r>
            <a:r>
              <a:rPr sz="4000" spc="-5" dirty="0">
                <a:solidFill>
                  <a:srgbClr val="C00000"/>
                </a:solidFill>
              </a:rPr>
              <a:t>and</a:t>
            </a:r>
            <a:r>
              <a:rPr sz="4000" spc="-15" dirty="0">
                <a:solidFill>
                  <a:srgbClr val="C00000"/>
                </a:solidFill>
              </a:rPr>
              <a:t> </a:t>
            </a:r>
            <a:r>
              <a:rPr sz="4000" dirty="0">
                <a:solidFill>
                  <a:srgbClr val="C00000"/>
                </a:solidFill>
              </a:rPr>
              <a:t>Discussion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3176777" y="5954979"/>
            <a:ext cx="25755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This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picture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shows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result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6400" y="1407286"/>
            <a:ext cx="3923665" cy="220408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8311" y="1645411"/>
            <a:ext cx="3509645" cy="197154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3064" y="3709415"/>
            <a:ext cx="4018661" cy="225615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6258" y="164592"/>
            <a:ext cx="8635365" cy="6583680"/>
            <a:chOff x="286258" y="164592"/>
            <a:chExt cx="8635365" cy="6583680"/>
          </a:xfrm>
        </p:grpSpPr>
        <p:sp>
          <p:nvSpPr>
            <p:cNvPr id="3" name="object 3"/>
            <p:cNvSpPr/>
            <p:nvPr/>
          </p:nvSpPr>
          <p:spPr>
            <a:xfrm>
              <a:off x="298450" y="1219200"/>
              <a:ext cx="8610600" cy="1905"/>
            </a:xfrm>
            <a:custGeom>
              <a:avLst/>
              <a:gdLst/>
              <a:ahLst/>
              <a:cxnLst/>
              <a:rect l="l" t="t" r="r" b="b"/>
              <a:pathLst>
                <a:path w="8610600" h="1905">
                  <a:moveTo>
                    <a:pt x="0" y="0"/>
                  </a:moveTo>
                  <a:lnTo>
                    <a:pt x="8610600" y="1904"/>
                  </a:lnTo>
                </a:path>
              </a:pathLst>
            </a:custGeom>
            <a:ln w="24383">
              <a:solidFill>
                <a:srgbClr val="1F47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89560" y="164591"/>
              <a:ext cx="8629015" cy="6583680"/>
            </a:xfrm>
            <a:custGeom>
              <a:avLst/>
              <a:gdLst/>
              <a:ahLst/>
              <a:cxnLst/>
              <a:rect l="l" t="t" r="r" b="b"/>
              <a:pathLst>
                <a:path w="8629015" h="6583680">
                  <a:moveTo>
                    <a:pt x="8628888" y="0"/>
                  </a:moveTo>
                  <a:lnTo>
                    <a:pt x="8601456" y="0"/>
                  </a:lnTo>
                  <a:lnTo>
                    <a:pt x="8601456" y="27432"/>
                  </a:lnTo>
                  <a:lnTo>
                    <a:pt x="8601456" y="6556248"/>
                  </a:lnTo>
                  <a:lnTo>
                    <a:pt x="27432" y="6556248"/>
                  </a:lnTo>
                  <a:lnTo>
                    <a:pt x="27432" y="27432"/>
                  </a:lnTo>
                  <a:lnTo>
                    <a:pt x="8601456" y="27432"/>
                  </a:lnTo>
                  <a:lnTo>
                    <a:pt x="8601456" y="0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0" y="6556248"/>
                  </a:lnTo>
                  <a:lnTo>
                    <a:pt x="0" y="6583680"/>
                  </a:lnTo>
                  <a:lnTo>
                    <a:pt x="27432" y="6583680"/>
                  </a:lnTo>
                  <a:lnTo>
                    <a:pt x="8601456" y="6583680"/>
                  </a:lnTo>
                  <a:lnTo>
                    <a:pt x="8628888" y="6583680"/>
                  </a:lnTo>
                  <a:lnTo>
                    <a:pt x="8628888" y="6556248"/>
                  </a:lnTo>
                  <a:lnTo>
                    <a:pt x="8628888" y="27432"/>
                  </a:lnTo>
                  <a:lnTo>
                    <a:pt x="8628888" y="0"/>
                  </a:lnTo>
                  <a:close/>
                </a:path>
              </a:pathLst>
            </a:custGeom>
            <a:solidFill>
              <a:srgbClr val="385D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444" y="383489"/>
            <a:ext cx="254063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>
                <a:solidFill>
                  <a:srgbClr val="C00000"/>
                </a:solidFill>
              </a:rPr>
              <a:t>Concl</a:t>
            </a:r>
            <a:r>
              <a:rPr sz="4000" spc="-20" dirty="0">
                <a:solidFill>
                  <a:srgbClr val="C00000"/>
                </a:solidFill>
              </a:rPr>
              <a:t>u</a:t>
            </a:r>
            <a:r>
              <a:rPr sz="4000" dirty="0">
                <a:solidFill>
                  <a:srgbClr val="C00000"/>
                </a:solidFill>
              </a:rPr>
              <a:t>si</a:t>
            </a:r>
            <a:r>
              <a:rPr sz="4000" spc="-10" dirty="0">
                <a:solidFill>
                  <a:srgbClr val="C00000"/>
                </a:solidFill>
              </a:rPr>
              <a:t>o</a:t>
            </a:r>
            <a:r>
              <a:rPr sz="4000" spc="5" dirty="0">
                <a:solidFill>
                  <a:srgbClr val="C00000"/>
                </a:solidFill>
              </a:rPr>
              <a:t>n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392684" y="1984629"/>
            <a:ext cx="8397240" cy="3096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6580" indent="-347980">
              <a:lnSpc>
                <a:spcPts val="1915"/>
              </a:lnSpc>
              <a:spcBef>
                <a:spcPts val="105"/>
              </a:spcBef>
              <a:buSzPct val="175000"/>
              <a:buFont typeface="Microsoft Sans Serif" panose="020B0604020202020204"/>
              <a:buChar char="•"/>
              <a:tabLst>
                <a:tab pos="576580" algn="l"/>
                <a:tab pos="577215" algn="l"/>
              </a:tabLst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Conclusion:</a:t>
            </a:r>
            <a:endParaRPr sz="1600">
              <a:latin typeface="Arial MT"/>
              <a:cs typeface="Arial MT"/>
            </a:endParaRPr>
          </a:p>
          <a:p>
            <a:pPr marL="491490" marR="1386840" indent="765175">
              <a:lnSpc>
                <a:spcPts val="1460"/>
              </a:lnSpc>
              <a:spcBef>
                <a:spcPts val="30"/>
              </a:spcBef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On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doing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this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1200" dirty="0">
                <a:latin typeface="Calibri" panose="020F0502020204030204"/>
                <a:cs typeface="Calibri" panose="020F0502020204030204"/>
              </a:rPr>
              <a:t> we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got 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to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know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that</a:t>
            </a:r>
            <a:r>
              <a:rPr sz="1200" dirty="0">
                <a:latin typeface="Calibri" panose="020F0502020204030204"/>
                <a:cs typeface="Calibri" panose="020F0502020204030204"/>
              </a:rPr>
              <a:t> email</a:t>
            </a:r>
            <a:r>
              <a:rPr sz="1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automation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is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very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important </a:t>
            </a:r>
            <a:r>
              <a:rPr sz="1200" dirty="0">
                <a:latin typeface="Calibri" panose="020F0502020204030204"/>
                <a:cs typeface="Calibri" panose="020F0502020204030204"/>
              </a:rPr>
              <a:t>for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our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further </a:t>
            </a:r>
            <a:r>
              <a:rPr sz="1200" spc="-254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Development</a:t>
            </a:r>
            <a:r>
              <a:rPr sz="12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. At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first </a:t>
            </a:r>
            <a:r>
              <a:rPr sz="1200" dirty="0">
                <a:latin typeface="Calibri" panose="020F0502020204030204"/>
                <a:cs typeface="Calibri" panose="020F0502020204030204"/>
              </a:rPr>
              <a:t>we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have </a:t>
            </a:r>
            <a:r>
              <a:rPr sz="1200" dirty="0">
                <a:latin typeface="Calibri" panose="020F0502020204030204"/>
                <a:cs typeface="Calibri" panose="020F0502020204030204"/>
              </a:rPr>
              <a:t>to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store 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the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each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person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email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id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in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Microsoft</a:t>
            </a:r>
            <a:r>
              <a:rPr sz="12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Excel</a:t>
            </a:r>
            <a:r>
              <a:rPr sz="1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and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save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it</a:t>
            </a:r>
            <a:r>
              <a:rPr sz="1200" dirty="0">
                <a:latin typeface="Calibri" panose="020F0502020204030204"/>
                <a:cs typeface="Calibri" panose="020F0502020204030204"/>
              </a:rPr>
              <a:t> for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later 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use.Then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we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have</a:t>
            </a:r>
            <a:r>
              <a:rPr sz="1200" dirty="0">
                <a:latin typeface="Calibri" panose="020F0502020204030204"/>
                <a:cs typeface="Calibri" panose="020F0502020204030204"/>
              </a:rPr>
              <a:t> to</a:t>
            </a:r>
            <a:r>
              <a:rPr sz="1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import</a:t>
            </a:r>
            <a:r>
              <a:rPr sz="1200" dirty="0">
                <a:latin typeface="Calibri" panose="020F0502020204030204"/>
                <a:cs typeface="Calibri" panose="020F0502020204030204"/>
              </a:rPr>
              <a:t> MS-EXCEL</a:t>
            </a:r>
            <a:r>
              <a:rPr sz="1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VBO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Email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SMTP-POP3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VOB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into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Blue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Prism</a:t>
            </a:r>
            <a:r>
              <a:rPr sz="1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,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then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create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491490" marR="1538605">
              <a:lnSpc>
                <a:spcPts val="1460"/>
              </a:lnSpc>
              <a:spcBef>
                <a:spcPts val="15"/>
              </a:spcBef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process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then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we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 have</a:t>
            </a:r>
            <a:r>
              <a:rPr sz="1200" dirty="0">
                <a:latin typeface="Calibri" panose="020F0502020204030204"/>
                <a:cs typeface="Calibri" panose="020F0502020204030204"/>
              </a:rPr>
              <a:t> to</a:t>
            </a:r>
            <a:r>
              <a:rPr sz="1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give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 the</a:t>
            </a:r>
            <a:r>
              <a:rPr sz="1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following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actions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such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as create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instance </a:t>
            </a:r>
            <a:r>
              <a:rPr sz="1200" dirty="0">
                <a:latin typeface="Calibri" panose="020F0502020204030204"/>
                <a:cs typeface="Calibri" panose="020F0502020204030204"/>
              </a:rPr>
              <a:t>,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opening</a:t>
            </a:r>
            <a:r>
              <a:rPr sz="12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excel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file </a:t>
            </a:r>
            <a:r>
              <a:rPr sz="1200" dirty="0">
                <a:latin typeface="Calibri" panose="020F0502020204030204"/>
                <a:cs typeface="Calibri" panose="020F0502020204030204"/>
              </a:rPr>
              <a:t>, </a:t>
            </a:r>
            <a:r>
              <a:rPr sz="1200" spc="-254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getting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email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id's</a:t>
            </a:r>
            <a:r>
              <a:rPr sz="12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,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closing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200" dirty="0">
                <a:latin typeface="Calibri" panose="020F0502020204030204"/>
                <a:cs typeface="Calibri" panose="020F0502020204030204"/>
              </a:rPr>
              <a:t> excel</a:t>
            </a:r>
            <a:r>
              <a:rPr sz="1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file</a:t>
            </a:r>
            <a:r>
              <a:rPr sz="1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,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Configuring</a:t>
            </a:r>
            <a:r>
              <a:rPr sz="12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Email,fetching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attachments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then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sending 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1200" dirty="0">
                <a:latin typeface="Calibri" panose="020F0502020204030204"/>
                <a:cs typeface="Calibri" panose="020F0502020204030204"/>
              </a:rPr>
              <a:t>mails.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Click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on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refresh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button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then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click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run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button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to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run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program.Then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the resultant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output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will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be emails</a:t>
            </a:r>
            <a:r>
              <a:rPr sz="1200" dirty="0">
                <a:latin typeface="Calibri" panose="020F0502020204030204"/>
                <a:cs typeface="Calibri" panose="020F0502020204030204"/>
              </a:rPr>
              <a:t> sent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 with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1200" dirty="0">
                <a:latin typeface="Calibri" panose="020F0502020204030204"/>
                <a:cs typeface="Calibri" panose="020F0502020204030204"/>
              </a:rPr>
              <a:t>attachment.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527685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latin typeface="Calibri" panose="020F0502020204030204"/>
                <a:cs typeface="Calibri" panose="020F0502020204030204"/>
              </a:rPr>
              <a:t>With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few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chats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our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group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members</a:t>
            </a:r>
            <a:r>
              <a:rPr sz="12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overall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planning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research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regarding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our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527685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project </a:t>
            </a:r>
            <a:r>
              <a:rPr sz="1200" dirty="0">
                <a:latin typeface="Calibri" panose="020F0502020204030204"/>
                <a:cs typeface="Calibri" panose="020F0502020204030204"/>
              </a:rPr>
              <a:t>went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well.We </a:t>
            </a:r>
            <a:r>
              <a:rPr sz="1200" dirty="0">
                <a:latin typeface="Calibri" panose="020F0502020204030204"/>
                <a:cs typeface="Calibri" panose="020F0502020204030204"/>
              </a:rPr>
              <a:t>all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tried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our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best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and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included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necessary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points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required</a:t>
            </a:r>
            <a:r>
              <a:rPr sz="1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regarding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our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topic.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200">
              <a:latin typeface="Calibri" panose="020F0502020204030204"/>
              <a:cs typeface="Calibri" panose="020F0502020204030204"/>
            </a:endParaRPr>
          </a:p>
          <a:p>
            <a:pPr marL="576580" indent="-347980">
              <a:lnSpc>
                <a:spcPct val="100000"/>
              </a:lnSpc>
              <a:spcBef>
                <a:spcPts val="1055"/>
              </a:spcBef>
              <a:buSzPct val="233000"/>
              <a:buFont typeface="Microsoft Sans Serif" panose="020B0604020202020204"/>
              <a:buChar char="•"/>
              <a:tabLst>
                <a:tab pos="576580" algn="l"/>
                <a:tab pos="577215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Future</a:t>
            </a:r>
            <a:r>
              <a:rPr sz="1200" u="sng" spc="-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scope:</a:t>
            </a:r>
            <a:endParaRPr sz="1200">
              <a:latin typeface="Arial MT"/>
              <a:cs typeface="Arial MT"/>
            </a:endParaRPr>
          </a:p>
          <a:p>
            <a:pPr marL="12700" marR="5080" indent="374650">
              <a:lnSpc>
                <a:spcPct val="102000"/>
              </a:lnSpc>
              <a:spcBef>
                <a:spcPts val="720"/>
              </a:spcBef>
            </a:pPr>
            <a:r>
              <a:rPr sz="1200" dirty="0">
                <a:latin typeface="Calibri" panose="020F0502020204030204"/>
                <a:cs typeface="Calibri" panose="020F0502020204030204"/>
              </a:rPr>
              <a:t>In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future</a:t>
            </a:r>
            <a:r>
              <a:rPr sz="1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many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developments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will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take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place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in </a:t>
            </a:r>
            <a:r>
              <a:rPr sz="1200" dirty="0">
                <a:latin typeface="Calibri" panose="020F0502020204030204"/>
                <a:cs typeface="Calibri" panose="020F0502020204030204"/>
              </a:rPr>
              <a:t>this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email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automation.This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tecnique</a:t>
            </a:r>
            <a:r>
              <a:rPr sz="12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will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become 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lot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more</a:t>
            </a:r>
            <a:r>
              <a:rPr sz="1200" dirty="0">
                <a:latin typeface="Calibri" panose="020F0502020204030204"/>
                <a:cs typeface="Calibri" panose="020F0502020204030204"/>
              </a:rPr>
              <a:t> useful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to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develop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1200" spc="-26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email</a:t>
            </a:r>
            <a:r>
              <a:rPr sz="1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marketing.</a:t>
            </a:r>
            <a:r>
              <a:rPr sz="1200" dirty="0">
                <a:latin typeface="Calibri" panose="020F0502020204030204"/>
                <a:cs typeface="Calibri" panose="020F0502020204030204"/>
              </a:rPr>
              <a:t> Almost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 80-90%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population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use </a:t>
            </a:r>
            <a:r>
              <a:rPr sz="1200" dirty="0">
                <a:latin typeface="Calibri" panose="020F0502020204030204"/>
                <a:cs typeface="Calibri" panose="020F0502020204030204"/>
              </a:rPr>
              <a:t>this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top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jen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tool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50" y="176529"/>
            <a:ext cx="8610600" cy="6553200"/>
          </a:xfrm>
          <a:custGeom>
            <a:avLst/>
            <a:gdLst/>
            <a:ahLst/>
            <a:cxnLst/>
            <a:rect l="l" t="t" r="r" b="b"/>
            <a:pathLst>
              <a:path w="8610600" h="6553200">
                <a:moveTo>
                  <a:pt x="0" y="6553200"/>
                </a:moveTo>
                <a:lnTo>
                  <a:pt x="8610600" y="6553200"/>
                </a:lnTo>
                <a:lnTo>
                  <a:pt x="8610600" y="0"/>
                </a:lnTo>
                <a:lnTo>
                  <a:pt x="0" y="0"/>
                </a:lnTo>
                <a:lnTo>
                  <a:pt x="0" y="6553200"/>
                </a:lnTo>
                <a:close/>
              </a:path>
            </a:pathLst>
          </a:custGeom>
          <a:ln w="24384">
            <a:solidFill>
              <a:srgbClr val="385D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8332" y="731646"/>
            <a:ext cx="1585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References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969060" y="1692021"/>
            <a:ext cx="7721600" cy="16446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0160">
              <a:lnSpc>
                <a:spcPct val="102000"/>
              </a:lnSpc>
              <a:spcBef>
                <a:spcPts val="75"/>
              </a:spcBef>
              <a:buAutoNum type="arabicPlain"/>
              <a:tabLst>
                <a:tab pos="21399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M.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Lacity,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L.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P.</a:t>
            </a:r>
            <a:r>
              <a:rPr sz="1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Willcocks,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&amp;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A.Craig.Robotic</a:t>
            </a:r>
            <a:r>
              <a:rPr sz="1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process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automation </a:t>
            </a:r>
            <a:r>
              <a:rPr sz="1200" dirty="0">
                <a:latin typeface="Calibri" panose="020F0502020204030204"/>
                <a:cs typeface="Calibri" panose="020F0502020204030204"/>
              </a:rPr>
              <a:t>at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Telefonica O2.The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Outsourcing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Unit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Working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Research </a:t>
            </a:r>
            <a:r>
              <a:rPr sz="1200" spc="-254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Paper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Series,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2015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213360" indent="-201295">
              <a:lnSpc>
                <a:spcPct val="100000"/>
              </a:lnSpc>
              <a:spcBef>
                <a:spcPts val="285"/>
              </a:spcBef>
              <a:buAutoNum type="arabicPlain"/>
              <a:tabLst>
                <a:tab pos="21399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IRPA,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“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Introduction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Robotic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Process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Automation,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”</a:t>
            </a:r>
            <a:r>
              <a:rPr sz="120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tech.</a:t>
            </a:r>
            <a:r>
              <a:rPr sz="1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rep.,</a:t>
            </a:r>
            <a:r>
              <a:rPr sz="1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2015.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2700" marR="5080" indent="33020">
              <a:lnSpc>
                <a:spcPct val="102000"/>
              </a:lnSpc>
              <a:spcBef>
                <a:spcPts val="270"/>
              </a:spcBef>
              <a:buAutoNum type="arabicPlain"/>
              <a:tabLst>
                <a:tab pos="250825" algn="l"/>
              </a:tabLst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H.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P.</a:t>
            </a:r>
            <a:r>
              <a:rPr sz="1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Fung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"Criteria,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use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cases</a:t>
            </a:r>
            <a:r>
              <a:rPr sz="1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and effects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information </a:t>
            </a:r>
            <a:r>
              <a:rPr sz="1200" dirty="0">
                <a:latin typeface="Calibri" panose="020F0502020204030204"/>
                <a:cs typeface="Calibri" panose="020F0502020204030204"/>
              </a:rPr>
              <a:t>technology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process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automation (ITPA)."</a:t>
            </a:r>
            <a:r>
              <a:rPr sz="1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Advances</a:t>
            </a:r>
            <a:r>
              <a:rPr sz="1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in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 Robotics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&amp; </a:t>
            </a:r>
            <a:r>
              <a:rPr sz="1200" spc="-254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Automation</a:t>
            </a:r>
            <a:r>
              <a:rPr sz="1200" dirty="0">
                <a:latin typeface="Calibri" panose="020F0502020204030204"/>
                <a:cs typeface="Calibri" panose="020F0502020204030204"/>
              </a:rPr>
              <a:t> 3</a:t>
            </a:r>
            <a:r>
              <a:rPr sz="1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(2014).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213360" indent="-201295">
              <a:lnSpc>
                <a:spcPct val="100000"/>
              </a:lnSpc>
              <a:spcBef>
                <a:spcPts val="285"/>
              </a:spcBef>
              <a:buAutoNum type="arabicPlain"/>
              <a:tabLst>
                <a:tab pos="213995" algn="l"/>
              </a:tabLst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Dana</a:t>
            </a:r>
            <a:r>
              <a:rPr sz="1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Nau,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Malik</a:t>
            </a:r>
            <a:r>
              <a:rPr sz="1200" dirty="0">
                <a:latin typeface="Calibri" panose="020F0502020204030204"/>
                <a:cs typeface="Calibri" panose="020F0502020204030204"/>
              </a:rPr>
              <a:t> Ghallab,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and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Paolo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Traverso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Automated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Planning: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Theory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&amp;</a:t>
            </a:r>
            <a:r>
              <a:rPr sz="1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Practice.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Morgan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Kaufmann,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2014.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2700" marR="128270">
              <a:lnSpc>
                <a:spcPct val="102000"/>
              </a:lnSpc>
              <a:spcBef>
                <a:spcPts val="265"/>
              </a:spcBef>
              <a:buAutoNum type="arabicPlain"/>
              <a:tabLst>
                <a:tab pos="21399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M.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Barrett,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E.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Oborn,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W.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J.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Orlikowski,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J.</a:t>
            </a:r>
            <a:r>
              <a:rPr sz="12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Yates,</a:t>
            </a:r>
            <a:r>
              <a:rPr sz="1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“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Reconfiguring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4Relations: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Robotic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Innovations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in </a:t>
            </a:r>
            <a:r>
              <a:rPr sz="1200" dirty="0">
                <a:latin typeface="Calibri" panose="020F0502020204030204"/>
                <a:cs typeface="Calibri" panose="020F0502020204030204"/>
              </a:rPr>
              <a:t>Pharmacy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Work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,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” </a:t>
            </a:r>
            <a:r>
              <a:rPr sz="1200" spc="-30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Organ. Sci.,</a:t>
            </a:r>
            <a:r>
              <a:rPr sz="1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vol. 23,</a:t>
            </a:r>
            <a:r>
              <a:rPr sz="1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pp.</a:t>
            </a:r>
            <a:r>
              <a:rPr sz="1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60" dirty="0">
                <a:latin typeface="Calibri" panose="020F0502020204030204"/>
                <a:cs typeface="Calibri" panose="020F0502020204030204"/>
              </a:rPr>
              <a:t>1448</a:t>
            </a:r>
            <a:r>
              <a:rPr sz="1200" spc="60" dirty="0">
                <a:latin typeface="Microsoft Sans Serif" panose="020B0604020202020204"/>
                <a:cs typeface="Microsoft Sans Serif" panose="020B0604020202020204"/>
              </a:rPr>
              <a:t>–</a:t>
            </a:r>
            <a:r>
              <a:rPr sz="1200" spc="-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1466,</a:t>
            </a:r>
            <a:r>
              <a:rPr sz="1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2012.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6258" y="164592"/>
            <a:ext cx="8635365" cy="6583680"/>
            <a:chOff x="286258" y="164592"/>
            <a:chExt cx="8635365" cy="6583680"/>
          </a:xfrm>
        </p:grpSpPr>
        <p:sp>
          <p:nvSpPr>
            <p:cNvPr id="6" name="object 6"/>
            <p:cNvSpPr/>
            <p:nvPr/>
          </p:nvSpPr>
          <p:spPr>
            <a:xfrm>
              <a:off x="289560" y="164591"/>
              <a:ext cx="8629015" cy="6583680"/>
            </a:xfrm>
            <a:custGeom>
              <a:avLst/>
              <a:gdLst/>
              <a:ahLst/>
              <a:cxnLst/>
              <a:rect l="l" t="t" r="r" b="b"/>
              <a:pathLst>
                <a:path w="8629015" h="6583680">
                  <a:moveTo>
                    <a:pt x="8628888" y="0"/>
                  </a:moveTo>
                  <a:lnTo>
                    <a:pt x="8601456" y="0"/>
                  </a:lnTo>
                  <a:lnTo>
                    <a:pt x="8601456" y="27432"/>
                  </a:lnTo>
                  <a:lnTo>
                    <a:pt x="8601456" y="6556248"/>
                  </a:lnTo>
                  <a:lnTo>
                    <a:pt x="27432" y="6556248"/>
                  </a:lnTo>
                  <a:lnTo>
                    <a:pt x="27432" y="27432"/>
                  </a:lnTo>
                  <a:lnTo>
                    <a:pt x="8601456" y="27432"/>
                  </a:lnTo>
                  <a:lnTo>
                    <a:pt x="8601456" y="0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0" y="6556248"/>
                  </a:lnTo>
                  <a:lnTo>
                    <a:pt x="0" y="6583680"/>
                  </a:lnTo>
                  <a:lnTo>
                    <a:pt x="27432" y="6583680"/>
                  </a:lnTo>
                  <a:lnTo>
                    <a:pt x="8601456" y="6583680"/>
                  </a:lnTo>
                  <a:lnTo>
                    <a:pt x="8628888" y="6583680"/>
                  </a:lnTo>
                  <a:lnTo>
                    <a:pt x="8628888" y="6556248"/>
                  </a:lnTo>
                  <a:lnTo>
                    <a:pt x="8628888" y="27432"/>
                  </a:lnTo>
                  <a:lnTo>
                    <a:pt x="8628888" y="0"/>
                  </a:lnTo>
                  <a:close/>
                </a:path>
              </a:pathLst>
            </a:custGeom>
            <a:solidFill>
              <a:srgbClr val="385D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98450" y="1219200"/>
              <a:ext cx="8610600" cy="1905"/>
            </a:xfrm>
            <a:custGeom>
              <a:avLst/>
              <a:gdLst/>
              <a:ahLst/>
              <a:cxnLst/>
              <a:rect l="l" t="t" r="r" b="b"/>
              <a:pathLst>
                <a:path w="8610600" h="1905">
                  <a:moveTo>
                    <a:pt x="0" y="0"/>
                  </a:moveTo>
                  <a:lnTo>
                    <a:pt x="8610600" y="1904"/>
                  </a:lnTo>
                </a:path>
              </a:pathLst>
            </a:custGeom>
            <a:ln w="24383">
              <a:solidFill>
                <a:srgbClr val="1F47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60" y="164591"/>
            <a:ext cx="8629015" cy="6583680"/>
          </a:xfrm>
          <a:custGeom>
            <a:avLst/>
            <a:gdLst/>
            <a:ahLst/>
            <a:cxnLst/>
            <a:rect l="l" t="t" r="r" b="b"/>
            <a:pathLst>
              <a:path w="8629015" h="6583680">
                <a:moveTo>
                  <a:pt x="8628888" y="0"/>
                </a:moveTo>
                <a:lnTo>
                  <a:pt x="8601456" y="0"/>
                </a:lnTo>
                <a:lnTo>
                  <a:pt x="8601456" y="27432"/>
                </a:lnTo>
                <a:lnTo>
                  <a:pt x="8601456" y="6556248"/>
                </a:lnTo>
                <a:lnTo>
                  <a:pt x="27432" y="6556248"/>
                </a:lnTo>
                <a:lnTo>
                  <a:pt x="27432" y="27432"/>
                </a:lnTo>
                <a:lnTo>
                  <a:pt x="8601456" y="27432"/>
                </a:lnTo>
                <a:lnTo>
                  <a:pt x="8601456" y="0"/>
                </a:ln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0" y="6556248"/>
                </a:lnTo>
                <a:lnTo>
                  <a:pt x="0" y="6583680"/>
                </a:lnTo>
                <a:lnTo>
                  <a:pt x="27432" y="6583680"/>
                </a:lnTo>
                <a:lnTo>
                  <a:pt x="8601456" y="6583680"/>
                </a:lnTo>
                <a:lnTo>
                  <a:pt x="8628888" y="6583680"/>
                </a:lnTo>
                <a:lnTo>
                  <a:pt x="8628888" y="6556248"/>
                </a:lnTo>
                <a:lnTo>
                  <a:pt x="8628888" y="27432"/>
                </a:lnTo>
                <a:lnTo>
                  <a:pt x="8628888" y="0"/>
                </a:lnTo>
                <a:close/>
              </a:path>
            </a:pathLst>
          </a:custGeom>
          <a:solidFill>
            <a:srgbClr val="385D8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6258" y="164592"/>
            <a:ext cx="8635365" cy="6583680"/>
            <a:chOff x="286258" y="164592"/>
            <a:chExt cx="8635365" cy="6583680"/>
          </a:xfrm>
        </p:grpSpPr>
        <p:sp>
          <p:nvSpPr>
            <p:cNvPr id="3" name="object 3"/>
            <p:cNvSpPr/>
            <p:nvPr/>
          </p:nvSpPr>
          <p:spPr>
            <a:xfrm>
              <a:off x="298450" y="1219200"/>
              <a:ext cx="8610600" cy="1905"/>
            </a:xfrm>
            <a:custGeom>
              <a:avLst/>
              <a:gdLst/>
              <a:ahLst/>
              <a:cxnLst/>
              <a:rect l="l" t="t" r="r" b="b"/>
              <a:pathLst>
                <a:path w="8610600" h="1905">
                  <a:moveTo>
                    <a:pt x="0" y="0"/>
                  </a:moveTo>
                  <a:lnTo>
                    <a:pt x="8610600" y="1904"/>
                  </a:lnTo>
                </a:path>
              </a:pathLst>
            </a:custGeom>
            <a:ln w="24383">
              <a:solidFill>
                <a:srgbClr val="1F47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89560" y="164591"/>
              <a:ext cx="8629015" cy="6583680"/>
            </a:xfrm>
            <a:custGeom>
              <a:avLst/>
              <a:gdLst/>
              <a:ahLst/>
              <a:cxnLst/>
              <a:rect l="l" t="t" r="r" b="b"/>
              <a:pathLst>
                <a:path w="8629015" h="6583680">
                  <a:moveTo>
                    <a:pt x="8628888" y="0"/>
                  </a:moveTo>
                  <a:lnTo>
                    <a:pt x="8601456" y="0"/>
                  </a:lnTo>
                  <a:lnTo>
                    <a:pt x="8601456" y="27432"/>
                  </a:lnTo>
                  <a:lnTo>
                    <a:pt x="8601456" y="6556248"/>
                  </a:lnTo>
                  <a:lnTo>
                    <a:pt x="27432" y="6556248"/>
                  </a:lnTo>
                  <a:lnTo>
                    <a:pt x="27432" y="27432"/>
                  </a:lnTo>
                  <a:lnTo>
                    <a:pt x="8601456" y="27432"/>
                  </a:lnTo>
                  <a:lnTo>
                    <a:pt x="8601456" y="0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0" y="6556248"/>
                  </a:lnTo>
                  <a:lnTo>
                    <a:pt x="0" y="6583680"/>
                  </a:lnTo>
                  <a:lnTo>
                    <a:pt x="27432" y="6583680"/>
                  </a:lnTo>
                  <a:lnTo>
                    <a:pt x="8601456" y="6583680"/>
                  </a:lnTo>
                  <a:lnTo>
                    <a:pt x="8628888" y="6583680"/>
                  </a:lnTo>
                  <a:lnTo>
                    <a:pt x="8628888" y="6556248"/>
                  </a:lnTo>
                  <a:lnTo>
                    <a:pt x="8628888" y="27432"/>
                  </a:lnTo>
                  <a:lnTo>
                    <a:pt x="8628888" y="0"/>
                  </a:lnTo>
                  <a:close/>
                </a:path>
              </a:pathLst>
            </a:custGeom>
            <a:solidFill>
              <a:srgbClr val="385D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444" y="334721"/>
            <a:ext cx="4192904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dirty="0">
                <a:solidFill>
                  <a:srgbClr val="C00000"/>
                </a:solidFill>
              </a:rPr>
              <a:t>Course</a:t>
            </a:r>
            <a:r>
              <a:rPr sz="4100" spc="-65" dirty="0">
                <a:solidFill>
                  <a:srgbClr val="C00000"/>
                </a:solidFill>
              </a:rPr>
              <a:t> </a:t>
            </a:r>
            <a:r>
              <a:rPr sz="4100" spc="-5" dirty="0">
                <a:solidFill>
                  <a:srgbClr val="C00000"/>
                </a:solidFill>
              </a:rPr>
              <a:t>Certificate</a:t>
            </a:r>
            <a:endParaRPr sz="4100"/>
          </a:p>
        </p:txBody>
      </p:sp>
      <p:sp>
        <p:nvSpPr>
          <p:cNvPr id="6" name="object 6"/>
          <p:cNvSpPr txBox="1"/>
          <p:nvPr/>
        </p:nvSpPr>
        <p:spPr>
          <a:xfrm>
            <a:off x="685596" y="1719148"/>
            <a:ext cx="593217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110"/>
              </a:spcBef>
              <a:buFont typeface="Microsoft Sans Serif" panose="020B0604020202020204"/>
              <a:buChar char="•"/>
              <a:tabLst>
                <a:tab pos="360045" algn="l"/>
                <a:tab pos="360680" algn="l"/>
              </a:tabLst>
            </a:pPr>
            <a:r>
              <a:rPr sz="2800" dirty="0">
                <a:latin typeface="Arial MT"/>
                <a:cs typeface="Arial MT"/>
              </a:rPr>
              <a:t>Attach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your</a:t>
            </a:r>
            <a:r>
              <a:rPr sz="2800" spc="4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Course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Certificate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here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244" y="6433820"/>
            <a:ext cx="1127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8</a:t>
            </a:r>
            <a:r>
              <a:rPr sz="1200" spc="-2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No</a:t>
            </a:r>
            <a:r>
              <a:rPr sz="1200" spc="5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ember</a:t>
            </a:r>
            <a:r>
              <a:rPr sz="1200" spc="-4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1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200" spc="-1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02</a:t>
            </a:r>
            <a:r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2305" y="6433820"/>
            <a:ext cx="1200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Department</a:t>
            </a:r>
            <a:r>
              <a:rPr sz="1200" spc="-5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200" spc="-1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CSE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12556" y="643382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444" y="334721"/>
            <a:ext cx="2750185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dirty="0">
                <a:solidFill>
                  <a:srgbClr val="C00000"/>
                </a:solidFill>
              </a:rPr>
              <a:t>In</a:t>
            </a:r>
            <a:r>
              <a:rPr sz="4100" spc="10" dirty="0">
                <a:solidFill>
                  <a:srgbClr val="C00000"/>
                </a:solidFill>
              </a:rPr>
              <a:t>t</a:t>
            </a:r>
            <a:r>
              <a:rPr sz="4100" dirty="0">
                <a:solidFill>
                  <a:srgbClr val="C00000"/>
                </a:solidFill>
              </a:rPr>
              <a:t>rod</a:t>
            </a:r>
            <a:r>
              <a:rPr sz="4100" spc="-35" dirty="0">
                <a:solidFill>
                  <a:srgbClr val="C00000"/>
                </a:solidFill>
              </a:rPr>
              <a:t>u</a:t>
            </a:r>
            <a:r>
              <a:rPr sz="4100" dirty="0">
                <a:solidFill>
                  <a:srgbClr val="C00000"/>
                </a:solidFill>
              </a:rPr>
              <a:t>c</a:t>
            </a:r>
            <a:r>
              <a:rPr sz="4100" spc="15" dirty="0">
                <a:solidFill>
                  <a:srgbClr val="C00000"/>
                </a:solidFill>
              </a:rPr>
              <a:t>t</a:t>
            </a:r>
            <a:r>
              <a:rPr sz="4100" dirty="0">
                <a:solidFill>
                  <a:srgbClr val="C00000"/>
                </a:solidFill>
              </a:rPr>
              <a:t>ion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533196" y="1332052"/>
            <a:ext cx="8265159" cy="45745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60045" marR="5080" indent="-347980" algn="just">
              <a:lnSpc>
                <a:spcPct val="96000"/>
              </a:lnSpc>
              <a:spcBef>
                <a:spcPts val="220"/>
              </a:spcBef>
              <a:buSzPct val="92000"/>
              <a:buFont typeface="Microsoft Sans Serif" panose="020B0604020202020204"/>
              <a:buChar char="•"/>
              <a:tabLst>
                <a:tab pos="360680" algn="l"/>
              </a:tabLst>
            </a:pPr>
            <a:r>
              <a:rPr sz="2600" spc="-5" dirty="0">
                <a:latin typeface="Arial MT"/>
                <a:cs typeface="Arial MT"/>
              </a:rPr>
              <a:t>Robotic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process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automation</a:t>
            </a:r>
            <a:r>
              <a:rPr sz="2600" dirty="0">
                <a:latin typeface="Arial MT"/>
                <a:cs typeface="Arial MT"/>
              </a:rPr>
              <a:t> (RPA)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software 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technology that makes it </a:t>
            </a:r>
            <a:r>
              <a:rPr sz="2600" dirty="0">
                <a:latin typeface="Arial MT"/>
                <a:cs typeface="Arial MT"/>
              </a:rPr>
              <a:t>easy </a:t>
            </a:r>
            <a:r>
              <a:rPr sz="2600" spc="-5" dirty="0">
                <a:latin typeface="Arial MT"/>
                <a:cs typeface="Arial MT"/>
              </a:rPr>
              <a:t>to </a:t>
            </a:r>
            <a:r>
              <a:rPr sz="2600" dirty="0">
                <a:latin typeface="Arial MT"/>
                <a:cs typeface="Arial MT"/>
              </a:rPr>
              <a:t>build, </a:t>
            </a:r>
            <a:r>
              <a:rPr sz="2600" spc="-10" dirty="0">
                <a:latin typeface="Arial MT"/>
                <a:cs typeface="Arial MT"/>
              </a:rPr>
              <a:t>deploy, </a:t>
            </a:r>
            <a:r>
              <a:rPr sz="2600" dirty="0">
                <a:latin typeface="Arial MT"/>
                <a:cs typeface="Arial MT"/>
              </a:rPr>
              <a:t>and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manage software </a:t>
            </a:r>
            <a:r>
              <a:rPr sz="2600" dirty="0">
                <a:latin typeface="Arial MT"/>
                <a:cs typeface="Arial MT"/>
              </a:rPr>
              <a:t>robots </a:t>
            </a:r>
            <a:r>
              <a:rPr sz="2600" spc="-5" dirty="0">
                <a:latin typeface="Arial MT"/>
                <a:cs typeface="Arial MT"/>
              </a:rPr>
              <a:t>that emulate humans actions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interacting </a:t>
            </a:r>
            <a:r>
              <a:rPr sz="2600" spc="-10" dirty="0">
                <a:latin typeface="Arial MT"/>
                <a:cs typeface="Arial MT"/>
              </a:rPr>
              <a:t>with </a:t>
            </a:r>
            <a:r>
              <a:rPr sz="2600" dirty="0">
                <a:latin typeface="Arial MT"/>
                <a:cs typeface="Arial MT"/>
              </a:rPr>
              <a:t>digital </a:t>
            </a:r>
            <a:r>
              <a:rPr sz="2600" spc="-10" dirty="0">
                <a:latin typeface="Arial MT"/>
                <a:cs typeface="Arial MT"/>
              </a:rPr>
              <a:t>systems </a:t>
            </a:r>
            <a:r>
              <a:rPr sz="2600" spc="-5" dirty="0">
                <a:latin typeface="Arial MT"/>
                <a:cs typeface="Arial MT"/>
              </a:rPr>
              <a:t>and software. Just like 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people, software </a:t>
            </a:r>
            <a:r>
              <a:rPr sz="2600" dirty="0">
                <a:latin typeface="Arial MT"/>
                <a:cs typeface="Arial MT"/>
              </a:rPr>
              <a:t>robots </a:t>
            </a:r>
            <a:r>
              <a:rPr sz="2600" spc="-5" dirty="0">
                <a:latin typeface="Arial MT"/>
                <a:cs typeface="Arial MT"/>
              </a:rPr>
              <a:t>can do things </a:t>
            </a:r>
            <a:r>
              <a:rPr sz="2600" dirty="0">
                <a:latin typeface="Arial MT"/>
                <a:cs typeface="Arial MT"/>
              </a:rPr>
              <a:t>like </a:t>
            </a:r>
            <a:r>
              <a:rPr sz="2600" spc="-5" dirty="0">
                <a:latin typeface="Arial MT"/>
                <a:cs typeface="Arial MT"/>
              </a:rPr>
              <a:t>understand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10" dirty="0">
                <a:latin typeface="Microsoft Sans Serif" panose="020B0604020202020204"/>
                <a:cs typeface="Microsoft Sans Serif" panose="020B0604020202020204"/>
              </a:rPr>
              <a:t>what’s</a:t>
            </a:r>
            <a:r>
              <a:rPr sz="2600" spc="-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600" spc="-10" dirty="0"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2600" spc="-5" dirty="0">
                <a:latin typeface="Microsoft Sans Serif" panose="020B0604020202020204"/>
                <a:cs typeface="Microsoft Sans Serif" panose="020B0604020202020204"/>
              </a:rPr>
              <a:t> a</a:t>
            </a:r>
            <a:r>
              <a:rPr sz="26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600" spc="-5" dirty="0">
                <a:latin typeface="Microsoft Sans Serif" panose="020B0604020202020204"/>
                <a:cs typeface="Microsoft Sans Serif" panose="020B0604020202020204"/>
              </a:rPr>
              <a:t>screen,</a:t>
            </a:r>
            <a:r>
              <a:rPr sz="26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600" spc="-10" dirty="0">
                <a:latin typeface="Microsoft Sans Serif" panose="020B0604020202020204"/>
                <a:cs typeface="Microsoft Sans Serif" panose="020B0604020202020204"/>
              </a:rPr>
              <a:t>complete</a:t>
            </a:r>
            <a:r>
              <a:rPr sz="2600" spc="-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60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6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600" spc="-5" dirty="0">
                <a:latin typeface="Microsoft Sans Serif" panose="020B0604020202020204"/>
                <a:cs typeface="Microsoft Sans Serif" panose="020B0604020202020204"/>
              </a:rPr>
              <a:t>right</a:t>
            </a:r>
            <a:r>
              <a:rPr sz="26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600" spc="-5" dirty="0">
                <a:latin typeface="Microsoft Sans Serif" panose="020B0604020202020204"/>
                <a:cs typeface="Microsoft Sans Serif" panose="020B0604020202020204"/>
              </a:rPr>
              <a:t>keystrokes, </a:t>
            </a:r>
            <a:r>
              <a:rPr sz="2600" spc="-6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600" spc="-5" dirty="0">
                <a:latin typeface="Arial MT"/>
                <a:cs typeface="Arial MT"/>
              </a:rPr>
              <a:t>navigate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systems,</a:t>
            </a:r>
            <a:r>
              <a:rPr sz="2600" dirty="0">
                <a:latin typeface="Arial MT"/>
                <a:cs typeface="Arial MT"/>
              </a:rPr>
              <a:t> identify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and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extract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data,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and 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perform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wide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range of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defined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actions.</a:t>
            </a:r>
            <a:endParaRPr sz="2600">
              <a:latin typeface="Arial MT"/>
              <a:cs typeface="Arial MT"/>
            </a:endParaRPr>
          </a:p>
          <a:p>
            <a:pPr marL="360045" marR="119380" indent="-347980" algn="just">
              <a:lnSpc>
                <a:spcPct val="150000"/>
              </a:lnSpc>
              <a:spcBef>
                <a:spcPts val="2400"/>
              </a:spcBef>
              <a:buSzPct val="92000"/>
              <a:buFont typeface="Microsoft Sans Serif" panose="020B0604020202020204"/>
              <a:buChar char="•"/>
              <a:tabLst>
                <a:tab pos="360680" algn="l"/>
              </a:tabLst>
            </a:pPr>
            <a:r>
              <a:rPr sz="2600" spc="5" dirty="0">
                <a:latin typeface="Arial MT"/>
                <a:cs typeface="Arial MT"/>
              </a:rPr>
              <a:t>To </a:t>
            </a:r>
            <a:r>
              <a:rPr sz="2600" spc="-5" dirty="0">
                <a:latin typeface="Arial MT"/>
                <a:cs typeface="Arial MT"/>
              </a:rPr>
              <a:t>create a bot </a:t>
            </a:r>
            <a:r>
              <a:rPr sz="2600" dirty="0">
                <a:latin typeface="Arial MT"/>
                <a:cs typeface="Arial MT"/>
              </a:rPr>
              <a:t>that </a:t>
            </a:r>
            <a:r>
              <a:rPr sz="2600" spc="-5" dirty="0">
                <a:latin typeface="Arial MT"/>
                <a:cs typeface="Arial MT"/>
              </a:rPr>
              <a:t>automaticallysend emails </a:t>
            </a:r>
            <a:r>
              <a:rPr sz="2600" spc="-10" dirty="0">
                <a:latin typeface="Arial MT"/>
                <a:cs typeface="Arial MT"/>
              </a:rPr>
              <a:t>with </a:t>
            </a:r>
            <a:r>
              <a:rPr sz="2600" spc="-5" dirty="0">
                <a:latin typeface="Arial MT"/>
                <a:cs typeface="Arial MT"/>
              </a:rPr>
              <a:t> attachments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 list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 people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6258" y="164592"/>
            <a:ext cx="8635365" cy="6583680"/>
            <a:chOff x="286258" y="164592"/>
            <a:chExt cx="8635365" cy="6583680"/>
          </a:xfrm>
        </p:grpSpPr>
        <p:sp>
          <p:nvSpPr>
            <p:cNvPr id="5" name="object 5"/>
            <p:cNvSpPr/>
            <p:nvPr/>
          </p:nvSpPr>
          <p:spPr>
            <a:xfrm>
              <a:off x="298450" y="1219200"/>
              <a:ext cx="8610600" cy="1905"/>
            </a:xfrm>
            <a:custGeom>
              <a:avLst/>
              <a:gdLst/>
              <a:ahLst/>
              <a:cxnLst/>
              <a:rect l="l" t="t" r="r" b="b"/>
              <a:pathLst>
                <a:path w="8610600" h="1905">
                  <a:moveTo>
                    <a:pt x="0" y="0"/>
                  </a:moveTo>
                  <a:lnTo>
                    <a:pt x="8610600" y="1904"/>
                  </a:lnTo>
                </a:path>
              </a:pathLst>
            </a:custGeom>
            <a:ln w="24383">
              <a:solidFill>
                <a:srgbClr val="1F47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9560" y="164591"/>
              <a:ext cx="8629015" cy="6583680"/>
            </a:xfrm>
            <a:custGeom>
              <a:avLst/>
              <a:gdLst/>
              <a:ahLst/>
              <a:cxnLst/>
              <a:rect l="l" t="t" r="r" b="b"/>
              <a:pathLst>
                <a:path w="8629015" h="6583680">
                  <a:moveTo>
                    <a:pt x="8628888" y="0"/>
                  </a:moveTo>
                  <a:lnTo>
                    <a:pt x="8601456" y="0"/>
                  </a:lnTo>
                  <a:lnTo>
                    <a:pt x="8601456" y="27432"/>
                  </a:lnTo>
                  <a:lnTo>
                    <a:pt x="8601456" y="6556248"/>
                  </a:lnTo>
                  <a:lnTo>
                    <a:pt x="27432" y="6556248"/>
                  </a:lnTo>
                  <a:lnTo>
                    <a:pt x="27432" y="27432"/>
                  </a:lnTo>
                  <a:lnTo>
                    <a:pt x="8601456" y="27432"/>
                  </a:lnTo>
                  <a:lnTo>
                    <a:pt x="8601456" y="0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0" y="6556248"/>
                  </a:lnTo>
                  <a:lnTo>
                    <a:pt x="0" y="6583680"/>
                  </a:lnTo>
                  <a:lnTo>
                    <a:pt x="27432" y="6583680"/>
                  </a:lnTo>
                  <a:lnTo>
                    <a:pt x="8601456" y="6583680"/>
                  </a:lnTo>
                  <a:lnTo>
                    <a:pt x="8628888" y="6583680"/>
                  </a:lnTo>
                  <a:lnTo>
                    <a:pt x="8628888" y="6556248"/>
                  </a:lnTo>
                  <a:lnTo>
                    <a:pt x="8628888" y="27432"/>
                  </a:lnTo>
                  <a:lnTo>
                    <a:pt x="8628888" y="0"/>
                  </a:lnTo>
                  <a:close/>
                </a:path>
              </a:pathLst>
            </a:custGeom>
            <a:solidFill>
              <a:srgbClr val="385D88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196" y="734390"/>
            <a:ext cx="8263255" cy="156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0045" indent="-347980" algn="just">
              <a:lnSpc>
                <a:spcPts val="3050"/>
              </a:lnSpc>
              <a:spcBef>
                <a:spcPts val="95"/>
              </a:spcBef>
              <a:buSzPct val="92000"/>
              <a:buFont typeface="Microsoft Sans Serif" panose="020B0604020202020204"/>
              <a:buChar char="•"/>
              <a:tabLst>
                <a:tab pos="360680" algn="l"/>
              </a:tabLst>
            </a:pPr>
            <a:r>
              <a:rPr sz="2600" spc="-5" dirty="0">
                <a:latin typeface="Arial MT"/>
                <a:cs typeface="Arial MT"/>
              </a:rPr>
              <a:t>Objective:</a:t>
            </a:r>
            <a:endParaRPr sz="2600">
              <a:latin typeface="Arial MT"/>
              <a:cs typeface="Arial MT"/>
            </a:endParaRPr>
          </a:p>
          <a:p>
            <a:pPr marL="360045" marR="5080" indent="-347980" algn="just">
              <a:lnSpc>
                <a:spcPts val="3000"/>
              </a:lnSpc>
              <a:spcBef>
                <a:spcPts val="125"/>
              </a:spcBef>
              <a:buSzPct val="92000"/>
              <a:buFont typeface="Microsoft Sans Serif" panose="020B0604020202020204"/>
              <a:buChar char="•"/>
              <a:tabLst>
                <a:tab pos="360680" algn="l"/>
              </a:tabLst>
            </a:pPr>
            <a:r>
              <a:rPr sz="2600" dirty="0">
                <a:latin typeface="Arial MT"/>
                <a:cs typeface="Arial MT"/>
              </a:rPr>
              <a:t>The </a:t>
            </a:r>
            <a:r>
              <a:rPr sz="2600" spc="-5" dirty="0">
                <a:latin typeface="Arial MT"/>
                <a:cs typeface="Arial MT"/>
              </a:rPr>
              <a:t>main objective </a:t>
            </a:r>
            <a:r>
              <a:rPr sz="2600" spc="-10" dirty="0">
                <a:latin typeface="Arial MT"/>
                <a:cs typeface="Arial MT"/>
              </a:rPr>
              <a:t>behind </a:t>
            </a:r>
            <a:r>
              <a:rPr sz="2600" dirty="0">
                <a:latin typeface="Arial MT"/>
                <a:cs typeface="Arial MT"/>
              </a:rPr>
              <a:t>this </a:t>
            </a:r>
            <a:r>
              <a:rPr sz="2600" spc="-5" dirty="0">
                <a:latin typeface="Arial MT"/>
                <a:cs typeface="Arial MT"/>
              </a:rPr>
              <a:t>is to </a:t>
            </a:r>
            <a:r>
              <a:rPr sz="2600" dirty="0">
                <a:latin typeface="Arial MT"/>
                <a:cs typeface="Arial MT"/>
              </a:rPr>
              <a:t>get </a:t>
            </a:r>
            <a:r>
              <a:rPr sz="2600" spc="-5" dirty="0">
                <a:latin typeface="Arial MT"/>
                <a:cs typeface="Arial MT"/>
              </a:rPr>
              <a:t>familiar with 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MS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EXCEL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VBO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emails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with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attachment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bunch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people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60" y="164591"/>
            <a:ext cx="8629015" cy="6583680"/>
          </a:xfrm>
          <a:custGeom>
            <a:avLst/>
            <a:gdLst/>
            <a:ahLst/>
            <a:cxnLst/>
            <a:rect l="l" t="t" r="r" b="b"/>
            <a:pathLst>
              <a:path w="8629015" h="6583680">
                <a:moveTo>
                  <a:pt x="8628888" y="0"/>
                </a:moveTo>
                <a:lnTo>
                  <a:pt x="8601456" y="0"/>
                </a:lnTo>
                <a:lnTo>
                  <a:pt x="8601456" y="27432"/>
                </a:lnTo>
                <a:lnTo>
                  <a:pt x="8601456" y="6556248"/>
                </a:lnTo>
                <a:lnTo>
                  <a:pt x="27432" y="6556248"/>
                </a:lnTo>
                <a:lnTo>
                  <a:pt x="27432" y="27432"/>
                </a:lnTo>
                <a:lnTo>
                  <a:pt x="8601456" y="27432"/>
                </a:lnTo>
                <a:lnTo>
                  <a:pt x="8601456" y="0"/>
                </a:ln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0" y="6556248"/>
                </a:lnTo>
                <a:lnTo>
                  <a:pt x="0" y="6583680"/>
                </a:lnTo>
                <a:lnTo>
                  <a:pt x="27432" y="6583680"/>
                </a:lnTo>
                <a:lnTo>
                  <a:pt x="8601456" y="6583680"/>
                </a:lnTo>
                <a:lnTo>
                  <a:pt x="8628888" y="6583680"/>
                </a:lnTo>
                <a:lnTo>
                  <a:pt x="8628888" y="6556248"/>
                </a:lnTo>
                <a:lnTo>
                  <a:pt x="8628888" y="27432"/>
                </a:lnTo>
                <a:lnTo>
                  <a:pt x="8628888" y="0"/>
                </a:lnTo>
                <a:close/>
              </a:path>
            </a:pathLst>
          </a:custGeom>
          <a:solidFill>
            <a:srgbClr val="385D8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" y="1314450"/>
            <a:ext cx="7762875" cy="1905"/>
          </a:xfrm>
          <a:custGeom>
            <a:avLst/>
            <a:gdLst/>
            <a:ahLst/>
            <a:cxnLst/>
            <a:rect l="l" t="t" r="r" b="b"/>
            <a:pathLst>
              <a:path w="7762875" h="1905">
                <a:moveTo>
                  <a:pt x="0" y="0"/>
                </a:moveTo>
                <a:lnTo>
                  <a:pt x="7762874" y="1717"/>
                </a:lnTo>
              </a:path>
            </a:pathLst>
          </a:custGeom>
          <a:ln w="24383">
            <a:solidFill>
              <a:srgbClr val="1F4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OBJECTIVES: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70"/>
              </a:spcBef>
              <a:buFont typeface="Microsoft Sans Serif" panose="020B0604020202020204"/>
              <a:buChar char="●"/>
              <a:tabLst>
                <a:tab pos="240665" algn="l"/>
                <a:tab pos="241300" algn="l"/>
              </a:tabLst>
            </a:pPr>
            <a:r>
              <a:rPr spc="5" dirty="0"/>
              <a:t>Gain</a:t>
            </a:r>
            <a:r>
              <a:rPr spc="-40" dirty="0"/>
              <a:t> </a:t>
            </a:r>
            <a:r>
              <a:rPr dirty="0"/>
              <a:t>insights</a:t>
            </a:r>
            <a:r>
              <a:rPr spc="-40" dirty="0"/>
              <a:t> </a:t>
            </a:r>
            <a:r>
              <a:rPr dirty="0"/>
              <a:t>into</a:t>
            </a:r>
            <a:r>
              <a:rPr spc="-15" dirty="0"/>
              <a:t> </a:t>
            </a:r>
            <a:r>
              <a:rPr spc="-5" dirty="0"/>
              <a:t>building</a:t>
            </a:r>
            <a:r>
              <a:rPr spc="-15" dirty="0"/>
              <a:t> </a:t>
            </a:r>
            <a:r>
              <a:rPr dirty="0"/>
              <a:t>blocks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blue</a:t>
            </a:r>
            <a:r>
              <a:rPr spc="-15" dirty="0"/>
              <a:t> </a:t>
            </a:r>
            <a:r>
              <a:rPr spc="-5" dirty="0"/>
              <a:t>prism</a:t>
            </a:r>
            <a:r>
              <a:rPr spc="-15" dirty="0"/>
              <a:t> </a:t>
            </a:r>
            <a:r>
              <a:rPr spc="-5" dirty="0"/>
              <a:t>automation.</a:t>
            </a:r>
            <a:endParaRPr spc="-5" dirty="0"/>
          </a:p>
          <a:p>
            <a:pPr marL="241300" indent="-228600">
              <a:lnSpc>
                <a:spcPct val="100000"/>
              </a:lnSpc>
              <a:spcBef>
                <a:spcPts val="170"/>
              </a:spcBef>
              <a:buFont typeface="Microsoft Sans Serif" panose="020B0604020202020204"/>
              <a:buChar char="●"/>
              <a:tabLst>
                <a:tab pos="240665" algn="l"/>
                <a:tab pos="241300" algn="l"/>
              </a:tabLst>
            </a:pPr>
            <a:r>
              <a:rPr spc="-5" dirty="0"/>
              <a:t>Importing </a:t>
            </a:r>
            <a:r>
              <a:rPr spc="-10" dirty="0"/>
              <a:t>MS</a:t>
            </a:r>
            <a:r>
              <a:rPr dirty="0"/>
              <a:t> </a:t>
            </a:r>
            <a:r>
              <a:rPr spc="-10" dirty="0"/>
              <a:t>Excel</a:t>
            </a:r>
            <a:r>
              <a:rPr spc="35" dirty="0"/>
              <a:t> </a:t>
            </a:r>
            <a:r>
              <a:rPr spc="-10" dirty="0"/>
              <a:t>VBO</a:t>
            </a:r>
            <a:r>
              <a:rPr spc="10" dirty="0"/>
              <a:t> </a:t>
            </a:r>
            <a:r>
              <a:rPr spc="-5" dirty="0"/>
              <a:t>(Visual</a:t>
            </a:r>
            <a:r>
              <a:rPr spc="10" dirty="0"/>
              <a:t> </a:t>
            </a:r>
            <a:r>
              <a:rPr dirty="0"/>
              <a:t>Basic</a:t>
            </a:r>
            <a:r>
              <a:rPr spc="-15" dirty="0"/>
              <a:t> </a:t>
            </a:r>
            <a:r>
              <a:rPr spc="-10" dirty="0"/>
              <a:t>for</a:t>
            </a:r>
            <a:r>
              <a:rPr spc="-5" dirty="0"/>
              <a:t> Applications) in</a:t>
            </a:r>
            <a:r>
              <a:rPr spc="-15" dirty="0"/>
              <a:t> </a:t>
            </a:r>
            <a:r>
              <a:rPr dirty="0"/>
              <a:t>Blue</a:t>
            </a:r>
            <a:r>
              <a:rPr spc="-5" dirty="0"/>
              <a:t> </a:t>
            </a:r>
            <a:r>
              <a:rPr spc="-10" dirty="0"/>
              <a:t>Prism.</a:t>
            </a:r>
            <a:endParaRPr spc="-10" dirty="0"/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Font typeface="Microsoft Sans Serif" panose="020B0604020202020204"/>
              <a:buChar char="●"/>
              <a:tabLst>
                <a:tab pos="240665" algn="l"/>
                <a:tab pos="241300" algn="l"/>
              </a:tabLst>
            </a:pPr>
            <a:r>
              <a:rPr spc="-5" dirty="0"/>
              <a:t>Importing</a:t>
            </a:r>
            <a:r>
              <a:rPr spc="15" dirty="0"/>
              <a:t> </a:t>
            </a:r>
            <a:r>
              <a:rPr spc="-10" dirty="0"/>
              <a:t>Email</a:t>
            </a:r>
            <a:r>
              <a:rPr spc="30" dirty="0"/>
              <a:t> </a:t>
            </a:r>
            <a:r>
              <a:rPr spc="-10" dirty="0"/>
              <a:t>VBO</a:t>
            </a:r>
            <a:r>
              <a:rPr spc="-15" dirty="0"/>
              <a:t> </a:t>
            </a:r>
            <a:r>
              <a:rPr spc="-5" dirty="0"/>
              <a:t>(Visual</a:t>
            </a:r>
            <a:r>
              <a:rPr spc="5" dirty="0"/>
              <a:t> </a:t>
            </a:r>
            <a:r>
              <a:rPr dirty="0"/>
              <a:t>Basic</a:t>
            </a:r>
            <a:r>
              <a:rPr spc="-15" dirty="0"/>
              <a:t> </a:t>
            </a:r>
            <a:r>
              <a:rPr spc="-10" dirty="0"/>
              <a:t>for</a:t>
            </a:r>
            <a:r>
              <a:rPr spc="15" dirty="0"/>
              <a:t> </a:t>
            </a:r>
            <a:r>
              <a:rPr spc="-5" dirty="0"/>
              <a:t>Applications)</a:t>
            </a:r>
            <a:r>
              <a:rPr spc="-35" dirty="0"/>
              <a:t> </a:t>
            </a:r>
            <a:r>
              <a:rPr spc="10" dirty="0"/>
              <a:t>in</a:t>
            </a:r>
            <a:r>
              <a:rPr spc="5" dirty="0"/>
              <a:t> </a:t>
            </a:r>
            <a:r>
              <a:rPr spc="-5" dirty="0"/>
              <a:t>Blue</a:t>
            </a:r>
            <a:r>
              <a:rPr spc="-10" dirty="0"/>
              <a:t> Prism.</a:t>
            </a:r>
            <a:endParaRPr spc="-10" dirty="0"/>
          </a:p>
          <a:p>
            <a:pPr marL="241300" indent="-228600">
              <a:lnSpc>
                <a:spcPct val="100000"/>
              </a:lnSpc>
              <a:spcBef>
                <a:spcPts val="165"/>
              </a:spcBef>
              <a:buFont typeface="Microsoft Sans Serif" panose="020B0604020202020204"/>
              <a:buChar char="●"/>
              <a:tabLst>
                <a:tab pos="240665" algn="l"/>
                <a:tab pos="241300" algn="l"/>
              </a:tabLst>
            </a:pPr>
            <a:r>
              <a:rPr dirty="0"/>
              <a:t>Tuning</a:t>
            </a:r>
            <a:r>
              <a:rPr spc="-10" dirty="0"/>
              <a:t> </a:t>
            </a:r>
            <a:r>
              <a:rPr spc="-5" dirty="0"/>
              <a:t>Process</a:t>
            </a:r>
            <a:r>
              <a:rPr spc="-20" dirty="0"/>
              <a:t> </a:t>
            </a:r>
            <a:r>
              <a:rPr spc="-5" dirty="0"/>
              <a:t>Studio</a:t>
            </a:r>
            <a:r>
              <a:rPr spc="-15" dirty="0"/>
              <a:t> </a:t>
            </a:r>
            <a:r>
              <a:rPr spc="-5" dirty="0"/>
              <a:t>with</a:t>
            </a:r>
            <a:r>
              <a:rPr spc="-15" dirty="0"/>
              <a:t> </a:t>
            </a:r>
            <a:r>
              <a:rPr spc="-5" dirty="0"/>
              <a:t>specific</a:t>
            </a:r>
            <a:r>
              <a:rPr spc="-45" dirty="0"/>
              <a:t> </a:t>
            </a:r>
            <a:r>
              <a:rPr dirty="0"/>
              <a:t>needs.</a:t>
            </a:r>
            <a:endParaRPr dirty="0"/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Font typeface="Microsoft Sans Serif" panose="020B0604020202020204"/>
              <a:buChar char="●"/>
              <a:tabLst>
                <a:tab pos="240665" algn="l"/>
                <a:tab pos="241300" algn="l"/>
              </a:tabLst>
            </a:pPr>
            <a:r>
              <a:rPr dirty="0"/>
              <a:t>Working</a:t>
            </a:r>
            <a:r>
              <a:rPr spc="-20" dirty="0"/>
              <a:t> </a:t>
            </a:r>
            <a:r>
              <a:rPr spc="-5" dirty="0"/>
              <a:t>with</a:t>
            </a:r>
            <a:r>
              <a:rPr spc="-15" dirty="0"/>
              <a:t> </a:t>
            </a:r>
            <a:r>
              <a:rPr spc="-5" dirty="0"/>
              <a:t>different</a:t>
            </a:r>
            <a:r>
              <a:rPr spc="-15" dirty="0"/>
              <a:t> </a:t>
            </a:r>
            <a:r>
              <a:rPr dirty="0"/>
              <a:t>stages</a:t>
            </a:r>
            <a:r>
              <a:rPr spc="-40" dirty="0"/>
              <a:t> </a:t>
            </a:r>
            <a:r>
              <a:rPr spc="10" dirty="0"/>
              <a:t>in</a:t>
            </a:r>
            <a:r>
              <a:rPr spc="-5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5" dirty="0"/>
              <a:t>Process</a:t>
            </a:r>
            <a:r>
              <a:rPr spc="-20" dirty="0"/>
              <a:t> </a:t>
            </a:r>
            <a:r>
              <a:rPr spc="-5" dirty="0"/>
              <a:t>studio.</a:t>
            </a:r>
            <a:endParaRPr spc="-5" dirty="0"/>
          </a:p>
          <a:p>
            <a:pPr marL="241300" indent="-228600">
              <a:lnSpc>
                <a:spcPct val="100000"/>
              </a:lnSpc>
              <a:spcBef>
                <a:spcPts val="170"/>
              </a:spcBef>
              <a:buFont typeface="Microsoft Sans Serif" panose="020B0604020202020204"/>
              <a:buChar char="●"/>
              <a:tabLst>
                <a:tab pos="240665" algn="l"/>
                <a:tab pos="241300" algn="l"/>
              </a:tabLst>
            </a:pPr>
            <a:r>
              <a:rPr dirty="0"/>
              <a:t>Building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bot</a:t>
            </a:r>
            <a:r>
              <a:rPr spc="-2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spc="-5" dirty="0"/>
              <a:t>automatically</a:t>
            </a:r>
            <a:r>
              <a:rPr spc="-20" dirty="0"/>
              <a:t> </a:t>
            </a:r>
            <a:r>
              <a:rPr dirty="0"/>
              <a:t>send</a:t>
            </a:r>
            <a:r>
              <a:rPr spc="-20" dirty="0"/>
              <a:t> </a:t>
            </a:r>
            <a:r>
              <a:rPr dirty="0"/>
              <a:t>mails</a:t>
            </a:r>
            <a:r>
              <a:rPr spc="-20" dirty="0"/>
              <a:t> </a:t>
            </a:r>
            <a:r>
              <a:rPr spc="-5" dirty="0"/>
              <a:t>with</a:t>
            </a:r>
            <a:r>
              <a:rPr spc="-20" dirty="0"/>
              <a:t> </a:t>
            </a:r>
            <a:r>
              <a:rPr spc="-5" dirty="0"/>
              <a:t>attachments</a:t>
            </a:r>
            <a:r>
              <a:rPr spc="1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a </a:t>
            </a:r>
            <a:r>
              <a:rPr spc="5" dirty="0"/>
              <a:t>list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people.</a:t>
            </a:r>
            <a:endParaRPr dirty="0"/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/>
          </a:p>
          <a:p>
            <a:pPr marL="241300">
              <a:lnSpc>
                <a:spcPct val="100000"/>
              </a:lnSpc>
            </a:pPr>
            <a:r>
              <a:rPr spc="-5" dirty="0"/>
              <a:t>Scope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RPA: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6301584" y="2935605"/>
            <a:ext cx="795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0035" algn="l"/>
              </a:tabLst>
            </a:pP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to	</a:t>
            </a:r>
            <a:r>
              <a:rPr sz="1200" spc="5" dirty="0">
                <a:solidFill>
                  <a:srgbClr val="0D0D0D"/>
                </a:solidFill>
                <a:latin typeface="Arial MT"/>
                <a:cs typeface="Arial MT"/>
              </a:rPr>
              <a:t>r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e</a:t>
            </a:r>
            <a:r>
              <a:rPr sz="1200" spc="-20" dirty="0">
                <a:solidFill>
                  <a:srgbClr val="0D0D0D"/>
                </a:solidFill>
                <a:latin typeface="Arial MT"/>
                <a:cs typeface="Arial MT"/>
              </a:rPr>
              <a:t>p</a:t>
            </a:r>
            <a:r>
              <a:rPr sz="1200" spc="20" dirty="0">
                <a:solidFill>
                  <a:srgbClr val="0D0D0D"/>
                </a:solidFill>
                <a:latin typeface="Arial MT"/>
                <a:cs typeface="Arial MT"/>
              </a:rPr>
              <a:t>l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ace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3542" y="2935605"/>
            <a:ext cx="4763770" cy="59563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41300" marR="5080" indent="-228600">
              <a:lnSpc>
                <a:spcPts val="1370"/>
              </a:lnSpc>
              <a:spcBef>
                <a:spcPts val="200"/>
              </a:spcBef>
              <a:buFont typeface="Symbol" panose="05050102010706020507"/>
              <a:buChar char=""/>
              <a:tabLst>
                <a:tab pos="240665" algn="l"/>
                <a:tab pos="241300" algn="l"/>
                <a:tab pos="692150" algn="l"/>
                <a:tab pos="1078230" algn="l"/>
                <a:tab pos="1808480" algn="l"/>
                <a:tab pos="2119630" algn="l"/>
                <a:tab pos="2859405" algn="l"/>
                <a:tab pos="3523615" algn="l"/>
                <a:tab pos="3843020" algn="l"/>
              </a:tabLst>
            </a:pP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R</a:t>
            </a:r>
            <a:r>
              <a:rPr sz="1200" spc="-15" dirty="0">
                <a:solidFill>
                  <a:srgbClr val="0D0D0D"/>
                </a:solidFill>
                <a:latin typeface="Arial MT"/>
                <a:cs typeface="Arial MT"/>
              </a:rPr>
              <a:t>P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A	has	p</a:t>
            </a:r>
            <a:r>
              <a:rPr sz="1200" spc="5" dirty="0">
                <a:solidFill>
                  <a:srgbClr val="0D0D0D"/>
                </a:solidFill>
                <a:latin typeface="Arial MT"/>
                <a:cs typeface="Arial MT"/>
              </a:rPr>
              <a:t>r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ov</a:t>
            </a:r>
            <a:r>
              <a:rPr sz="1200" spc="20" dirty="0">
                <a:solidFill>
                  <a:srgbClr val="0D0D0D"/>
                </a:solidFill>
                <a:latin typeface="Arial MT"/>
                <a:cs typeface="Arial MT"/>
              </a:rPr>
              <a:t>i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ded	an	e</a:t>
            </a:r>
            <a:r>
              <a:rPr sz="1200" spc="-25" dirty="0">
                <a:solidFill>
                  <a:srgbClr val="0D0D0D"/>
                </a:solidFill>
                <a:latin typeface="Arial MT"/>
                <a:cs typeface="Arial MT"/>
              </a:rPr>
              <a:t>x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cel</a:t>
            </a:r>
            <a:r>
              <a:rPr sz="1200" spc="15" dirty="0">
                <a:solidFill>
                  <a:srgbClr val="0D0D0D"/>
                </a:solidFill>
                <a:latin typeface="Arial MT"/>
                <a:cs typeface="Arial MT"/>
              </a:rPr>
              <a:t>l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e</a:t>
            </a:r>
            <a:r>
              <a:rPr sz="1200" spc="-20" dirty="0">
                <a:solidFill>
                  <a:srgbClr val="0D0D0D"/>
                </a:solidFill>
                <a:latin typeface="Arial MT"/>
                <a:cs typeface="Arial MT"/>
              </a:rPr>
              <a:t>n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t	so</a:t>
            </a:r>
            <a:r>
              <a:rPr sz="1200" spc="20" dirty="0">
                <a:solidFill>
                  <a:srgbClr val="0D0D0D"/>
                </a:solidFill>
                <a:latin typeface="Arial MT"/>
                <a:cs typeface="Arial MT"/>
              </a:rPr>
              <a:t>l</a:t>
            </a:r>
            <a:r>
              <a:rPr sz="1200" spc="-20" dirty="0">
                <a:solidFill>
                  <a:srgbClr val="0D0D0D"/>
                </a:solidFill>
                <a:latin typeface="Arial MT"/>
                <a:cs typeface="Arial MT"/>
              </a:rPr>
              <a:t>u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ti</a:t>
            </a:r>
            <a:r>
              <a:rPr sz="1200" spc="-20" dirty="0">
                <a:solidFill>
                  <a:srgbClr val="0D0D0D"/>
                </a:solidFill>
                <a:latin typeface="Arial MT"/>
                <a:cs typeface="Arial MT"/>
              </a:rPr>
              <a:t>o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n	f</a:t>
            </a:r>
            <a:r>
              <a:rPr sz="1200" spc="5" dirty="0">
                <a:solidFill>
                  <a:srgbClr val="0D0D0D"/>
                </a:solidFill>
                <a:latin typeface="Arial MT"/>
                <a:cs typeface="Arial MT"/>
              </a:rPr>
              <a:t>o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r	o</a:t>
            </a:r>
            <a:r>
              <a:rPr sz="1200" spc="5" dirty="0">
                <a:solidFill>
                  <a:srgbClr val="0D0D0D"/>
                </a:solidFill>
                <a:latin typeface="Arial MT"/>
                <a:cs typeface="Arial MT"/>
              </a:rPr>
              <a:t>r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ga</a:t>
            </a:r>
            <a:r>
              <a:rPr sz="1200" spc="-20" dirty="0">
                <a:solidFill>
                  <a:srgbClr val="0D0D0D"/>
                </a:solidFill>
                <a:latin typeface="Arial MT"/>
                <a:cs typeface="Arial MT"/>
              </a:rPr>
              <a:t>n</a:t>
            </a:r>
            <a:r>
              <a:rPr sz="1200" spc="20" dirty="0">
                <a:solidFill>
                  <a:srgbClr val="0D0D0D"/>
                </a:solidFill>
                <a:latin typeface="Arial MT"/>
                <a:cs typeface="Arial MT"/>
              </a:rPr>
              <a:t>i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z</a:t>
            </a:r>
            <a:r>
              <a:rPr sz="1200" spc="-20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tions 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repetitive,mundane,rule</a:t>
            </a:r>
            <a:r>
              <a:rPr sz="12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45" dirty="0">
                <a:solidFill>
                  <a:srgbClr val="0D0D0D"/>
                </a:solidFill>
                <a:latin typeface="Microsoft Sans Serif" panose="020B0604020202020204"/>
                <a:cs typeface="Microsoft Sans Serif" panose="020B0604020202020204"/>
              </a:rPr>
              <a:t>–</a:t>
            </a:r>
            <a:r>
              <a:rPr sz="1200" spc="45" dirty="0">
                <a:solidFill>
                  <a:srgbClr val="0D0D0D"/>
                </a:solidFill>
                <a:latin typeface="Arial MT"/>
                <a:cs typeface="Arial MT"/>
              </a:rPr>
              <a:t>based</a:t>
            </a:r>
            <a:r>
              <a:rPr sz="12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processes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with</a:t>
            </a:r>
            <a:r>
              <a:rPr sz="12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software</a:t>
            </a:r>
            <a:r>
              <a:rPr sz="12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bots</a:t>
            </a:r>
            <a:endParaRPr sz="1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205"/>
              </a:spcBef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It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0D0D0D"/>
                </a:solidFill>
                <a:latin typeface="Arial MT"/>
                <a:cs typeface="Arial MT"/>
              </a:rPr>
              <a:t>is</a:t>
            </a:r>
            <a:r>
              <a:rPr sz="12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now</a:t>
            </a:r>
            <a:r>
              <a:rPr sz="12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helping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organizations </a:t>
            </a: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who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were looking</a:t>
            </a:r>
            <a:r>
              <a:rPr sz="12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2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increase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 their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6242" y="5371591"/>
            <a:ext cx="128905" cy="12388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1.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2.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3.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4.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5.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6.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3542" y="3707129"/>
            <a:ext cx="3333115" cy="33185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workflow</a:t>
            </a:r>
            <a:r>
              <a:rPr sz="12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accuracy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2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in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IT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sector</a:t>
            </a:r>
            <a:endParaRPr sz="1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2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accomplish</a:t>
            </a:r>
            <a:r>
              <a:rPr sz="12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this:</a:t>
            </a:r>
            <a:endParaRPr sz="1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Configure</a:t>
            </a:r>
            <a:r>
              <a:rPr sz="12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the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process</a:t>
            </a:r>
            <a:r>
              <a:rPr sz="12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model:</a:t>
            </a:r>
            <a:endParaRPr sz="1200">
              <a:latin typeface="Arial MT"/>
              <a:cs typeface="Arial MT"/>
            </a:endParaRPr>
          </a:p>
          <a:p>
            <a:pPr marL="420370" lvl="1" indent="-179705">
              <a:lnSpc>
                <a:spcPct val="100000"/>
              </a:lnSpc>
              <a:spcBef>
                <a:spcPts val="145"/>
              </a:spcBef>
              <a:buAutoNum type="arabicParenR"/>
              <a:tabLst>
                <a:tab pos="421005" algn="l"/>
              </a:tabLst>
            </a:pP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Import</a:t>
            </a:r>
            <a:r>
              <a:rPr sz="12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MS</a:t>
            </a:r>
            <a:r>
              <a:rPr sz="12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Excel</a:t>
            </a:r>
            <a:r>
              <a:rPr sz="12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VBO</a:t>
            </a:r>
            <a:endParaRPr sz="1200">
              <a:latin typeface="Arial MT"/>
              <a:cs typeface="Arial MT"/>
            </a:endParaRPr>
          </a:p>
          <a:p>
            <a:pPr marL="420370" lvl="1" indent="-179705">
              <a:lnSpc>
                <a:spcPct val="100000"/>
              </a:lnSpc>
              <a:spcBef>
                <a:spcPts val="140"/>
              </a:spcBef>
              <a:buAutoNum type="arabicParenR"/>
              <a:tabLst>
                <a:tab pos="421005" algn="l"/>
              </a:tabLst>
            </a:pP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Import</a:t>
            </a:r>
            <a:r>
              <a:rPr sz="12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Email</a:t>
            </a:r>
            <a:r>
              <a:rPr sz="12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VBO</a:t>
            </a:r>
            <a:endParaRPr sz="1200">
              <a:latin typeface="Arial MT"/>
              <a:cs typeface="Arial MT"/>
            </a:endParaRPr>
          </a:p>
          <a:p>
            <a:pPr marL="420370" lvl="1" indent="-179705">
              <a:lnSpc>
                <a:spcPct val="100000"/>
              </a:lnSpc>
              <a:spcBef>
                <a:spcPts val="170"/>
              </a:spcBef>
              <a:buAutoNum type="arabicParenR"/>
              <a:tabLst>
                <a:tab pos="421005" algn="l"/>
              </a:tabLst>
            </a:pP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Process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Model</a:t>
            </a:r>
            <a:r>
              <a:rPr sz="12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binding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with</a:t>
            </a:r>
            <a:r>
              <a:rPr sz="12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MS Excel</a:t>
            </a:r>
            <a:r>
              <a:rPr sz="12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VBO</a:t>
            </a:r>
            <a:endParaRPr sz="1200">
              <a:latin typeface="Arial MT"/>
              <a:cs typeface="Arial MT"/>
            </a:endParaRPr>
          </a:p>
          <a:p>
            <a:pPr marL="420370" lvl="1" indent="-179705">
              <a:lnSpc>
                <a:spcPct val="100000"/>
              </a:lnSpc>
              <a:spcBef>
                <a:spcPts val="145"/>
              </a:spcBef>
              <a:buAutoNum type="arabicParenR"/>
              <a:tabLst>
                <a:tab pos="421005" algn="l"/>
              </a:tabLst>
            </a:pP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Process Model</a:t>
            </a:r>
            <a:r>
              <a:rPr sz="12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binding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with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Email</a:t>
            </a:r>
            <a:r>
              <a:rPr sz="12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VBO</a:t>
            </a:r>
            <a:endParaRPr sz="1200">
              <a:latin typeface="Arial MT"/>
              <a:cs typeface="Arial MT"/>
            </a:endParaRPr>
          </a:p>
          <a:p>
            <a:pPr marL="240665" marR="1400175" indent="-240665">
              <a:lnSpc>
                <a:spcPct val="111000"/>
              </a:lnSpc>
              <a:spcBef>
                <a:spcPts val="110"/>
              </a:spcBef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Adding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Process Stages: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 Create</a:t>
            </a:r>
            <a:r>
              <a:rPr sz="1200" spc="3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Instance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 Open</a:t>
            </a: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 Excel</a:t>
            </a:r>
            <a:r>
              <a:rPr sz="12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file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 Getting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email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IDs </a:t>
            </a:r>
            <a:r>
              <a:rPr sz="12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Configuring </a:t>
            </a: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Email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Arial MT"/>
                <a:cs typeface="Arial MT"/>
              </a:rPr>
              <a:t>F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etc</a:t>
            </a:r>
            <a:r>
              <a:rPr sz="1200" spc="-20" dirty="0">
                <a:solidFill>
                  <a:srgbClr val="0D0D0D"/>
                </a:solidFill>
                <a:latin typeface="Arial MT"/>
                <a:cs typeface="Arial MT"/>
              </a:rPr>
              <a:t>h</a:t>
            </a:r>
            <a:r>
              <a:rPr sz="1200" spc="20" dirty="0">
                <a:solidFill>
                  <a:srgbClr val="0D0D0D"/>
                </a:solidFill>
                <a:latin typeface="Arial MT"/>
                <a:cs typeface="Arial MT"/>
              </a:rPr>
              <a:t>i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ng</a:t>
            </a:r>
            <a:r>
              <a:rPr sz="12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attach</a:t>
            </a:r>
            <a:r>
              <a:rPr sz="1200" spc="-40" dirty="0">
                <a:solidFill>
                  <a:srgbClr val="0D0D0D"/>
                </a:solidFill>
                <a:latin typeface="Arial MT"/>
                <a:cs typeface="Arial MT"/>
              </a:rPr>
              <a:t>m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ents 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Sending</a:t>
            </a: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mails</a:t>
            </a:r>
            <a:endParaRPr sz="1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Test</a:t>
            </a:r>
            <a:r>
              <a:rPr sz="12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model</a:t>
            </a:r>
            <a:endParaRPr sz="1200">
              <a:latin typeface="Arial MT"/>
              <a:cs typeface="Arial MT"/>
            </a:endParaRPr>
          </a:p>
          <a:p>
            <a:pPr marL="698500" lvl="1" indent="-457835">
              <a:lnSpc>
                <a:spcPct val="100000"/>
              </a:lnSpc>
              <a:spcBef>
                <a:spcPts val="150"/>
              </a:spcBef>
              <a:buAutoNum type="arabicParenR"/>
              <a:tabLst>
                <a:tab pos="698500" algn="l"/>
                <a:tab pos="699135" algn="l"/>
              </a:tabLst>
            </a:pP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Test</a:t>
            </a:r>
            <a:r>
              <a:rPr sz="12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Process</a:t>
            </a:r>
            <a:r>
              <a:rPr sz="12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Model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9560" y="164591"/>
            <a:ext cx="7257415" cy="9784080"/>
          </a:xfrm>
          <a:custGeom>
            <a:avLst/>
            <a:gdLst/>
            <a:ahLst/>
            <a:cxnLst/>
            <a:rect l="l" t="t" r="r" b="b"/>
            <a:pathLst>
              <a:path w="7257415" h="9784080">
                <a:moveTo>
                  <a:pt x="7257021" y="0"/>
                </a:moveTo>
                <a:lnTo>
                  <a:pt x="7229602" y="0"/>
                </a:lnTo>
                <a:lnTo>
                  <a:pt x="7229602" y="27432"/>
                </a:lnTo>
                <a:lnTo>
                  <a:pt x="7229602" y="9756343"/>
                </a:lnTo>
                <a:lnTo>
                  <a:pt x="27432" y="9756343"/>
                </a:lnTo>
                <a:lnTo>
                  <a:pt x="27432" y="27432"/>
                </a:lnTo>
                <a:lnTo>
                  <a:pt x="7229602" y="27432"/>
                </a:lnTo>
                <a:lnTo>
                  <a:pt x="7229602" y="0"/>
                </a:lnTo>
                <a:lnTo>
                  <a:pt x="27432" y="0"/>
                </a:lnTo>
                <a:lnTo>
                  <a:pt x="0" y="0"/>
                </a:lnTo>
                <a:lnTo>
                  <a:pt x="0" y="27393"/>
                </a:lnTo>
                <a:lnTo>
                  <a:pt x="0" y="9756343"/>
                </a:lnTo>
                <a:lnTo>
                  <a:pt x="0" y="9783775"/>
                </a:lnTo>
                <a:lnTo>
                  <a:pt x="27432" y="9783775"/>
                </a:lnTo>
                <a:lnTo>
                  <a:pt x="7229602" y="9783775"/>
                </a:lnTo>
                <a:lnTo>
                  <a:pt x="7257021" y="9783775"/>
                </a:lnTo>
                <a:lnTo>
                  <a:pt x="7257021" y="9756343"/>
                </a:lnTo>
                <a:lnTo>
                  <a:pt x="7257021" y="27432"/>
                </a:lnTo>
                <a:lnTo>
                  <a:pt x="7257021" y="0"/>
                </a:lnTo>
                <a:close/>
              </a:path>
            </a:pathLst>
          </a:custGeom>
          <a:solidFill>
            <a:srgbClr val="385D8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044" y="652094"/>
            <a:ext cx="790702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C00000"/>
                </a:solidFill>
              </a:rPr>
              <a:t>System</a:t>
            </a:r>
            <a:r>
              <a:rPr sz="4000" spc="-225" dirty="0">
                <a:solidFill>
                  <a:srgbClr val="C00000"/>
                </a:solidFill>
              </a:rPr>
              <a:t> </a:t>
            </a:r>
            <a:r>
              <a:rPr sz="4000" spc="-5" dirty="0">
                <a:solidFill>
                  <a:srgbClr val="C00000"/>
                </a:solidFill>
              </a:rPr>
              <a:t>Architecture</a:t>
            </a:r>
            <a:r>
              <a:rPr sz="4000" spc="-10" dirty="0">
                <a:solidFill>
                  <a:srgbClr val="C00000"/>
                </a:solidFill>
              </a:rPr>
              <a:t> </a:t>
            </a:r>
            <a:r>
              <a:rPr sz="4000" dirty="0">
                <a:solidFill>
                  <a:srgbClr val="C00000"/>
                </a:solidFill>
              </a:rPr>
              <a:t>/</a:t>
            </a:r>
            <a:r>
              <a:rPr sz="4000" spc="5" dirty="0">
                <a:solidFill>
                  <a:srgbClr val="C00000"/>
                </a:solidFill>
              </a:rPr>
              <a:t> </a:t>
            </a:r>
            <a:r>
              <a:rPr sz="4000" spc="-5" dirty="0">
                <a:solidFill>
                  <a:srgbClr val="C00000"/>
                </a:solidFill>
              </a:rPr>
              <a:t>Ideation</a:t>
            </a:r>
            <a:r>
              <a:rPr sz="4000" dirty="0">
                <a:solidFill>
                  <a:srgbClr val="C00000"/>
                </a:solidFill>
              </a:rPr>
              <a:t> </a:t>
            </a:r>
            <a:r>
              <a:rPr sz="4000" spc="5" dirty="0">
                <a:solidFill>
                  <a:srgbClr val="C00000"/>
                </a:solidFill>
              </a:rPr>
              <a:t>Map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200" y="1940049"/>
            <a:ext cx="7543800" cy="270490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89560" y="164591"/>
            <a:ext cx="8629015" cy="6583680"/>
          </a:xfrm>
          <a:custGeom>
            <a:avLst/>
            <a:gdLst/>
            <a:ahLst/>
            <a:cxnLst/>
            <a:rect l="l" t="t" r="r" b="b"/>
            <a:pathLst>
              <a:path w="8629015" h="6583680">
                <a:moveTo>
                  <a:pt x="8628888" y="0"/>
                </a:moveTo>
                <a:lnTo>
                  <a:pt x="8601456" y="0"/>
                </a:lnTo>
                <a:lnTo>
                  <a:pt x="8601456" y="27432"/>
                </a:lnTo>
                <a:lnTo>
                  <a:pt x="8601456" y="6556248"/>
                </a:lnTo>
                <a:lnTo>
                  <a:pt x="27432" y="6556248"/>
                </a:lnTo>
                <a:lnTo>
                  <a:pt x="27432" y="27432"/>
                </a:lnTo>
                <a:lnTo>
                  <a:pt x="8601456" y="27432"/>
                </a:lnTo>
                <a:lnTo>
                  <a:pt x="8601456" y="0"/>
                </a:ln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0" y="6556248"/>
                </a:lnTo>
                <a:lnTo>
                  <a:pt x="0" y="6583680"/>
                </a:lnTo>
                <a:lnTo>
                  <a:pt x="27432" y="6583680"/>
                </a:lnTo>
                <a:lnTo>
                  <a:pt x="8601456" y="6583680"/>
                </a:lnTo>
                <a:lnTo>
                  <a:pt x="8628888" y="6583680"/>
                </a:lnTo>
                <a:lnTo>
                  <a:pt x="8628888" y="6556248"/>
                </a:lnTo>
                <a:lnTo>
                  <a:pt x="8628888" y="27432"/>
                </a:lnTo>
                <a:lnTo>
                  <a:pt x="8628888" y="0"/>
                </a:lnTo>
                <a:close/>
              </a:path>
            </a:pathLst>
          </a:custGeom>
          <a:solidFill>
            <a:srgbClr val="385D8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50" y="1219200"/>
            <a:ext cx="8610600" cy="1905"/>
          </a:xfrm>
          <a:custGeom>
            <a:avLst/>
            <a:gdLst/>
            <a:ahLst/>
            <a:cxnLst/>
            <a:rect l="l" t="t" r="r" b="b"/>
            <a:pathLst>
              <a:path w="8610600" h="1905">
                <a:moveTo>
                  <a:pt x="0" y="0"/>
                </a:moveTo>
                <a:lnTo>
                  <a:pt x="8610600" y="1904"/>
                </a:lnTo>
              </a:path>
            </a:pathLst>
          </a:custGeom>
          <a:ln w="24383">
            <a:solidFill>
              <a:srgbClr val="1F4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252" y="588086"/>
            <a:ext cx="522478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C00000"/>
                </a:solidFill>
              </a:rPr>
              <a:t>Project</a:t>
            </a:r>
            <a:r>
              <a:rPr sz="4000" spc="-25" dirty="0">
                <a:solidFill>
                  <a:srgbClr val="C00000"/>
                </a:solidFill>
              </a:rPr>
              <a:t> </a:t>
            </a:r>
            <a:r>
              <a:rPr sz="4000" spc="-5" dirty="0">
                <a:solidFill>
                  <a:srgbClr val="C00000"/>
                </a:solidFill>
              </a:rPr>
              <a:t>Implementation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33196" y="2051761"/>
            <a:ext cx="6762750" cy="27063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110"/>
              </a:spcBef>
              <a:buSzPct val="86000"/>
              <a:buFont typeface="Microsoft Sans Serif" panose="020B0604020202020204"/>
              <a:buChar char="•"/>
              <a:tabLst>
                <a:tab pos="360045" algn="l"/>
                <a:tab pos="360680" algn="l"/>
              </a:tabLst>
            </a:pPr>
            <a:r>
              <a:rPr sz="2800" spc="-5" dirty="0">
                <a:latin typeface="Arial MT"/>
                <a:cs typeface="Arial MT"/>
              </a:rPr>
              <a:t>Hardware</a:t>
            </a:r>
            <a:r>
              <a:rPr sz="2800" spc="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Software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Requirements:</a:t>
            </a:r>
            <a:endParaRPr sz="2800">
              <a:latin typeface="Arial MT"/>
              <a:cs typeface="Arial MT"/>
            </a:endParaRPr>
          </a:p>
          <a:p>
            <a:pPr marL="539115" lvl="1" indent="-179705">
              <a:lnSpc>
                <a:spcPct val="100000"/>
              </a:lnSpc>
              <a:spcBef>
                <a:spcPts val="2125"/>
              </a:spcBef>
              <a:buAutoNum type="arabicParenR"/>
              <a:tabLst>
                <a:tab pos="539750" algn="l"/>
              </a:tabLst>
            </a:pP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following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Hardware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required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complete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this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project: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Arial MT"/>
              <a:cs typeface="Arial MT"/>
            </a:endParaRPr>
          </a:p>
          <a:p>
            <a:pPr marL="493395" indent="-133985">
              <a:lnSpc>
                <a:spcPct val="100000"/>
              </a:lnSpc>
              <a:buChar char="●"/>
              <a:tabLst>
                <a:tab pos="494030" algn="l"/>
              </a:tabLst>
            </a:pP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Internet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connection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download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activate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Microsoft Sans Serif" panose="020B0604020202020204"/>
              <a:buChar char="●"/>
            </a:pPr>
            <a:endParaRPr sz="1800">
              <a:latin typeface="Microsoft Sans Serif" panose="020B0604020202020204"/>
              <a:cs typeface="Microsoft Sans Serif" panose="020B0604020202020204"/>
            </a:endParaRPr>
          </a:p>
          <a:p>
            <a:pPr marL="536575" indent="-134620">
              <a:lnSpc>
                <a:spcPct val="100000"/>
              </a:lnSpc>
              <a:buChar char="●"/>
              <a:tabLst>
                <a:tab pos="537210" algn="l"/>
              </a:tabLst>
            </a:pP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Administration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access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install</a:t>
            </a:r>
            <a:r>
              <a:rPr sz="12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run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Blue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Prism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icrosoft Sans Serif" panose="020B0604020202020204"/>
              <a:buChar char="●"/>
            </a:pPr>
            <a:endParaRPr sz="1800">
              <a:latin typeface="Microsoft Sans Serif" panose="020B0604020202020204"/>
              <a:cs typeface="Microsoft Sans Serif" panose="020B0604020202020204"/>
            </a:endParaRPr>
          </a:p>
          <a:p>
            <a:pPr marL="536575" indent="-134620">
              <a:lnSpc>
                <a:spcPct val="100000"/>
              </a:lnSpc>
              <a:buChar char="●"/>
              <a:tabLst>
                <a:tab pos="537210" algn="l"/>
              </a:tabLst>
            </a:pP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Minimum</a:t>
            </a:r>
            <a:r>
              <a:rPr sz="120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10GB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free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disk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 space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 panose="020B0604020202020204"/>
              <a:buChar char="●"/>
            </a:pPr>
            <a:endParaRPr sz="1850">
              <a:latin typeface="Microsoft Sans Serif" panose="020B0604020202020204"/>
              <a:cs typeface="Microsoft Sans Serif" panose="020B0604020202020204"/>
            </a:endParaRPr>
          </a:p>
          <a:p>
            <a:pPr marL="490855" indent="-131445">
              <a:lnSpc>
                <a:spcPct val="100000"/>
              </a:lnSpc>
              <a:buChar char="●"/>
              <a:tabLst>
                <a:tab pos="491490" algn="l"/>
              </a:tabLst>
            </a:pP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Windows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8.1</a:t>
            </a:r>
            <a:r>
              <a:rPr sz="12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or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10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(64</a:t>
            </a:r>
            <a:r>
              <a:rPr sz="1200" dirty="0">
                <a:latin typeface="Arial MT"/>
                <a:cs typeface="Arial MT"/>
              </a:rPr>
              <a:t>-bit </a:t>
            </a:r>
            <a:r>
              <a:rPr sz="1200" spc="-5" dirty="0">
                <a:latin typeface="Arial MT"/>
                <a:cs typeface="Arial MT"/>
              </a:rPr>
              <a:t>version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only)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Cloud: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Get </a:t>
            </a:r>
            <a:r>
              <a:rPr sz="1200" spc="-5" dirty="0">
                <a:latin typeface="Arial MT"/>
                <a:cs typeface="Arial MT"/>
              </a:rPr>
              <a:t>started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free, </a:t>
            </a:r>
            <a:r>
              <a:rPr sz="1200" spc="-5" dirty="0">
                <a:latin typeface="Arial MT"/>
                <a:cs typeface="Arial MT"/>
              </a:rPr>
              <a:t>*Cloud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account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required.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668" y="5622747"/>
            <a:ext cx="7701915" cy="8305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5"/>
              </a:spcBef>
            </a:pPr>
            <a:r>
              <a:rPr sz="1200" dirty="0">
                <a:latin typeface="Arial MT"/>
                <a:cs typeface="Arial MT"/>
              </a:rPr>
              <a:t>2)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Minimum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System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Requirements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run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Office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Excel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2013,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your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computer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needs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meet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following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minimum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hardware requirements: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Arial MT"/>
              <a:cs typeface="Arial MT"/>
            </a:endParaRPr>
          </a:p>
          <a:p>
            <a:pPr marL="146050" indent="-133985">
              <a:lnSpc>
                <a:spcPct val="100000"/>
              </a:lnSpc>
              <a:buChar char="●"/>
              <a:tabLst>
                <a:tab pos="146685" algn="l"/>
              </a:tabLst>
            </a:pP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500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megahertz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(MHz)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9560" y="164591"/>
            <a:ext cx="8629015" cy="6583680"/>
          </a:xfrm>
          <a:custGeom>
            <a:avLst/>
            <a:gdLst/>
            <a:ahLst/>
            <a:cxnLst/>
            <a:rect l="l" t="t" r="r" b="b"/>
            <a:pathLst>
              <a:path w="8629015" h="6583680">
                <a:moveTo>
                  <a:pt x="8628888" y="0"/>
                </a:moveTo>
                <a:lnTo>
                  <a:pt x="8601456" y="0"/>
                </a:lnTo>
                <a:lnTo>
                  <a:pt x="8601456" y="27432"/>
                </a:lnTo>
                <a:lnTo>
                  <a:pt x="8601456" y="6556248"/>
                </a:lnTo>
                <a:lnTo>
                  <a:pt x="27432" y="6556248"/>
                </a:lnTo>
                <a:lnTo>
                  <a:pt x="27432" y="27432"/>
                </a:lnTo>
                <a:lnTo>
                  <a:pt x="8601456" y="27432"/>
                </a:lnTo>
                <a:lnTo>
                  <a:pt x="8601456" y="0"/>
                </a:ln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0" y="6556248"/>
                </a:lnTo>
                <a:lnTo>
                  <a:pt x="0" y="6583680"/>
                </a:lnTo>
                <a:lnTo>
                  <a:pt x="27432" y="6583680"/>
                </a:lnTo>
                <a:lnTo>
                  <a:pt x="8601456" y="6583680"/>
                </a:lnTo>
                <a:lnTo>
                  <a:pt x="8628888" y="6583680"/>
                </a:lnTo>
                <a:lnTo>
                  <a:pt x="8628888" y="6556248"/>
                </a:lnTo>
                <a:lnTo>
                  <a:pt x="8628888" y="27432"/>
                </a:lnTo>
                <a:lnTo>
                  <a:pt x="8628888" y="0"/>
                </a:lnTo>
                <a:close/>
              </a:path>
            </a:pathLst>
          </a:custGeom>
          <a:solidFill>
            <a:srgbClr val="385D8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0668" y="420370"/>
            <a:ext cx="2673350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8595" indent="-133985">
              <a:lnSpc>
                <a:spcPct val="100000"/>
              </a:lnSpc>
              <a:spcBef>
                <a:spcPts val="100"/>
              </a:spcBef>
              <a:buChar char="●"/>
              <a:tabLst>
                <a:tab pos="189230" algn="l"/>
              </a:tabLst>
            </a:pP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256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 megabytes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(MB)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RAM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icrosoft Sans Serif" panose="020B0604020202020204"/>
              <a:buChar char="●"/>
            </a:pPr>
            <a:endParaRPr sz="1800">
              <a:latin typeface="Microsoft Sans Serif" panose="020B0604020202020204"/>
              <a:cs typeface="Microsoft Sans Serif" panose="020B0604020202020204"/>
            </a:endParaRPr>
          </a:p>
          <a:p>
            <a:pPr marL="146050" indent="-133985">
              <a:lnSpc>
                <a:spcPct val="100000"/>
              </a:lnSpc>
              <a:buChar char="●"/>
              <a:tabLst>
                <a:tab pos="146685" algn="l"/>
              </a:tabLst>
            </a:pP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1.5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gigabytes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(GB)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available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space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 panose="020B0604020202020204"/>
              <a:buChar char="●"/>
            </a:pPr>
            <a:endParaRPr sz="1850">
              <a:latin typeface="Microsoft Sans Serif" panose="020B0604020202020204"/>
              <a:cs typeface="Microsoft Sans Serif" panose="020B0604020202020204"/>
            </a:endParaRPr>
          </a:p>
          <a:p>
            <a:pPr marL="146050" indent="-133985">
              <a:lnSpc>
                <a:spcPct val="100000"/>
              </a:lnSpc>
              <a:buChar char="●"/>
              <a:tabLst>
                <a:tab pos="146685" algn="l"/>
              </a:tabLst>
            </a:pP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1024x768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or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higher resolution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monito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684" y="1777060"/>
            <a:ext cx="8327390" cy="319151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4104640" marR="1315720">
              <a:lnSpc>
                <a:spcPts val="3220"/>
              </a:lnSpc>
              <a:spcBef>
                <a:spcPts val="335"/>
              </a:spcBef>
              <a:buFont typeface="Symbol" panose="05050102010706020507"/>
              <a:buChar char=""/>
              <a:tabLst>
                <a:tab pos="4585970" algn="l"/>
                <a:tab pos="4586605" algn="l"/>
              </a:tabLst>
            </a:pPr>
            <a:r>
              <a:rPr sz="2800" dirty="0">
                <a:latin typeface="Arial MT"/>
                <a:cs typeface="Arial MT"/>
              </a:rPr>
              <a:t>Construction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or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Fabrication:</a:t>
            </a:r>
            <a:endParaRPr sz="2800">
              <a:latin typeface="Arial MT"/>
              <a:cs typeface="Arial MT"/>
            </a:endParaRPr>
          </a:p>
          <a:p>
            <a:pPr marL="4104640">
              <a:lnSpc>
                <a:spcPct val="100000"/>
              </a:lnSpc>
              <a:spcBef>
                <a:spcPts val="2045"/>
              </a:spcBef>
            </a:pPr>
            <a:r>
              <a:rPr sz="1200" dirty="0">
                <a:latin typeface="Arial MT"/>
                <a:cs typeface="Arial MT"/>
              </a:rPr>
              <a:t>Activity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Arial MT"/>
              <a:cs typeface="Arial MT"/>
            </a:endParaRPr>
          </a:p>
          <a:p>
            <a:pPr marL="4104640" marR="5080">
              <a:lnSpc>
                <a:spcPts val="1370"/>
              </a:lnSpc>
            </a:pPr>
            <a:r>
              <a:rPr sz="1200" spc="-5" dirty="0">
                <a:latin typeface="Arial MT"/>
                <a:cs typeface="Arial MT"/>
              </a:rPr>
              <a:t>Step </a:t>
            </a:r>
            <a:r>
              <a:rPr sz="1200" dirty="0">
                <a:latin typeface="Arial MT"/>
                <a:cs typeface="Arial MT"/>
              </a:rPr>
              <a:t>1:First store the </a:t>
            </a:r>
            <a:r>
              <a:rPr sz="1200" spc="-10" dirty="0">
                <a:latin typeface="Arial MT"/>
                <a:cs typeface="Arial MT"/>
              </a:rPr>
              <a:t>name </a:t>
            </a:r>
            <a:r>
              <a:rPr sz="1200" spc="5" dirty="0">
                <a:latin typeface="Arial MT"/>
                <a:cs typeface="Arial MT"/>
              </a:rPr>
              <a:t>and </a:t>
            </a:r>
            <a:r>
              <a:rPr sz="1200" spc="-5" dirty="0">
                <a:latin typeface="Arial MT"/>
                <a:cs typeface="Arial MT"/>
              </a:rPr>
              <a:t>email </a:t>
            </a:r>
            <a:r>
              <a:rPr sz="1200" spc="-10" dirty="0">
                <a:latin typeface="Arial MT"/>
                <a:cs typeface="Arial MT"/>
              </a:rPr>
              <a:t>address </a:t>
            </a:r>
            <a:r>
              <a:rPr sz="1200" dirty="0">
                <a:latin typeface="Arial MT"/>
                <a:cs typeface="Arial MT"/>
              </a:rPr>
              <a:t>of the </a:t>
            </a:r>
            <a:r>
              <a:rPr sz="1200" spc="-5" dirty="0">
                <a:latin typeface="Arial MT"/>
                <a:cs typeface="Arial MT"/>
              </a:rPr>
              <a:t>people </a:t>
            </a:r>
            <a:r>
              <a:rPr sz="1200" spc="10" dirty="0">
                <a:latin typeface="Arial MT"/>
                <a:cs typeface="Arial MT"/>
              </a:rPr>
              <a:t>in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Excel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 MT"/>
              <a:cs typeface="Arial MT"/>
            </a:endParaRPr>
          </a:p>
          <a:p>
            <a:pPr marL="410464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Store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attachment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add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in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email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in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folder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 MT"/>
              <a:cs typeface="Arial MT"/>
            </a:endParaRPr>
          </a:p>
          <a:p>
            <a:pPr marL="52070">
              <a:lnSpc>
                <a:spcPts val="1415"/>
              </a:lnSpc>
              <a:spcBef>
                <a:spcPts val="5"/>
              </a:spcBef>
            </a:pPr>
            <a:r>
              <a:rPr sz="1200" spc="-5" dirty="0">
                <a:latin typeface="Arial MT"/>
                <a:cs typeface="Arial MT"/>
              </a:rPr>
              <a:t>Step </a:t>
            </a:r>
            <a:r>
              <a:rPr sz="1200" dirty="0">
                <a:latin typeface="Arial MT"/>
                <a:cs typeface="Arial MT"/>
              </a:rPr>
              <a:t>2: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Import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EMAIL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POP3/SMTP</a:t>
            </a:r>
            <a:endParaRPr sz="1200">
              <a:latin typeface="Arial MT"/>
              <a:cs typeface="Arial MT"/>
            </a:endParaRPr>
          </a:p>
          <a:p>
            <a:pPr marL="12700" marR="731520">
              <a:lnSpc>
                <a:spcPts val="1370"/>
              </a:lnSpc>
              <a:spcBef>
                <a:spcPts val="80"/>
              </a:spcBef>
            </a:pPr>
            <a:r>
              <a:rPr sz="1200" dirty="0">
                <a:latin typeface="Arial MT"/>
                <a:cs typeface="Arial MT"/>
              </a:rPr>
              <a:t>Click on </a:t>
            </a:r>
            <a:r>
              <a:rPr sz="1200" spc="-5" dirty="0">
                <a:latin typeface="Arial MT"/>
                <a:cs typeface="Arial MT"/>
              </a:rPr>
              <a:t>file-&gt;Then </a:t>
            </a:r>
            <a:r>
              <a:rPr sz="1200" dirty="0">
                <a:latin typeface="Arial MT"/>
                <a:cs typeface="Arial MT"/>
              </a:rPr>
              <a:t>on import-&gt;then </a:t>
            </a:r>
            <a:r>
              <a:rPr sz="1200" spc="-5" dirty="0">
                <a:latin typeface="Arial MT"/>
                <a:cs typeface="Arial MT"/>
              </a:rPr>
              <a:t>Process/Object-&gt;Browse-&gt; </a:t>
            </a:r>
            <a:r>
              <a:rPr sz="1200" dirty="0">
                <a:latin typeface="Arial MT"/>
                <a:cs typeface="Arial MT"/>
              </a:rPr>
              <a:t>(C:\Program Files\Blue </a:t>
            </a:r>
            <a:r>
              <a:rPr sz="1200" spc="-10" dirty="0">
                <a:latin typeface="Arial MT"/>
                <a:cs typeface="Arial MT"/>
              </a:rPr>
              <a:t>Prism </a:t>
            </a:r>
            <a:r>
              <a:rPr sz="1200" dirty="0">
                <a:latin typeface="Arial MT"/>
                <a:cs typeface="Arial MT"/>
              </a:rPr>
              <a:t>Limited\Blue </a:t>
            </a:r>
            <a:r>
              <a:rPr sz="1200" spc="-5" dirty="0">
                <a:latin typeface="Arial MT"/>
                <a:cs typeface="Arial MT"/>
              </a:rPr>
              <a:t>Prism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Automate\VBO\BPA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Object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315" dirty="0">
                <a:latin typeface="Microsoft Sans Serif" panose="020B0604020202020204"/>
                <a:cs typeface="Microsoft Sans Serif" panose="020B0604020202020204"/>
              </a:rPr>
              <a:t>–</a:t>
            </a:r>
            <a:r>
              <a:rPr sz="12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Arial MT"/>
                <a:cs typeface="Arial MT"/>
              </a:rPr>
              <a:t>Email-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POP3_SMTP.xml)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-&gt;click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Next-&gt;Then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Finish.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9559" y="164592"/>
            <a:ext cx="8629015" cy="6583680"/>
            <a:chOff x="289559" y="164592"/>
            <a:chExt cx="8629015" cy="6583680"/>
          </a:xfrm>
        </p:grpSpPr>
        <p:sp>
          <p:nvSpPr>
            <p:cNvPr id="5" name="object 5"/>
            <p:cNvSpPr/>
            <p:nvPr/>
          </p:nvSpPr>
          <p:spPr>
            <a:xfrm>
              <a:off x="289560" y="164591"/>
              <a:ext cx="8629015" cy="6583680"/>
            </a:xfrm>
            <a:custGeom>
              <a:avLst/>
              <a:gdLst/>
              <a:ahLst/>
              <a:cxnLst/>
              <a:rect l="l" t="t" r="r" b="b"/>
              <a:pathLst>
                <a:path w="8629015" h="6583680">
                  <a:moveTo>
                    <a:pt x="8628888" y="0"/>
                  </a:moveTo>
                  <a:lnTo>
                    <a:pt x="8601456" y="0"/>
                  </a:lnTo>
                  <a:lnTo>
                    <a:pt x="8601456" y="27432"/>
                  </a:lnTo>
                  <a:lnTo>
                    <a:pt x="8601456" y="6556248"/>
                  </a:lnTo>
                  <a:lnTo>
                    <a:pt x="27432" y="6556248"/>
                  </a:lnTo>
                  <a:lnTo>
                    <a:pt x="27432" y="27432"/>
                  </a:lnTo>
                  <a:lnTo>
                    <a:pt x="8601456" y="27432"/>
                  </a:lnTo>
                  <a:lnTo>
                    <a:pt x="8601456" y="0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0" y="6556248"/>
                  </a:lnTo>
                  <a:lnTo>
                    <a:pt x="0" y="6583680"/>
                  </a:lnTo>
                  <a:lnTo>
                    <a:pt x="27432" y="6583680"/>
                  </a:lnTo>
                  <a:lnTo>
                    <a:pt x="8601456" y="6583680"/>
                  </a:lnTo>
                  <a:lnTo>
                    <a:pt x="8628888" y="6583680"/>
                  </a:lnTo>
                  <a:lnTo>
                    <a:pt x="8628888" y="6556248"/>
                  </a:lnTo>
                  <a:lnTo>
                    <a:pt x="8628888" y="27432"/>
                  </a:lnTo>
                  <a:lnTo>
                    <a:pt x="8628888" y="0"/>
                  </a:lnTo>
                  <a:close/>
                </a:path>
              </a:pathLst>
            </a:custGeom>
            <a:solidFill>
              <a:srgbClr val="385D8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57199" y="1809749"/>
              <a:ext cx="3914775" cy="21653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6000" y="5248275"/>
              <a:ext cx="6305550" cy="12820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8461</Words>
  <Application>WPS Presentation</Application>
  <PresentationFormat>On-screen Show (4:3)</PresentationFormat>
  <Paragraphs>250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SimSun</vt:lpstr>
      <vt:lpstr>Wingdings</vt:lpstr>
      <vt:lpstr>Arial MT</vt:lpstr>
      <vt:lpstr>Microsoft Sans Serif</vt:lpstr>
      <vt:lpstr>Calibri</vt:lpstr>
      <vt:lpstr>Symbol</vt:lpstr>
      <vt:lpstr>Microsoft YaHei</vt:lpstr>
      <vt:lpstr>Arial Unicode MS</vt:lpstr>
      <vt:lpstr>Office Theme</vt:lpstr>
      <vt:lpstr>FAST Application using Microsoft  Cognitive Services</vt:lpstr>
      <vt:lpstr>Presentation Outline</vt:lpstr>
      <vt:lpstr>Course Certificate</vt:lpstr>
      <vt:lpstr>Introduction</vt:lpstr>
      <vt:lpstr>PowerPoint 演示文稿</vt:lpstr>
      <vt:lpstr>OBJECTIVES:</vt:lpstr>
      <vt:lpstr>System Architecture / Ideation Map</vt:lpstr>
      <vt:lpstr>Project Implementation</vt:lpstr>
      <vt:lpstr>PowerPoint 演示文稿</vt:lpstr>
      <vt:lpstr>Activity 2: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Methodology</vt:lpstr>
      <vt:lpstr>Results and Discussion</vt:lpstr>
      <vt:lpstr>Conclusion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Application using Microsoft  Cognitive Services</dc:title>
  <dc:creator>Admin</dc:creator>
  <cp:lastModifiedBy>Admin</cp:lastModifiedBy>
  <cp:revision>2</cp:revision>
  <dcterms:created xsi:type="dcterms:W3CDTF">2021-11-09T12:37:00Z</dcterms:created>
  <dcterms:modified xsi:type="dcterms:W3CDTF">2021-11-10T04:17:21Z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2021-11-08T08:00:00Z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2021-11-08T08:00:00Z</vt:filetime>
  </property>
  <property fmtid="{D5CDD505-2E9C-101B-9397-08002B2CF9AE}" pid="5" name="ICV">
    <vt:lpwstr>7B94919ED91C4068B46DAA5B25F6F74A</vt:lpwstr>
  </property>
  <property fmtid="{D5CDD505-2E9C-101B-9397-08002B2CF9AE}" pid="6" name="KSOProductBuildVer">
    <vt:lpwstr>1033-11.2.0.10351</vt:lpwstr>
  </property>
</Properties>
</file>