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09-Nov-21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725" y="1967345"/>
            <a:ext cx="8915399" cy="2262781"/>
          </a:xfrm>
        </p:spPr>
        <p:txBody>
          <a:bodyPr>
            <a:normAutofit/>
          </a:bodyPr>
          <a:lstStyle/>
          <a:p>
            <a:r>
              <a:rPr lang="en-US" sz="4400" b="1" dirty="0" smtClean="0">
                <a:solidFill>
                  <a:schemeClr val="tx1"/>
                </a:solidFill>
                <a:latin typeface="Arial Black" panose="020B0A04020102020204" pitchFamily="34" charset="0"/>
              </a:rPr>
              <a:t>HR PAYROLL AUTOMATION</a:t>
            </a:r>
            <a:br>
              <a:rPr lang="en-US" sz="4400" b="1" dirty="0" smtClean="0">
                <a:solidFill>
                  <a:schemeClr val="tx1"/>
                </a:solidFill>
                <a:latin typeface="Arial Black" panose="020B0A04020102020204" pitchFamily="34" charset="0"/>
              </a:rPr>
            </a:br>
            <a:r>
              <a:rPr lang="en-US" sz="4400" b="1" dirty="0" smtClean="0">
                <a:solidFill>
                  <a:schemeClr val="tx1"/>
                </a:solidFill>
                <a:latin typeface="Arial Black" panose="020B0A04020102020204" pitchFamily="34" charset="0"/>
              </a:rPr>
              <a:t>       </a:t>
            </a:r>
            <a:r>
              <a:rPr lang="en-US" sz="3600" dirty="0" smtClean="0">
                <a:solidFill>
                  <a:schemeClr val="tx1"/>
                </a:solidFill>
                <a:latin typeface="+mn-lt"/>
              </a:rPr>
              <a:t>USING ROBOTIC PROCESS          			       AUTOMATION (RPA)</a:t>
            </a:r>
            <a:endParaRPr lang="en-US" sz="4400" b="1" dirty="0">
              <a:solidFill>
                <a:schemeClr val="tx1"/>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258871"/>
            <a:ext cx="10645234" cy="1708474"/>
          </a:xfrm>
          <a:prstGeom prst="rect">
            <a:avLst/>
          </a:prstGeom>
        </p:spPr>
      </p:pic>
      <p:sp>
        <p:nvSpPr>
          <p:cNvPr id="3" name="Subtitle 2"/>
          <p:cNvSpPr>
            <a:spLocks noGrp="1"/>
          </p:cNvSpPr>
          <p:nvPr>
            <p:ph type="subTitle" idx="1"/>
          </p:nvPr>
        </p:nvSpPr>
        <p:spPr>
          <a:xfrm>
            <a:off x="5313941" y="4592652"/>
            <a:ext cx="6582495" cy="2112948"/>
          </a:xfrm>
        </p:spPr>
        <p:txBody>
          <a:bodyPr>
            <a:normAutofit/>
          </a:bodyPr>
          <a:lstStyle/>
          <a:p>
            <a:r>
              <a:rPr lang="en-US" b="1" dirty="0" smtClean="0">
                <a:solidFill>
                  <a:schemeClr val="bg1">
                    <a:lumMod val="50000"/>
                  </a:schemeClr>
                </a:solidFill>
              </a:rPr>
              <a:t>PROJECT SUPERVISOR:- DR.MALINI DEEPIKA</a:t>
            </a:r>
          </a:p>
          <a:p>
            <a:endParaRPr lang="en-US" b="1" dirty="0" smtClean="0">
              <a:solidFill>
                <a:schemeClr val="bg1">
                  <a:lumMod val="50000"/>
                </a:schemeClr>
              </a:solidFill>
            </a:endParaRPr>
          </a:p>
          <a:p>
            <a:r>
              <a:rPr lang="en-US" b="1" dirty="0" smtClean="0">
                <a:solidFill>
                  <a:schemeClr val="bg1">
                    <a:lumMod val="50000"/>
                  </a:schemeClr>
                </a:solidFill>
              </a:rPr>
              <a:t>Submitted by – MD.TANVEER HASAN ANSARI</a:t>
            </a:r>
          </a:p>
          <a:p>
            <a:r>
              <a:rPr lang="en-US" b="1" dirty="0" smtClean="0">
                <a:solidFill>
                  <a:schemeClr val="bg1">
                    <a:lumMod val="50000"/>
                  </a:schemeClr>
                </a:solidFill>
              </a:rPr>
              <a:t>Register no. - 39110614</a:t>
            </a:r>
            <a:endParaRPr lang="en-US" b="1" dirty="0">
              <a:solidFill>
                <a:schemeClr val="bg1">
                  <a:lumMod val="50000"/>
                </a:schemeClr>
              </a:solidFill>
            </a:endParaRPr>
          </a:p>
        </p:txBody>
      </p:sp>
    </p:spTree>
    <p:extLst>
      <p:ext uri="{BB962C8B-B14F-4D97-AF65-F5344CB8AC3E}">
        <p14:creationId xmlns:p14="http://schemas.microsoft.com/office/powerpoint/2010/main" val="368071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371293" cy="613563"/>
          </a:xfrm>
        </p:spPr>
        <p:txBody>
          <a:bodyPr>
            <a:normAutofit/>
          </a:bodyPr>
          <a:lstStyle/>
          <a:p>
            <a:r>
              <a:rPr lang="en-US" sz="2800" dirty="0"/>
              <a:t>Software Requirements</a:t>
            </a:r>
            <a:endParaRPr lang="en-US" sz="2800" dirty="0"/>
          </a:p>
        </p:txBody>
      </p:sp>
      <p:sp>
        <p:nvSpPr>
          <p:cNvPr id="3" name="Content Placeholder 2"/>
          <p:cNvSpPr>
            <a:spLocks noGrp="1"/>
          </p:cNvSpPr>
          <p:nvPr>
            <p:ph idx="1"/>
          </p:nvPr>
        </p:nvSpPr>
        <p:spPr>
          <a:xfrm>
            <a:off x="2592925" y="1459345"/>
            <a:ext cx="8915400" cy="4147127"/>
          </a:xfrm>
        </p:spPr>
        <p:txBody>
          <a:bodyPr>
            <a:normAutofit/>
          </a:bodyPr>
          <a:lstStyle/>
          <a:p>
            <a:pPr marL="0" indent="0">
              <a:buNone/>
            </a:pPr>
            <a:r>
              <a:rPr lang="en-US" sz="2000" dirty="0">
                <a:sym typeface="Symbol" panose="05050102010706020507" pitchFamily="18" charset="2"/>
              </a:rPr>
              <a:t></a:t>
            </a:r>
            <a:r>
              <a:rPr lang="en-US" sz="2000" dirty="0"/>
              <a:t> Operating system: Windows XP/Vista or any main stream OS </a:t>
            </a:r>
          </a:p>
          <a:p>
            <a:pPr marL="0" indent="0">
              <a:buNone/>
            </a:pPr>
            <a:r>
              <a:rPr lang="en-US" sz="2000" dirty="0">
                <a:sym typeface="Symbol" panose="05050102010706020507" pitchFamily="18" charset="2"/>
              </a:rPr>
              <a:t></a:t>
            </a:r>
            <a:r>
              <a:rPr lang="en-US" sz="2000" dirty="0"/>
              <a:t> Installation and Setup Guide for Blue Prism </a:t>
            </a:r>
          </a:p>
          <a:p>
            <a:pPr marL="0" indent="0">
              <a:buNone/>
            </a:pPr>
            <a:r>
              <a:rPr lang="en-US" sz="2000" dirty="0">
                <a:sym typeface="Symbol" panose="05050102010706020507" pitchFamily="18" charset="2"/>
              </a:rPr>
              <a:t></a:t>
            </a:r>
            <a:r>
              <a:rPr lang="en-US" sz="2000" dirty="0"/>
              <a:t> Installation and Setup Guide for MS Excel </a:t>
            </a:r>
          </a:p>
          <a:p>
            <a:pPr marL="0" indent="0">
              <a:buNone/>
            </a:pPr>
            <a:r>
              <a:rPr lang="en-US" sz="2000" dirty="0">
                <a:sym typeface="Symbol" panose="05050102010706020507" pitchFamily="18" charset="2"/>
              </a:rPr>
              <a:t></a:t>
            </a:r>
            <a:r>
              <a:rPr lang="en-US" sz="2000" dirty="0"/>
              <a:t> Blue prism Version: 6.10.1 </a:t>
            </a:r>
          </a:p>
          <a:p>
            <a:pPr marL="0" indent="0">
              <a:buNone/>
            </a:pPr>
            <a:r>
              <a:rPr lang="en-US" sz="2000" dirty="0">
                <a:sym typeface="Symbol" panose="05050102010706020507" pitchFamily="18" charset="2"/>
              </a:rPr>
              <a:t></a:t>
            </a:r>
            <a:r>
              <a:rPr lang="en-US" sz="2000" dirty="0"/>
              <a:t> Blue prism License File </a:t>
            </a:r>
          </a:p>
          <a:p>
            <a:pPr marL="0" indent="0">
              <a:buNone/>
            </a:pPr>
            <a:r>
              <a:rPr lang="en-US" sz="2000" dirty="0">
                <a:sym typeface="Symbol" panose="05050102010706020507" pitchFamily="18" charset="2"/>
              </a:rPr>
              <a:t></a:t>
            </a:r>
            <a:r>
              <a:rPr lang="en-US" sz="2000" dirty="0"/>
              <a:t> Blue prism installation Software 64 bit </a:t>
            </a:r>
          </a:p>
          <a:p>
            <a:pPr marL="0" indent="0">
              <a:buNone/>
            </a:pPr>
            <a:r>
              <a:rPr lang="en-US" sz="2000" dirty="0">
                <a:sym typeface="Symbol" panose="05050102010706020507" pitchFamily="18" charset="2"/>
              </a:rPr>
              <a:t></a:t>
            </a:r>
            <a:r>
              <a:rPr lang="en-US" sz="2000" dirty="0"/>
              <a:t> MS Excel </a:t>
            </a:r>
          </a:p>
          <a:p>
            <a:pPr marL="0" indent="0">
              <a:buNone/>
            </a:pPr>
            <a:r>
              <a:rPr lang="en-US" sz="2000" dirty="0">
                <a:sym typeface="Symbol" panose="05050102010706020507" pitchFamily="18" charset="2"/>
              </a:rPr>
              <a:t></a:t>
            </a:r>
            <a:r>
              <a:rPr lang="en-US" sz="2000" dirty="0"/>
              <a:t> Windows 7/8/10</a:t>
            </a:r>
            <a:endParaRPr lang="en-US" sz="2000" dirty="0"/>
          </a:p>
        </p:txBody>
      </p:sp>
    </p:spTree>
    <p:extLst>
      <p:ext uri="{BB962C8B-B14F-4D97-AF65-F5344CB8AC3E}">
        <p14:creationId xmlns:p14="http://schemas.microsoft.com/office/powerpoint/2010/main" val="3767375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38784" cy="493490"/>
          </a:xfrm>
        </p:spPr>
        <p:txBody>
          <a:bodyPr>
            <a:normAutofit fontScale="90000"/>
          </a:bodyPr>
          <a:lstStyle/>
          <a:p>
            <a:r>
              <a:rPr lang="en-US" sz="2800" dirty="0"/>
              <a:t>Hardware Requirements</a:t>
            </a:r>
            <a:endParaRPr lang="en-US" sz="28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ym typeface="Symbol" panose="05050102010706020507" pitchFamily="18" charset="2"/>
              </a:rPr>
              <a:t></a:t>
            </a:r>
            <a:r>
              <a:rPr lang="en-US" dirty="0"/>
              <a:t> </a:t>
            </a:r>
            <a:r>
              <a:rPr lang="en-US" sz="1900" dirty="0"/>
              <a:t>Internet connection to download and activate </a:t>
            </a:r>
          </a:p>
          <a:p>
            <a:pPr marL="0" indent="0">
              <a:buNone/>
            </a:pPr>
            <a:r>
              <a:rPr lang="en-US" sz="1900" dirty="0">
                <a:sym typeface="Symbol" panose="05050102010706020507" pitchFamily="18" charset="2"/>
              </a:rPr>
              <a:t></a:t>
            </a:r>
            <a:r>
              <a:rPr lang="en-US" sz="1900" dirty="0"/>
              <a:t> Administration access to install and run Blue Prism </a:t>
            </a:r>
          </a:p>
          <a:p>
            <a:pPr marL="0" indent="0">
              <a:buNone/>
            </a:pPr>
            <a:r>
              <a:rPr lang="en-US" sz="1900" dirty="0">
                <a:sym typeface="Symbol" panose="05050102010706020507" pitchFamily="18" charset="2"/>
              </a:rPr>
              <a:t></a:t>
            </a:r>
            <a:r>
              <a:rPr lang="en-US" sz="1900" dirty="0"/>
              <a:t> Minimum 10GB free disk space </a:t>
            </a:r>
          </a:p>
          <a:p>
            <a:pPr marL="0" indent="0">
              <a:buNone/>
            </a:pPr>
            <a:r>
              <a:rPr lang="en-US" sz="1900" dirty="0">
                <a:sym typeface="Symbol" panose="05050102010706020507" pitchFamily="18" charset="2"/>
              </a:rPr>
              <a:t></a:t>
            </a:r>
            <a:r>
              <a:rPr lang="en-US" sz="1900" dirty="0"/>
              <a:t> Windows 8.1 or 10. </a:t>
            </a:r>
          </a:p>
          <a:p>
            <a:pPr marL="0" indent="0">
              <a:buNone/>
            </a:pPr>
            <a:r>
              <a:rPr lang="en-US" sz="1900" dirty="0"/>
              <a:t> </a:t>
            </a:r>
          </a:p>
          <a:p>
            <a:pPr>
              <a:buFont typeface="Symbol" panose="05050102010706020507" pitchFamily="18" charset="2"/>
              <a:buChar char="·"/>
            </a:pPr>
            <a:r>
              <a:rPr lang="en-US" sz="1900" dirty="0" smtClean="0"/>
              <a:t>Minimum </a:t>
            </a:r>
            <a:r>
              <a:rPr lang="en-US" sz="1900" dirty="0"/>
              <a:t>System Requirements to run Office Excel 2013, your computer needs to meet the following minimum hardware </a:t>
            </a:r>
            <a:r>
              <a:rPr lang="en-US" sz="1900" dirty="0" smtClean="0"/>
              <a:t>requirements:</a:t>
            </a:r>
          </a:p>
          <a:p>
            <a:pPr marL="0" indent="0">
              <a:buNone/>
            </a:pPr>
            <a:r>
              <a:rPr lang="en-US" sz="1700" dirty="0"/>
              <a:t>	</a:t>
            </a:r>
            <a:r>
              <a:rPr lang="en-US" sz="1700" dirty="0" smtClean="0"/>
              <a:t>					* 500 </a:t>
            </a:r>
            <a:r>
              <a:rPr lang="en-US" sz="1700" dirty="0"/>
              <a:t>megahertz (MHz)</a:t>
            </a:r>
          </a:p>
          <a:p>
            <a:pPr marL="2628900" lvl="6" indent="0">
              <a:buNone/>
            </a:pPr>
            <a:r>
              <a:rPr lang="en-US" sz="1700" dirty="0"/>
              <a:t> </a:t>
            </a:r>
            <a:r>
              <a:rPr lang="en-US" sz="1700" dirty="0" smtClean="0"/>
              <a:t> * 256 </a:t>
            </a:r>
            <a:r>
              <a:rPr lang="en-US" sz="1700" dirty="0"/>
              <a:t>megabytes (MB) RAM</a:t>
            </a:r>
          </a:p>
          <a:p>
            <a:pPr marL="2628900" lvl="6" indent="0">
              <a:buNone/>
            </a:pPr>
            <a:r>
              <a:rPr lang="en-US" sz="1700" dirty="0" smtClean="0"/>
              <a:t>  * 1.5 </a:t>
            </a:r>
            <a:r>
              <a:rPr lang="en-US" sz="1700" dirty="0"/>
              <a:t>gigabytes (GB) available space</a:t>
            </a:r>
          </a:p>
          <a:p>
            <a:pPr marL="2628900" lvl="6" indent="0">
              <a:buNone/>
            </a:pPr>
            <a:r>
              <a:rPr lang="en-US" sz="1700" dirty="0" smtClean="0"/>
              <a:t>  * 1024x768 </a:t>
            </a:r>
            <a:r>
              <a:rPr lang="en-US" sz="1700" dirty="0"/>
              <a:t>or higher resolution monitor</a:t>
            </a:r>
          </a:p>
          <a:p>
            <a:pPr marL="0" indent="0">
              <a:buNone/>
            </a:pPr>
            <a:endParaRPr lang="en-US" dirty="0"/>
          </a:p>
        </p:txBody>
      </p:sp>
    </p:spTree>
    <p:extLst>
      <p:ext uri="{BB962C8B-B14F-4D97-AF65-F5344CB8AC3E}">
        <p14:creationId xmlns:p14="http://schemas.microsoft.com/office/powerpoint/2010/main" val="3239907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734946"/>
            <a:ext cx="2468602" cy="696690"/>
          </a:xfrm>
        </p:spPr>
        <p:txBody>
          <a:bodyPr>
            <a:normAutofit/>
          </a:bodyPr>
          <a:lstStyle/>
          <a:p>
            <a:r>
              <a:rPr lang="en-US" sz="2800" dirty="0"/>
              <a:t>Project Flow</a:t>
            </a:r>
            <a:endParaRPr lang="en-US" sz="2800" dirty="0"/>
          </a:p>
        </p:txBody>
      </p:sp>
      <p:sp>
        <p:nvSpPr>
          <p:cNvPr id="3" name="Content Placeholder 2"/>
          <p:cNvSpPr>
            <a:spLocks noGrp="1"/>
          </p:cNvSpPr>
          <p:nvPr>
            <p:ph idx="1"/>
          </p:nvPr>
        </p:nvSpPr>
        <p:spPr>
          <a:xfrm>
            <a:off x="2589212" y="2133600"/>
            <a:ext cx="8915400" cy="3676073"/>
          </a:xfrm>
        </p:spPr>
        <p:txBody>
          <a:bodyPr/>
          <a:lstStyle/>
          <a:p>
            <a:pPr marL="0" indent="0">
              <a:buNone/>
            </a:pPr>
            <a:r>
              <a:rPr lang="en-US" sz="2000" dirty="0"/>
              <a:t>● Importing Blue Prism MS Excel VBO (Visual Basic for Applications) </a:t>
            </a:r>
          </a:p>
          <a:p>
            <a:pPr marL="0" indent="0">
              <a:buNone/>
            </a:pPr>
            <a:r>
              <a:rPr lang="en-US" sz="2000" dirty="0"/>
              <a:t>● Binding Process Studio with MS Excel VBO. </a:t>
            </a:r>
          </a:p>
          <a:p>
            <a:pPr marL="0" indent="0">
              <a:buNone/>
            </a:pPr>
            <a:r>
              <a:rPr lang="en-US" sz="2000" dirty="0"/>
              <a:t>● Opening MS Excel Workbook. </a:t>
            </a:r>
          </a:p>
          <a:p>
            <a:pPr marL="0" indent="0">
              <a:buNone/>
            </a:pPr>
            <a:r>
              <a:rPr lang="en-US" sz="2000" dirty="0"/>
              <a:t>● Specifying Blue Prism Stages to work on MS Excel Workbook in Blue Prism. </a:t>
            </a:r>
          </a:p>
          <a:p>
            <a:pPr marL="0" indent="0">
              <a:buNone/>
            </a:pPr>
            <a:r>
              <a:rPr lang="en-US" sz="2000" dirty="0"/>
              <a:t>● Tuning Process Flow with Blue Prism Actions. </a:t>
            </a:r>
          </a:p>
          <a:p>
            <a:pPr marL="0" indent="0">
              <a:buNone/>
            </a:pPr>
            <a:r>
              <a:rPr lang="en-US" sz="2000" dirty="0"/>
              <a:t>● Closing MS Excel Workbook.</a:t>
            </a:r>
          </a:p>
          <a:p>
            <a:pPr marL="0" indent="0">
              <a:buNone/>
            </a:pPr>
            <a:endParaRPr lang="en-US" dirty="0"/>
          </a:p>
        </p:txBody>
      </p:sp>
    </p:spTree>
    <p:extLst>
      <p:ext uri="{BB962C8B-B14F-4D97-AF65-F5344CB8AC3E}">
        <p14:creationId xmlns:p14="http://schemas.microsoft.com/office/powerpoint/2010/main" val="37961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41111" cy="585854"/>
          </a:xfrm>
        </p:spPr>
        <p:txBody>
          <a:bodyPr>
            <a:normAutofit/>
          </a:bodyPr>
          <a:lstStyle/>
          <a:p>
            <a:r>
              <a:rPr lang="en-US" sz="2800" dirty="0"/>
              <a:t>FLOW AND IMPLEMENTATION</a:t>
            </a:r>
            <a:endParaRPr lang="en-US" sz="2800" dirty="0"/>
          </a:p>
        </p:txBody>
      </p:sp>
      <p:sp>
        <p:nvSpPr>
          <p:cNvPr id="3" name="Content Placeholder 2"/>
          <p:cNvSpPr>
            <a:spLocks noGrp="1"/>
          </p:cNvSpPr>
          <p:nvPr>
            <p:ph idx="1"/>
          </p:nvPr>
        </p:nvSpPr>
        <p:spPr/>
        <p:txBody>
          <a:bodyPr/>
          <a:lstStyle/>
          <a:p>
            <a:pPr marL="0" indent="0">
              <a:buNone/>
            </a:pPr>
            <a:r>
              <a:rPr lang="en-US" b="1" dirty="0"/>
              <a:t>Idea: </a:t>
            </a:r>
            <a:endParaRPr lang="en-US" dirty="0"/>
          </a:p>
          <a:p>
            <a:pPr marL="0" indent="0">
              <a:buNone/>
            </a:pPr>
            <a:r>
              <a:rPr lang="en-US" dirty="0"/>
              <a:t>Need to find a new one --“Generally, in the industries monitoring the machine status continuously and maintaining the records of the entire data plays a very important role as that helps the officials to analyze the production factors. This also helps in resolving some of the problems like machine failures, production delays, etc.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700" y="4236844"/>
            <a:ext cx="5473981" cy="1949550"/>
          </a:xfrm>
          <a:prstGeom prst="rect">
            <a:avLst/>
          </a:prstGeom>
        </p:spPr>
      </p:pic>
    </p:spTree>
    <p:extLst>
      <p:ext uri="{BB962C8B-B14F-4D97-AF65-F5344CB8AC3E}">
        <p14:creationId xmlns:p14="http://schemas.microsoft.com/office/powerpoint/2010/main" val="1800719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5709"/>
            <a:ext cx="2533256" cy="835235"/>
          </a:xfrm>
        </p:spPr>
        <p:txBody>
          <a:bodyPr>
            <a:normAutofit/>
          </a:bodyPr>
          <a:lstStyle/>
          <a:p>
            <a:r>
              <a:rPr lang="en-US" sz="3200" b="1" dirty="0"/>
              <a:t>ACTIVITIES</a:t>
            </a:r>
            <a:endParaRPr lang="en-US" sz="2800" b="1" dirty="0"/>
          </a:p>
        </p:txBody>
      </p:sp>
      <p:sp>
        <p:nvSpPr>
          <p:cNvPr id="3" name="Content Placeholder 2"/>
          <p:cNvSpPr>
            <a:spLocks noGrp="1"/>
          </p:cNvSpPr>
          <p:nvPr>
            <p:ph idx="1"/>
          </p:nvPr>
        </p:nvSpPr>
        <p:spPr/>
        <p:txBody>
          <a:bodyPr/>
          <a:lstStyle/>
          <a:p>
            <a:pPr marL="0" indent="0">
              <a:buNone/>
            </a:pPr>
            <a:r>
              <a:rPr lang="en-US" sz="2400" b="1" dirty="0"/>
              <a:t>Milestone 1: Configure the Process Studio </a:t>
            </a:r>
            <a:endParaRPr lang="en-US" sz="2400" dirty="0"/>
          </a:p>
          <a:p>
            <a:pPr marL="0" indent="0">
              <a:buNone/>
            </a:pPr>
            <a:r>
              <a:rPr lang="en-US" sz="2400" dirty="0"/>
              <a:t>Let us create the Process Object bind with MS Excel VBO. </a:t>
            </a:r>
          </a:p>
          <a:p>
            <a:pPr marL="0" indent="0">
              <a:buNone/>
            </a:pPr>
            <a:r>
              <a:rPr lang="en-US" sz="2400" dirty="0"/>
              <a:t>Object studio is mainly used to develop the objects. Inside the object, </a:t>
            </a:r>
            <a:r>
              <a:rPr lang="en-US" sz="2400" dirty="0" smtClean="0"/>
              <a:t>we have </a:t>
            </a:r>
            <a:r>
              <a:rPr lang="en-US" sz="2400" dirty="0"/>
              <a:t>different types of actions as follows: </a:t>
            </a:r>
            <a:endParaRPr lang="en-US" sz="2400" dirty="0" smtClean="0"/>
          </a:p>
          <a:p>
            <a:pPr marL="0" indent="0">
              <a:buNone/>
            </a:pPr>
            <a:endParaRPr lang="en-US" sz="2400" dirty="0"/>
          </a:p>
          <a:p>
            <a:pPr marL="0" indent="0">
              <a:buNone/>
            </a:pPr>
            <a:r>
              <a:rPr lang="en-US" sz="2400" dirty="0"/>
              <a:t>1. Application Modular to Spy the Elements </a:t>
            </a:r>
          </a:p>
          <a:p>
            <a:pPr marL="0" indent="0">
              <a:buNone/>
            </a:pPr>
            <a:r>
              <a:rPr lang="en-US" sz="2400" dirty="0"/>
              <a:t>2. Initialize page and clean up </a:t>
            </a:r>
            <a:r>
              <a:rPr lang="en-US" sz="2400" dirty="0" smtClean="0"/>
              <a:t>page.</a:t>
            </a:r>
          </a:p>
          <a:p>
            <a:pPr marL="0" indent="0">
              <a:buNone/>
            </a:pPr>
            <a:endParaRPr lang="en-US" dirty="0"/>
          </a:p>
        </p:txBody>
      </p:sp>
    </p:spTree>
    <p:extLst>
      <p:ext uri="{BB962C8B-B14F-4D97-AF65-F5344CB8AC3E}">
        <p14:creationId xmlns:p14="http://schemas.microsoft.com/office/powerpoint/2010/main" val="1291093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491" y="495713"/>
            <a:ext cx="9707418"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1: MS Excel VBO (Import VBO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File -&gt; Import -&gt; Browse -&gt; (C:\Program Files\Blue Prism Limited\Blue Prism Automate\VBO\BPA Object-MS Excel). Click Finish.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381" y="1685835"/>
            <a:ext cx="7319673" cy="4582099"/>
          </a:xfrm>
          <a:prstGeom prst="rect">
            <a:avLst/>
          </a:prstGeom>
        </p:spPr>
      </p:pic>
    </p:spTree>
    <p:extLst>
      <p:ext uri="{BB962C8B-B14F-4D97-AF65-F5344CB8AC3E}">
        <p14:creationId xmlns:p14="http://schemas.microsoft.com/office/powerpoint/2010/main" val="1279564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563" y="615385"/>
            <a:ext cx="9688946"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2: Creating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Process studio has only the Main page. We can call from the process studio. We use the Process studio for developing and testing.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68" y="1990898"/>
            <a:ext cx="6172517" cy="4483330"/>
          </a:xfrm>
          <a:prstGeom prst="rect">
            <a:avLst/>
          </a:prstGeom>
        </p:spPr>
      </p:pic>
    </p:spTree>
    <p:extLst>
      <p:ext uri="{BB962C8B-B14F-4D97-AF65-F5344CB8AC3E}">
        <p14:creationId xmlns:p14="http://schemas.microsoft.com/office/powerpoint/2010/main" val="2114324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2045" y="1156915"/>
            <a:ext cx="5737468" cy="369332"/>
          </a:xfrm>
          <a:prstGeom prst="rect">
            <a:avLst/>
          </a:prstGeom>
        </p:spPr>
        <p:txBody>
          <a:bodyPr wrap="none">
            <a:spAutoFit/>
          </a:bodyPr>
          <a:lstStyle/>
          <a:p>
            <a:r>
              <a:rPr lang="en-US" b="1" dirty="0">
                <a:latin typeface="Arial" panose="020B0604020202020204" pitchFamily="34" charset="0"/>
                <a:ea typeface="Calibri" panose="020F0502020204030204" pitchFamily="34" charset="0"/>
              </a:rPr>
              <a:t>Open Created Process Model (HR Payroll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45" y="1962094"/>
            <a:ext cx="8281934" cy="3385760"/>
          </a:xfrm>
          <a:prstGeom prst="rect">
            <a:avLst/>
          </a:prstGeom>
        </p:spPr>
      </p:pic>
    </p:spTree>
    <p:extLst>
      <p:ext uri="{BB962C8B-B14F-4D97-AF65-F5344CB8AC3E}">
        <p14:creationId xmlns:p14="http://schemas.microsoft.com/office/powerpoint/2010/main" val="363119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564" y="345247"/>
            <a:ext cx="9919854" cy="1862561"/>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1. Create Action Stage as “Create Instance” (Business Object = MS Excel VBO; Action = Create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Outputs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 Create Data Item, type = number, name = “handle”. Drag it into the   store in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Arial" panose="020B0604020202020204" pitchFamily="34" charset="0"/>
                <a:ea typeface="Calibri" panose="020F0502020204030204" pitchFamily="34" charset="0"/>
              </a:rPr>
              <a:t>		II</a:t>
            </a:r>
            <a:r>
              <a:rPr lang="en-US" dirty="0">
                <a:latin typeface="Arial" panose="020B0604020202020204" pitchFamily="34" charset="0"/>
                <a:ea typeface="Calibri" panose="020F0502020204030204" pitchFamily="34" charset="0"/>
              </a:rPr>
              <a:t>. Click on ok.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15" y="2559568"/>
            <a:ext cx="8203318" cy="3444069"/>
          </a:xfrm>
          <a:prstGeom prst="rect">
            <a:avLst/>
          </a:prstGeom>
        </p:spPr>
      </p:pic>
    </p:spTree>
    <p:extLst>
      <p:ext uri="{BB962C8B-B14F-4D97-AF65-F5344CB8AC3E}">
        <p14:creationId xmlns:p14="http://schemas.microsoft.com/office/powerpoint/2010/main" val="1072686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018" y="390584"/>
            <a:ext cx="8986982" cy="1881925"/>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2. Create Action Stage as “Open Excel file” (Business Object = MS Excel VBO; Action = Open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Set file path of excel file in File Name Value 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10" y="2719477"/>
            <a:ext cx="8327119" cy="3404232"/>
          </a:xfrm>
          <a:prstGeom prst="rect">
            <a:avLst/>
          </a:prstGeom>
        </p:spPr>
      </p:pic>
    </p:spTree>
    <p:extLst>
      <p:ext uri="{BB962C8B-B14F-4D97-AF65-F5344CB8AC3E}">
        <p14:creationId xmlns:p14="http://schemas.microsoft.com/office/powerpoint/2010/main" val="223907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122" y="883392"/>
            <a:ext cx="8915400" cy="566738"/>
          </a:xfrm>
        </p:spPr>
        <p:txBody>
          <a:bodyPr>
            <a:normAutofit/>
          </a:bodyPr>
          <a:lstStyle/>
          <a:p>
            <a:r>
              <a:rPr lang="en-US" sz="2800" b="1" dirty="0" smtClean="0"/>
              <a:t>COURSE CERTIFICATE</a:t>
            </a:r>
            <a:endParaRPr lang="en-US" sz="2800" b="1" dirty="0"/>
          </a:p>
        </p:txBody>
      </p:sp>
      <p:sp>
        <p:nvSpPr>
          <p:cNvPr id="3" name="Picture Placeholder 2"/>
          <p:cNvSpPr>
            <a:spLocks noGrp="1"/>
          </p:cNvSpPr>
          <p:nvPr>
            <p:ph type="pic" idx="1"/>
          </p:nvPr>
        </p:nvSpPr>
        <p:spPr>
          <a:xfrm>
            <a:off x="2312122" y="1918407"/>
            <a:ext cx="8915400" cy="3854970"/>
          </a:xfrm>
        </p:spPr>
      </p:sp>
      <p:sp>
        <p:nvSpPr>
          <p:cNvPr id="4" name="Text Placeholder 3"/>
          <p:cNvSpPr>
            <a:spLocks noGrp="1"/>
          </p:cNvSpPr>
          <p:nvPr>
            <p:ph type="body" sz="half" idx="2"/>
          </p:nvPr>
        </p:nvSpPr>
        <p:spPr>
          <a:xfrm>
            <a:off x="2312122" y="6143193"/>
            <a:ext cx="911369" cy="174480"/>
          </a:xfrm>
        </p:spPr>
        <p:txBody>
          <a:bodyPr>
            <a:normAutofit fontScale="47500" lnSpcReduction="20000"/>
          </a:bodyPr>
          <a:lstStyle/>
          <a:p>
            <a:r>
              <a:rPr lang="en-US" dirty="0" smtClean="0"/>
              <a:t>.</a:t>
            </a:r>
            <a:endParaRPr lang="en-US" dirty="0"/>
          </a:p>
        </p:txBody>
      </p:sp>
    </p:spTree>
    <p:extLst>
      <p:ext uri="{BB962C8B-B14F-4D97-AF65-F5344CB8AC3E}">
        <p14:creationId xmlns:p14="http://schemas.microsoft.com/office/powerpoint/2010/main" val="969579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854" y="412825"/>
            <a:ext cx="8876145" cy="2557880"/>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3. Create Action as “Get to collection” (Business Object = MS Excel VBO; Action = Get Workbook As Collection).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latin typeface="Arial" panose="020B0604020202020204" pitchFamily="34" charset="0"/>
                <a:ea typeface="Calibri" panose="020F0502020204030204" pitchFamily="34" charset="0"/>
              </a:rPr>
              <a:t>		iii</a:t>
            </a:r>
            <a:r>
              <a:rPr lang="en-US" dirty="0">
                <a:latin typeface="Arial" panose="020B0604020202020204" pitchFamily="34" charset="0"/>
                <a:ea typeface="Calibri" panose="020F0502020204030204" pitchFamily="34" charset="0"/>
              </a:rPr>
              <a:t>. Write Worksheet name as “Sheet1”.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157" y="3094365"/>
            <a:ext cx="4741498" cy="3763635"/>
          </a:xfrm>
          <a:prstGeom prst="rect">
            <a:avLst/>
          </a:prstGeom>
        </p:spPr>
      </p:pic>
    </p:spTree>
    <p:extLst>
      <p:ext uri="{BB962C8B-B14F-4D97-AF65-F5344CB8AC3E}">
        <p14:creationId xmlns:p14="http://schemas.microsoft.com/office/powerpoint/2010/main" val="2029662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0" y="571590"/>
            <a:ext cx="9236363" cy="5674439"/>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4. </a:t>
            </a:r>
            <a:r>
              <a:rPr lang="en-US" sz="1600" b="1" dirty="0">
                <a:latin typeface="Arial" panose="020B0604020202020204" pitchFamily="34" charset="0"/>
                <a:ea typeface="Calibri" panose="020F0502020204030204" pitchFamily="34" charset="0"/>
                <a:cs typeface="Times New Roman" panose="02020603050405020304" pitchFamily="18" charset="0"/>
              </a:rPr>
              <a:t>Drag Loop module, Drag Multi Calculation module. Connect loop start with Multi </a:t>
            </a:r>
            <a:r>
              <a:rPr lang="en-US" sz="1600" b="1" dirty="0" err="1">
                <a:latin typeface="Arial" panose="020B0604020202020204" pitchFamily="34" charset="0"/>
                <a:ea typeface="Calibri" panose="020F0502020204030204" pitchFamily="34" charset="0"/>
                <a:cs typeface="Times New Roman" panose="02020603050405020304" pitchFamily="18" charset="0"/>
              </a:rPr>
              <a:t>Calc</a:t>
            </a:r>
            <a:r>
              <a:rPr lang="en-US" sz="1600" b="1" dirty="0">
                <a:latin typeface="Arial" panose="020B0604020202020204" pitchFamily="34" charset="0"/>
                <a:ea typeface="Calibri" panose="020F0502020204030204" pitchFamily="34" charset="0"/>
                <a:cs typeface="Times New Roman" panose="02020603050405020304" pitchFamily="18" charset="0"/>
              </a:rPr>
              <a:t> stage. Open Multi Calculation Properties and create the following fields.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600" dirty="0" smtClean="0">
              <a:latin typeface="Arial" panose="020B060402020202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smtClean="0">
                <a:latin typeface="Arial" panose="020B0604020202020204" pitchFamily="34" charset="0"/>
                <a:ea typeface="Calibri" panose="020F0502020204030204" pitchFamily="34" charset="0"/>
                <a:cs typeface="Times New Roman" panose="02020603050405020304" pitchFamily="18" charset="0"/>
              </a:rPr>
              <a:t>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BASIC]*0.1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b.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DA])*0.3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c.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a:t>
            </a:r>
            <a:r>
              <a:rPr lang="en-US" sz="1600" dirty="0" err="1">
                <a:latin typeface="Arial" panose="020B0604020202020204" pitchFamily="34" charset="0"/>
                <a:ea typeface="Calibri" panose="020F0502020204030204" pitchFamily="34" charset="0"/>
                <a:cs typeface="Times New Roman" panose="02020603050405020304" pitchFamily="18" charset="0"/>
              </a:rPr>
              <a:t>DA+Employee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HRA]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 d. [</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PL]+[</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WO]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e.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f.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DA]*[</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g. ([</a:t>
            </a:r>
            <a:r>
              <a:rPr lang="en-US" sz="1600" dirty="0" err="1">
                <a:latin typeface="Arial" panose="020B0604020202020204" pitchFamily="34" charset="0"/>
                <a:ea typeface="Calibri" panose="020F0502020204030204" pitchFamily="34" charset="0"/>
                <a:cs typeface="Times New Roman" panose="02020603050405020304" pitchFamily="18" charset="0"/>
              </a:rPr>
              <a:t>Employee_.SAL</a:t>
            </a:r>
            <a:r>
              <a:rPr lang="en-US" sz="1600" dirty="0">
                <a:latin typeface="Arial" panose="020B0604020202020204" pitchFamily="34" charset="0"/>
                <a:ea typeface="Calibri" panose="020F0502020204030204" pitchFamily="34" charset="0"/>
                <a:cs typeface="Times New Roman" panose="02020603050405020304" pitchFamily="18" charset="0"/>
              </a:rPr>
              <a:t> RATE HRA]*[</a:t>
            </a:r>
            <a:r>
              <a:rPr lang="en-US" sz="1600" dirty="0" err="1">
                <a:latin typeface="Arial" panose="020B0604020202020204" pitchFamily="34" charset="0"/>
                <a:ea typeface="Calibri" panose="020F0502020204030204" pitchFamily="34" charset="0"/>
                <a:cs typeface="Times New Roman" panose="02020603050405020304" pitchFamily="18" charset="0"/>
              </a:rPr>
              <a:t>Employee_.ATTEND</a:t>
            </a:r>
            <a:r>
              <a:rPr lang="en-US" sz="1600" dirty="0">
                <a:latin typeface="Arial" panose="020B0604020202020204" pitchFamily="34" charset="0"/>
                <a:ea typeface="Calibri" panose="020F0502020204030204" pitchFamily="34" charset="0"/>
                <a:cs typeface="Times New Roman" panose="02020603050405020304" pitchFamily="18" charset="0"/>
              </a:rPr>
              <a:t> PD])/3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h.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HRA]+ [</a:t>
            </a:r>
            <a:r>
              <a:rPr lang="en-US" sz="1600" dirty="0" err="1">
                <a:latin typeface="Arial" panose="020B0604020202020204" pitchFamily="34" charset="0"/>
                <a:ea typeface="Calibri" panose="020F0502020204030204" pitchFamily="34" charset="0"/>
                <a:cs typeface="Times New Roman" panose="02020603050405020304" pitchFamily="18" charset="0"/>
              </a:rPr>
              <a:t>Employee_.INCENTIVE</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err="1">
                <a:latin typeface="Arial" panose="020B0604020202020204" pitchFamily="34" charset="0"/>
                <a:ea typeface="Calibri" panose="020F0502020204030204" pitchFamily="34" charset="0"/>
                <a:cs typeface="Times New Roman" panose="02020603050405020304" pitchFamily="18" charset="0"/>
              </a:rPr>
              <a:t>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a:t>
            </a:r>
            <a:r>
              <a:rPr lang="en-US" sz="1600" dirty="0" smtClean="0">
                <a:latin typeface="Arial" panose="020B0604020202020204" pitchFamily="34" charset="0"/>
                <a:ea typeface="Calibri" panose="020F0502020204030204" pitchFamily="34" charset="0"/>
                <a:cs typeface="Times New Roman" panose="02020603050405020304" pitchFamily="18" charset="0"/>
              </a:rPr>
              <a:t>0.0075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j.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DA])*0.12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k. [</a:t>
            </a:r>
            <a:r>
              <a:rPr lang="en-US" sz="1600" dirty="0" err="1">
                <a:latin typeface="Arial" panose="020B0604020202020204" pitchFamily="34" charset="0"/>
                <a:ea typeface="Calibri" panose="020F0502020204030204" pitchFamily="34" charset="0"/>
                <a:cs typeface="Times New Roman" panose="02020603050405020304" pitchFamily="18" charset="0"/>
              </a:rPr>
              <a:t>Employee_.ESI</a:t>
            </a:r>
            <a:r>
              <a:rPr lang="en-US" sz="1600" dirty="0">
                <a:latin typeface="Arial" panose="020B0604020202020204" pitchFamily="34" charset="0"/>
                <a:ea typeface="Calibri" panose="020F0502020204030204" pitchFamily="34" charset="0"/>
                <a:cs typeface="Times New Roman" panose="02020603050405020304" pitchFamily="18" charset="0"/>
              </a:rPr>
              <a:t> AMT]+[Employee_.PF AMT]+[</a:t>
            </a:r>
            <a:r>
              <a:rPr lang="en-US" sz="1600" dirty="0" err="1">
                <a:latin typeface="Arial" panose="020B0604020202020204" pitchFamily="34" charset="0"/>
                <a:ea typeface="Calibri" panose="020F0502020204030204" pitchFamily="34" charset="0"/>
                <a:cs typeface="Times New Roman" panose="02020603050405020304" pitchFamily="18" charset="0"/>
              </a:rPr>
              <a:t>Employee_.TDS</a:t>
            </a:r>
            <a:r>
              <a:rPr lang="en-US" sz="1600" dirty="0">
                <a:latin typeface="Arial" panose="020B0604020202020204" pitchFamily="34" charset="0"/>
                <a:ea typeface="Calibri" panose="020F0502020204030204" pitchFamily="34" charset="0"/>
                <a:cs typeface="Times New Roman" panose="02020603050405020304" pitchFamily="18" charset="0"/>
              </a:rPr>
              <a:t>]+[Employee_.PT]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l.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t>
            </a:r>
            <a:r>
              <a:rPr lang="en-US" sz="1600" dirty="0">
                <a:latin typeface="Arial" panose="020B0604020202020204" pitchFamily="34" charset="0"/>
                <a:ea typeface="Calibri" panose="020F0502020204030204" pitchFamily="34" charset="0"/>
                <a:cs typeface="Times New Roman" panose="02020603050405020304" pitchFamily="18" charset="0"/>
              </a:rPr>
              <a:t> 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870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226" y="979055"/>
            <a:ext cx="9870745" cy="5338618"/>
          </a:xfrm>
          <a:prstGeom prst="rect">
            <a:avLst/>
          </a:prstGeom>
        </p:spPr>
      </p:pic>
    </p:spTree>
    <p:extLst>
      <p:ext uri="{BB962C8B-B14F-4D97-AF65-F5344CB8AC3E}">
        <p14:creationId xmlns:p14="http://schemas.microsoft.com/office/powerpoint/2010/main" val="2914464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1046104"/>
            <a:ext cx="9633527" cy="4674613"/>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5. Create Action Stage as “Write collection” (Business Object = MS Excel VBO; Action = Write Collection).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smtClean="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smtClean="0">
                <a:latin typeface="Arial" panose="020B0604020202020204" pitchFamily="34" charset="0"/>
                <a:ea typeface="Calibri" panose="020F0502020204030204" pitchFamily="34"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iii. Drag “Employee” Collection into the Collection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iv. Write Worksheet name as “Sheet1”.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 Write Cell Reference as “A1”.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vi. Set Include Column Names as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1329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50" y="1263650"/>
            <a:ext cx="8319710" cy="4933950"/>
          </a:xfrm>
          <a:prstGeom prst="rect">
            <a:avLst/>
          </a:prstGeom>
        </p:spPr>
      </p:pic>
    </p:spTree>
    <p:extLst>
      <p:ext uri="{BB962C8B-B14F-4D97-AF65-F5344CB8AC3E}">
        <p14:creationId xmlns:p14="http://schemas.microsoft.com/office/powerpoint/2010/main" val="3673757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9709" y="452582"/>
            <a:ext cx="9836727" cy="5036956"/>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6. Create Action Stage as “Save Excel file” (Business Object = MS Excel VBO; Action = Save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a:t>
            </a: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smtClean="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2000" dirty="0" smtClean="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7. Create Action Stage as “Close workbook” (Business Object = MS Excel VBO; Action = Close Current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b. Drag “handle” data item into handle Value column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 Do connections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074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37" y="971549"/>
            <a:ext cx="8054108" cy="5866947"/>
          </a:xfrm>
          <a:prstGeom prst="rect">
            <a:avLst/>
          </a:prstGeom>
        </p:spPr>
      </p:pic>
    </p:spTree>
    <p:extLst>
      <p:ext uri="{BB962C8B-B14F-4D97-AF65-F5344CB8AC3E}">
        <p14:creationId xmlns:p14="http://schemas.microsoft.com/office/powerpoint/2010/main" val="2275143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036" y="405425"/>
            <a:ext cx="8931564" cy="2036968"/>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3: Testing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Click on the Main Page, click on the Green play button to run the ‘Excel Process’ Process object. It shows COMPLETED when there is no error or no failure in the object.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Click on the Main Page, click on the Reset button to reset the cache for rerun the process object as fresh.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887" y="2442393"/>
            <a:ext cx="4483152" cy="4375269"/>
          </a:xfrm>
          <a:prstGeom prst="rect">
            <a:avLst/>
          </a:prstGeom>
        </p:spPr>
      </p:pic>
    </p:spTree>
    <p:extLst>
      <p:ext uri="{BB962C8B-B14F-4D97-AF65-F5344CB8AC3E}">
        <p14:creationId xmlns:p14="http://schemas.microsoft.com/office/powerpoint/2010/main" val="1902558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7" y="661055"/>
            <a:ext cx="3244457" cy="641272"/>
          </a:xfrm>
        </p:spPr>
        <p:txBody>
          <a:bodyPr>
            <a:normAutofit/>
          </a:bodyPr>
          <a:lstStyle/>
          <a:p>
            <a:r>
              <a:rPr lang="en-US" sz="2800" b="1" dirty="0"/>
              <a:t>Output Excel file</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437" y="1487055"/>
            <a:ext cx="8720628" cy="4765963"/>
          </a:xfrm>
        </p:spPr>
      </p:pic>
    </p:spTree>
    <p:extLst>
      <p:ext uri="{BB962C8B-B14F-4D97-AF65-F5344CB8AC3E}">
        <p14:creationId xmlns:p14="http://schemas.microsoft.com/office/powerpoint/2010/main" val="838519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12" y="1390838"/>
            <a:ext cx="9833304" cy="4825235"/>
          </a:xfrm>
          <a:prstGeom prst="rect">
            <a:avLst/>
          </a:prstGeom>
        </p:spPr>
      </p:pic>
    </p:spTree>
    <p:extLst>
      <p:ext uri="{BB962C8B-B14F-4D97-AF65-F5344CB8AC3E}">
        <p14:creationId xmlns:p14="http://schemas.microsoft.com/office/powerpoint/2010/main" val="2894319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704" y="157017"/>
            <a:ext cx="5501842" cy="637309"/>
          </a:xfrm>
        </p:spPr>
        <p:txBody>
          <a:bodyPr>
            <a:normAutofit/>
          </a:bodyPr>
          <a:lstStyle/>
          <a:p>
            <a:r>
              <a:rPr lang="en-US" sz="2800" b="1" dirty="0" smtClean="0"/>
              <a:t>INTRODUCTION</a:t>
            </a:r>
            <a:endParaRPr lang="en-US" sz="2800" b="1" dirty="0"/>
          </a:p>
        </p:txBody>
      </p:sp>
      <p:sp>
        <p:nvSpPr>
          <p:cNvPr id="3" name="Subtitle 2"/>
          <p:cNvSpPr>
            <a:spLocks noGrp="1"/>
          </p:cNvSpPr>
          <p:nvPr>
            <p:ph type="subTitle" idx="1"/>
          </p:nvPr>
        </p:nvSpPr>
        <p:spPr>
          <a:xfrm>
            <a:off x="2764704" y="1138251"/>
            <a:ext cx="8915399" cy="5105531"/>
          </a:xfrm>
        </p:spPr>
        <p:txBody>
          <a:bodyPr/>
          <a:lstStyle/>
          <a:p>
            <a:r>
              <a:rPr lang="en-US" dirty="0"/>
              <a:t> </a:t>
            </a:r>
            <a:r>
              <a:rPr lang="en-US" dirty="0">
                <a:sym typeface="Symbol" panose="05050102010706020507" pitchFamily="18" charset="2"/>
              </a:rPr>
              <a:t></a:t>
            </a:r>
            <a:r>
              <a:rPr lang="en-US" dirty="0"/>
              <a:t> Payroll is a list of Employees who get paid by the company. Payroll also refers to the total amount of money employer pays to the Employees</a:t>
            </a:r>
            <a:r>
              <a:rPr lang="en-US" dirty="0" smtClean="0"/>
              <a:t>.</a:t>
            </a:r>
          </a:p>
          <a:p>
            <a:endParaRPr lang="en-US" dirty="0"/>
          </a:p>
          <a:p>
            <a:r>
              <a:rPr lang="en-US" dirty="0"/>
              <a:t> </a:t>
            </a:r>
            <a:r>
              <a:rPr lang="en-US" dirty="0">
                <a:sym typeface="Symbol" panose="05050102010706020507" pitchFamily="18" charset="2"/>
              </a:rPr>
              <a:t></a:t>
            </a:r>
            <a:r>
              <a:rPr lang="en-US" dirty="0"/>
              <a:t> Robotic Process Automation (RPA) is a type of automation technology currently transforming the way businesses operate</a:t>
            </a:r>
            <a:r>
              <a:rPr lang="en-US" dirty="0" smtClean="0"/>
              <a:t>.</a:t>
            </a:r>
          </a:p>
          <a:p>
            <a:r>
              <a:rPr lang="en-US" dirty="0" smtClean="0"/>
              <a:t> </a:t>
            </a:r>
            <a:endParaRPr lang="en-US" dirty="0"/>
          </a:p>
          <a:p>
            <a:pPr marL="285750" indent="-285750">
              <a:buFont typeface="Symbol" panose="05050102010706020507" pitchFamily="18" charset="2"/>
              <a:buChar char="·"/>
            </a:pPr>
            <a:r>
              <a:rPr lang="en-US" dirty="0" smtClean="0"/>
              <a:t>Excel </a:t>
            </a:r>
            <a:r>
              <a:rPr lang="en-US" dirty="0"/>
              <a:t>automation streamlines your use of the application by automatically performing tasks. </a:t>
            </a:r>
            <a:endParaRPr lang="en-US" dirty="0" smtClean="0"/>
          </a:p>
          <a:p>
            <a:pPr marL="285750" indent="-285750">
              <a:buFont typeface="Symbol" panose="05050102010706020507" pitchFamily="18" charset="2"/>
              <a:buChar char="·"/>
            </a:pPr>
            <a:endParaRPr lang="en-US" dirty="0"/>
          </a:p>
          <a:p>
            <a:r>
              <a:rPr lang="en-US" dirty="0">
                <a:sym typeface="Symbol" panose="05050102010706020507" pitchFamily="18" charset="2"/>
              </a:rPr>
              <a:t></a:t>
            </a:r>
            <a:r>
              <a:rPr lang="en-US" dirty="0"/>
              <a:t> Managers today must make better and faster business decisions than ever. Investments which are focusing on information technology are often considered as a critical method of speeding up and improving the management decision making. Yet it has proved distressingly difficult to understand the actual potential of investments in Information Technology. This is particularly common in business areas focusing on Human Resources (HR).</a:t>
            </a:r>
            <a:endParaRPr lang="en-US" dirty="0"/>
          </a:p>
        </p:txBody>
      </p:sp>
    </p:spTree>
    <p:extLst>
      <p:ext uri="{BB962C8B-B14F-4D97-AF65-F5344CB8AC3E}">
        <p14:creationId xmlns:p14="http://schemas.microsoft.com/office/powerpoint/2010/main" val="2734691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2616384" cy="585854"/>
          </a:xfrm>
        </p:spPr>
        <p:txBody>
          <a:bodyPr>
            <a:normAutofit/>
          </a:bodyPr>
          <a:lstStyle/>
          <a:p>
            <a:r>
              <a:rPr lang="en-US" sz="2800" b="1" dirty="0"/>
              <a:t>CONCLUSION</a:t>
            </a:r>
            <a:endParaRPr lang="en-US" sz="2800" dirty="0"/>
          </a:p>
        </p:txBody>
      </p:sp>
      <p:sp>
        <p:nvSpPr>
          <p:cNvPr id="3" name="Content Placeholder 2"/>
          <p:cNvSpPr>
            <a:spLocks noGrp="1"/>
          </p:cNvSpPr>
          <p:nvPr>
            <p:ph idx="1"/>
          </p:nvPr>
        </p:nvSpPr>
        <p:spPr/>
        <p:txBody>
          <a:bodyPr>
            <a:normAutofit fontScale="92500"/>
          </a:bodyPr>
          <a:lstStyle/>
          <a:p>
            <a:pPr marL="0" indent="0">
              <a:buNone/>
            </a:pPr>
            <a:r>
              <a:rPr lang="en-US" dirty="0"/>
              <a:t>The discussion of the effects of HR Automation perceived buy the employees regarding both individual as well as organizational perspective, presented in this Study is far from comprehensive. HR automation influences people, organizations, and societies in innumerable other ways. Perhaps we can identify some unique effects that Information Technology has on the way we live, learn, work, and play. Nevertheless, the variables studied in this research are sufficient to recognize that the changes caused by HR automation introduce a variety of new issues for individuals and Organizations and radically alter the importance of certain preexisting cultures and practices. Each technology is likely to affect multiple groups of people, whether directly or indirectly. Moreover, the effects of any given technology are rarely only beneficial or only detrimental; they typically create a complex web of consequences that may be both positive and negative. This study and the entire research reveal that evolution of HR process automation is not happening in a vacuum.</a:t>
            </a:r>
            <a:endParaRPr lang="en-US" dirty="0"/>
          </a:p>
        </p:txBody>
      </p:sp>
    </p:spTree>
    <p:extLst>
      <p:ext uri="{BB962C8B-B14F-4D97-AF65-F5344CB8AC3E}">
        <p14:creationId xmlns:p14="http://schemas.microsoft.com/office/powerpoint/2010/main" val="282153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29548" cy="456545"/>
          </a:xfrm>
        </p:spPr>
        <p:txBody>
          <a:bodyPr>
            <a:normAutofit fontScale="90000"/>
          </a:bodyPr>
          <a:lstStyle/>
          <a:p>
            <a:r>
              <a:rPr lang="en-US" sz="2400" b="1" dirty="0"/>
              <a:t>Recurring Payroll Services:</a:t>
            </a:r>
            <a:r>
              <a:rPr lang="en-US" dirty="0"/>
              <a:t/>
            </a:r>
            <a:br>
              <a:rPr lang="en-US" dirty="0"/>
            </a:br>
            <a:endParaRPr lang="en-US" dirty="0"/>
          </a:p>
        </p:txBody>
      </p:sp>
      <p:sp>
        <p:nvSpPr>
          <p:cNvPr id="3" name="Content Placeholder 2"/>
          <p:cNvSpPr>
            <a:spLocks noGrp="1"/>
          </p:cNvSpPr>
          <p:nvPr>
            <p:ph idx="1"/>
          </p:nvPr>
        </p:nvSpPr>
        <p:spPr>
          <a:xfrm>
            <a:off x="2592926" y="1357745"/>
            <a:ext cx="8915400" cy="5412510"/>
          </a:xfrm>
        </p:spPr>
        <p:txBody>
          <a:bodyPr>
            <a:normAutofit fontScale="32500" lnSpcReduction="20000"/>
          </a:bodyPr>
          <a:lstStyle/>
          <a:p>
            <a:pPr marL="0" indent="0">
              <a:buNone/>
            </a:pPr>
            <a:endParaRPr lang="en-US" dirty="0"/>
          </a:p>
          <a:p>
            <a:pPr marL="0" indent="0">
              <a:buNone/>
            </a:pPr>
            <a:r>
              <a:rPr lang="en-US" sz="4300" dirty="0" smtClean="0">
                <a:sym typeface="Symbol" panose="05050102010706020507" pitchFamily="18" charset="2"/>
              </a:rPr>
              <a:t></a:t>
            </a:r>
            <a:r>
              <a:rPr lang="en-US" sz="4300" dirty="0" smtClean="0"/>
              <a:t> </a:t>
            </a:r>
            <a:r>
              <a:rPr lang="en-US" sz="4300" dirty="0"/>
              <a:t>Gross pay calculation (basic salary, wage supplements, occasional payments, cost reimbursements)</a:t>
            </a:r>
          </a:p>
          <a:p>
            <a:pPr marL="0" indent="0">
              <a:buNone/>
            </a:pPr>
            <a:r>
              <a:rPr lang="en-US" sz="4300" dirty="0">
                <a:sym typeface="Symbol" panose="05050102010706020507" pitchFamily="18" charset="2"/>
              </a:rPr>
              <a:t></a:t>
            </a:r>
            <a:r>
              <a:rPr lang="en-US" sz="4300" dirty="0"/>
              <a:t> Calculation of payroll related taxes and contributions. </a:t>
            </a:r>
          </a:p>
          <a:p>
            <a:pPr marL="0" indent="0">
              <a:buNone/>
            </a:pPr>
            <a:r>
              <a:rPr lang="en-US" sz="4300" dirty="0">
                <a:sym typeface="Symbol" panose="05050102010706020507" pitchFamily="18" charset="2"/>
              </a:rPr>
              <a:t></a:t>
            </a:r>
            <a:r>
              <a:rPr lang="en-US" sz="4300" dirty="0"/>
              <a:t> Recording and processing of garnishments and other deductions. </a:t>
            </a:r>
          </a:p>
          <a:p>
            <a:pPr marL="0" indent="0">
              <a:buNone/>
            </a:pPr>
            <a:r>
              <a:rPr lang="en-US" sz="4300" dirty="0">
                <a:sym typeface="Symbol" panose="05050102010706020507" pitchFamily="18" charset="2"/>
              </a:rPr>
              <a:t></a:t>
            </a:r>
            <a:r>
              <a:rPr lang="en-US" sz="4300" dirty="0"/>
              <a:t> Preparation of payroll slips and other outputs broken down by employees or by </a:t>
            </a:r>
            <a:r>
              <a:rPr lang="en-US" sz="4300" dirty="0" smtClean="0"/>
              <a:t>cost </a:t>
            </a:r>
            <a:r>
              <a:rPr lang="en-US" sz="4300" dirty="0"/>
              <a:t>centers for managerial and operational use. </a:t>
            </a:r>
          </a:p>
          <a:p>
            <a:pPr>
              <a:buFont typeface="Symbol" panose="05050102010706020507" pitchFamily="18" charset="2"/>
              <a:buChar char="·"/>
            </a:pPr>
            <a:r>
              <a:rPr lang="en-US" sz="4300" dirty="0" smtClean="0"/>
              <a:t>Data </a:t>
            </a:r>
            <a:r>
              <a:rPr lang="en-US" sz="4300" dirty="0"/>
              <a:t>recording and processing in connection with voluntary pension and health insurance funds, reporting to the pension funds</a:t>
            </a:r>
            <a:r>
              <a:rPr lang="en-US" sz="4300" dirty="0" smtClean="0"/>
              <a:t>.</a:t>
            </a:r>
          </a:p>
          <a:p>
            <a:pPr marL="0" indent="0">
              <a:buNone/>
            </a:pPr>
            <a:r>
              <a:rPr lang="en-US" sz="4300" dirty="0">
                <a:sym typeface="Symbol" panose="05050102010706020507" pitchFamily="18" charset="2"/>
              </a:rPr>
              <a:t></a:t>
            </a:r>
            <a:r>
              <a:rPr lang="en-US" sz="4300" dirty="0"/>
              <a:t> Recording of wage and labor-related data (registration of personnel information, holiday and sick leave balances). </a:t>
            </a:r>
          </a:p>
          <a:p>
            <a:pPr marL="0" indent="0">
              <a:buNone/>
            </a:pPr>
            <a:r>
              <a:rPr lang="en-US" sz="4300" dirty="0"/>
              <a:t> </a:t>
            </a:r>
          </a:p>
          <a:p>
            <a:pPr marL="0" indent="0">
              <a:buNone/>
            </a:pPr>
            <a:r>
              <a:rPr lang="en-US" sz="4300" dirty="0">
                <a:sym typeface="Symbol" panose="05050102010706020507" pitchFamily="18" charset="2"/>
              </a:rPr>
              <a:t></a:t>
            </a:r>
            <a:r>
              <a:rPr lang="en-US" sz="4300" dirty="0"/>
              <a:t> Providing data and information for posting into the General Ledger. </a:t>
            </a:r>
          </a:p>
          <a:p>
            <a:pPr marL="0" indent="0">
              <a:buNone/>
            </a:pPr>
            <a:r>
              <a:rPr lang="en-US" sz="4300" dirty="0">
                <a:sym typeface="Symbol" panose="05050102010706020507" pitchFamily="18" charset="2"/>
              </a:rPr>
              <a:t></a:t>
            </a:r>
            <a:r>
              <a:rPr lang="en-US" sz="4300" dirty="0"/>
              <a:t> Data </a:t>
            </a:r>
            <a:r>
              <a:rPr lang="en-US" sz="4300" dirty="0" smtClean="0"/>
              <a:t>reports </a:t>
            </a:r>
            <a:r>
              <a:rPr lang="en-US" sz="4300" dirty="0"/>
              <a:t>and certificates related to payroll processing (to the tax and social security authorities, the Statistical Office, etc.). </a:t>
            </a:r>
          </a:p>
          <a:p>
            <a:pPr marL="0" indent="0">
              <a:buNone/>
            </a:pPr>
            <a:r>
              <a:rPr lang="en-US" sz="4300" dirty="0"/>
              <a:t> </a:t>
            </a:r>
          </a:p>
          <a:p>
            <a:pPr marL="0" indent="0">
              <a:buNone/>
            </a:pPr>
            <a:r>
              <a:rPr lang="en-US" sz="4300" dirty="0">
                <a:sym typeface="Symbol" panose="05050102010706020507" pitchFamily="18" charset="2"/>
              </a:rPr>
              <a:t></a:t>
            </a:r>
            <a:r>
              <a:rPr lang="en-US" sz="4300" dirty="0"/>
              <a:t> Full range of Social Insurance management </a:t>
            </a:r>
          </a:p>
          <a:p>
            <a:pPr marL="0" indent="0">
              <a:buNone/>
            </a:pPr>
            <a:r>
              <a:rPr lang="en-US" sz="4300" dirty="0">
                <a:sym typeface="Symbol" panose="05050102010706020507" pitchFamily="18" charset="2"/>
              </a:rPr>
              <a:t></a:t>
            </a:r>
            <a:r>
              <a:rPr lang="en-US" sz="4300" dirty="0"/>
              <a:t> Tasks related to new comers and departing employees </a:t>
            </a:r>
          </a:p>
          <a:p>
            <a:pPr marL="0" indent="0">
              <a:buNone/>
            </a:pPr>
            <a:r>
              <a:rPr lang="en-US" sz="4300" dirty="0">
                <a:sym typeface="Symbol" panose="05050102010706020507" pitchFamily="18" charset="2"/>
              </a:rPr>
              <a:t></a:t>
            </a:r>
            <a:r>
              <a:rPr lang="en-US" sz="4300" dirty="0"/>
              <a:t> Annual services connected to payroll processing and social security administration </a:t>
            </a:r>
          </a:p>
          <a:p>
            <a:pPr marL="0" indent="0">
              <a:buNone/>
            </a:pPr>
            <a:r>
              <a:rPr lang="en-US" sz="4300" dirty="0">
                <a:sym typeface="Symbol" panose="05050102010706020507" pitchFamily="18" charset="2"/>
              </a:rPr>
              <a:t></a:t>
            </a:r>
            <a:r>
              <a:rPr lang="en-US" sz="4300" dirty="0"/>
              <a:t> Preparation and submission of tax declarations </a:t>
            </a:r>
            <a:endParaRPr lang="en-US" sz="4300" dirty="0"/>
          </a:p>
        </p:txBody>
      </p:sp>
    </p:spTree>
    <p:extLst>
      <p:ext uri="{BB962C8B-B14F-4D97-AF65-F5344CB8AC3E}">
        <p14:creationId xmlns:p14="http://schemas.microsoft.com/office/powerpoint/2010/main" val="3251774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724748" cy="511963"/>
          </a:xfrm>
        </p:spPr>
        <p:txBody>
          <a:bodyPr>
            <a:normAutofit/>
          </a:bodyPr>
          <a:lstStyle/>
          <a:p>
            <a:r>
              <a:rPr lang="en-US" sz="2400" b="1" dirty="0"/>
              <a:t>FUTURE ENHANCEMENTS</a:t>
            </a:r>
            <a:endParaRPr lang="en-US" sz="2400" b="1" dirty="0"/>
          </a:p>
        </p:txBody>
      </p:sp>
      <p:sp>
        <p:nvSpPr>
          <p:cNvPr id="3" name="Content Placeholder 2"/>
          <p:cNvSpPr>
            <a:spLocks noGrp="1"/>
          </p:cNvSpPr>
          <p:nvPr>
            <p:ph idx="1"/>
          </p:nvPr>
        </p:nvSpPr>
        <p:spPr>
          <a:xfrm>
            <a:off x="2589212" y="1403927"/>
            <a:ext cx="8915400" cy="5301673"/>
          </a:xfrm>
        </p:spPr>
        <p:txBody>
          <a:bodyPr>
            <a:normAutofit/>
          </a:bodyPr>
          <a:lstStyle/>
          <a:p>
            <a:pPr marL="0" indent="0">
              <a:buNone/>
            </a:pPr>
            <a:r>
              <a:rPr lang="en-US" dirty="0"/>
              <a:t>This salary management program can be further enhanced by a budget program in future. In budget program every team leader will have support to manage and utilize specific amount of money in an efficient way with this amount he will manage everything like college expenditures etc. The prototype automated payroll system is complete in itself and ready to be implemented but changes and growth in requirements will be a reality on every software project so there is need to timely update them. The same applies to this payroll system. There is always room for improvement, and the software we created can also be improved. This is especially because we had to create it within a limited time. With more time, the software can be improved to include security and different types of users. This would be the first step in making the software network-enabled, and eventually web-enabled. This was our original afterthought to programming the software, and we had chosen Blue Prism. In addition, the software can also be improved in terms of the calculations it can do, and more flexibility in the rates used in calculations per employee.</a:t>
            </a:r>
          </a:p>
          <a:p>
            <a:pPr marL="0" indent="0">
              <a:buNone/>
            </a:pPr>
            <a:endParaRPr lang="en-US" dirty="0"/>
          </a:p>
        </p:txBody>
      </p:sp>
    </p:spTree>
    <p:extLst>
      <p:ext uri="{BB962C8B-B14F-4D97-AF65-F5344CB8AC3E}">
        <p14:creationId xmlns:p14="http://schemas.microsoft.com/office/powerpoint/2010/main" val="3258969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619" y="190001"/>
            <a:ext cx="8911687" cy="558144"/>
          </a:xfrm>
        </p:spPr>
        <p:txBody>
          <a:bodyPr>
            <a:normAutofit/>
          </a:bodyPr>
          <a:lstStyle/>
          <a:p>
            <a:r>
              <a:rPr lang="en-US" sz="2400" b="1" dirty="0" smtClean="0"/>
              <a:t>BIBLIOGRAPHY </a:t>
            </a:r>
            <a:r>
              <a:rPr lang="en-US" sz="2400" b="1" dirty="0"/>
              <a:t>AND REFERENCES </a:t>
            </a:r>
            <a:endParaRPr lang="en-US" sz="2400" b="1" dirty="0"/>
          </a:p>
        </p:txBody>
      </p:sp>
      <p:sp>
        <p:nvSpPr>
          <p:cNvPr id="3" name="Content Placeholder 2"/>
          <p:cNvSpPr>
            <a:spLocks noGrp="1"/>
          </p:cNvSpPr>
          <p:nvPr>
            <p:ph idx="1"/>
          </p:nvPr>
        </p:nvSpPr>
        <p:spPr>
          <a:xfrm>
            <a:off x="2290619" y="1099127"/>
            <a:ext cx="9716654" cy="5643417"/>
          </a:xfrm>
        </p:spPr>
        <p:txBody>
          <a:bodyPr>
            <a:normAutofit fontScale="85000" lnSpcReduction="10000"/>
          </a:bodyPr>
          <a:lstStyle/>
          <a:p>
            <a:pPr marL="0" indent="0">
              <a:buNone/>
            </a:pPr>
            <a:r>
              <a:rPr lang="en-US" dirty="0"/>
              <a:t>1. Ball KS. The use of human resource information systems: a survey. Personnel review. 2001; 30(6):677-693. </a:t>
            </a:r>
          </a:p>
          <a:p>
            <a:pPr marL="0" indent="0">
              <a:buNone/>
            </a:pPr>
            <a:r>
              <a:rPr lang="en-US" dirty="0"/>
              <a:t>2. Beadles II, Aston N, Lowery CM, Johns K. The impact of human resource information systems: An exploratory study in the public sector. Communications of the IIMA. 2005; 5(4):6. </a:t>
            </a:r>
          </a:p>
          <a:p>
            <a:pPr marL="0" indent="0">
              <a:buNone/>
            </a:pPr>
            <a:r>
              <a:rPr lang="en-US" dirty="0"/>
              <a:t>3. Bell BS, Lee SW, Yeung SK. The impact of e‐ HR on professional competence in HRM: Implications for the development of HR professionals. Human Resource Management. 2006; 45(3):295-308. </a:t>
            </a:r>
          </a:p>
          <a:p>
            <a:pPr marL="0" indent="0">
              <a:buNone/>
            </a:pPr>
            <a:r>
              <a:rPr lang="en-US" dirty="0"/>
              <a:t>4. Broderick R, Boudreau JW. Human resource management, information technology, and the competitive edge. The Executive. 1992; 6(2):7-17. </a:t>
            </a:r>
          </a:p>
          <a:p>
            <a:pPr marL="0" indent="0">
              <a:buNone/>
            </a:pPr>
            <a:r>
              <a:rPr lang="en-US" dirty="0"/>
              <a:t>5. </a:t>
            </a:r>
            <a:r>
              <a:rPr lang="en-US" dirty="0" err="1"/>
              <a:t>Fernández</a:t>
            </a:r>
            <a:r>
              <a:rPr lang="en-US" dirty="0"/>
              <a:t>-Sánchez JA, de Juana-Espinosa S, Valdés Conca, j. use of HRIS in recruitment process.  </a:t>
            </a:r>
          </a:p>
          <a:p>
            <a:pPr marL="0" indent="0">
              <a:buNone/>
            </a:pPr>
            <a:endParaRPr lang="en-US" dirty="0"/>
          </a:p>
          <a:p>
            <a:pPr marL="0" indent="0">
              <a:buNone/>
            </a:pPr>
            <a:r>
              <a:rPr lang="en-US" dirty="0"/>
              <a:t>https://ijmter.com/papers/volume-3/issue-2/automated-payroll-system.pdf </a:t>
            </a:r>
            <a:endParaRPr lang="en-US" dirty="0" smtClean="0"/>
          </a:p>
          <a:p>
            <a:pPr marL="0" indent="0">
              <a:buNone/>
            </a:pPr>
            <a:r>
              <a:rPr lang="en-US" dirty="0" smtClean="0"/>
              <a:t>https</a:t>
            </a:r>
            <a:r>
              <a:rPr lang="en-US" dirty="0"/>
              <a:t>://aip.scitation.org/doi/pdf/10.1063/1.5055526 https://ijarcce.com/wp-content/uploads/2015/02/IJARCCE1M.pdf http://www.ijrdt.org/upload/717858- </a:t>
            </a:r>
            <a:r>
              <a:rPr lang="en-US" dirty="0" smtClean="0"/>
              <a:t>Survey%20On%20Various%20Automated%20Payroll%20System.pdf</a:t>
            </a:r>
          </a:p>
          <a:p>
            <a:pPr marL="0" indent="0">
              <a:buNone/>
            </a:pPr>
            <a:r>
              <a:rPr lang="en-US" dirty="0" smtClean="0"/>
              <a:t> </a:t>
            </a:r>
            <a:r>
              <a:rPr lang="en-US" dirty="0"/>
              <a:t>https://www.giac.org/paper/gsec/1392/automated-human-resources-payroll-hrpayroll-systemsecurity-test-plan/102607 </a:t>
            </a:r>
            <a:endParaRPr lang="en-US" dirty="0" smtClean="0"/>
          </a:p>
          <a:p>
            <a:pPr marL="0" indent="0">
              <a:buNone/>
            </a:pPr>
            <a:r>
              <a:rPr lang="en-US" dirty="0" smtClean="0"/>
              <a:t>https</a:t>
            </a:r>
            <a:r>
              <a:rPr lang="en-US" dirty="0"/>
              <a:t>://</a:t>
            </a:r>
            <a:r>
              <a:rPr lang="en-US" dirty="0" smtClean="0"/>
              <a:t>silo.tips/download/software-testing-process-using-a-payroll-system-as-a-case-study</a:t>
            </a:r>
          </a:p>
          <a:p>
            <a:pPr marL="0" indent="0">
              <a:buNone/>
            </a:pPr>
            <a:r>
              <a:rPr lang="en-US" dirty="0" smtClean="0"/>
              <a:t> </a:t>
            </a:r>
            <a:r>
              <a:rPr lang="en-US" dirty="0"/>
              <a:t>https://</a:t>
            </a:r>
            <a:r>
              <a:rPr lang="en-US" dirty="0" smtClean="0"/>
              <a:t>www.slideshare.net/ShubhamModi5/payroll-management-system-srs</a:t>
            </a:r>
            <a:endParaRPr lang="en-US" dirty="0"/>
          </a:p>
        </p:txBody>
      </p:sp>
    </p:spTree>
    <p:extLst>
      <p:ext uri="{BB962C8B-B14F-4D97-AF65-F5344CB8AC3E}">
        <p14:creationId xmlns:p14="http://schemas.microsoft.com/office/powerpoint/2010/main" val="2790925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2136631" y="122844"/>
            <a:ext cx="45719" cy="45719"/>
          </a:xfrm>
        </p:spPr>
        <p:txBody>
          <a:bodyPr>
            <a:normAutofit fontScale="90000"/>
          </a:bodyPr>
          <a:lstStyle/>
          <a:p>
            <a:r>
              <a:rPr lang="en-US" dirty="0" smtClean="0"/>
              <a:t>.</a:t>
            </a:r>
            <a:endParaRPr lang="en-US" dirty="0"/>
          </a:p>
        </p:txBody>
      </p:sp>
      <p:sp>
        <p:nvSpPr>
          <p:cNvPr id="3" name="Subtitle 2"/>
          <p:cNvSpPr>
            <a:spLocks noGrp="1"/>
          </p:cNvSpPr>
          <p:nvPr>
            <p:ph type="subTitle" idx="1"/>
          </p:nvPr>
        </p:nvSpPr>
        <p:spPr>
          <a:xfrm>
            <a:off x="2589213" y="526473"/>
            <a:ext cx="8915399" cy="5377189"/>
          </a:xfrm>
        </p:spPr>
        <p:txBody>
          <a:bodyPr/>
          <a:lstStyle/>
          <a:p>
            <a:r>
              <a:rPr lang="en-US" dirty="0"/>
              <a:t>In almost every organization, the responsibility of performing various strategic tasks such as management of the recruitment process, termination process, payroll management etc. lies within the Human resource department. </a:t>
            </a:r>
            <a:endParaRPr lang="en-US" dirty="0" smtClean="0"/>
          </a:p>
          <a:p>
            <a:r>
              <a:rPr lang="en-US" dirty="0" smtClean="0"/>
              <a:t>Some </a:t>
            </a:r>
            <a:r>
              <a:rPr lang="en-US" dirty="0"/>
              <a:t>of it may include Employee_ monitoring at different levels, payroll management, Employee_ benefits, training, and development, etc. In-order to make this work a lot easier, organizations across the world are investing in HR automation in-order to find out and perform the best human capital decision. </a:t>
            </a:r>
            <a:endParaRPr lang="en-US" dirty="0" smtClean="0"/>
          </a:p>
          <a:p>
            <a:r>
              <a:rPr lang="en-US" dirty="0" smtClean="0"/>
              <a:t>However</a:t>
            </a:r>
            <a:r>
              <a:rPr lang="en-US" dirty="0"/>
              <a:t>, every organization are now looking for more advanced methods of automation, which may help them to manage various complex processes such as, Data storage, Data control and modifications, Effective communication process enhancement, better connectivity with all departments easily and swiftly which would also be useful for the long-term goals of the organization. </a:t>
            </a:r>
            <a:endParaRPr lang="en-US" dirty="0" smtClean="0"/>
          </a:p>
          <a:p>
            <a:endParaRPr lang="en-US" dirty="0"/>
          </a:p>
          <a:p>
            <a:r>
              <a:rPr lang="en-US" dirty="0" smtClean="0"/>
              <a:t>Information </a:t>
            </a:r>
            <a:r>
              <a:rPr lang="en-US" dirty="0"/>
              <a:t>Technology has now considered as a potential tool that managers use, both generally, and in human resource functions, to increase the capabilities of the organization.</a:t>
            </a:r>
            <a:endParaRPr lang="en-US" dirty="0"/>
          </a:p>
        </p:txBody>
      </p:sp>
    </p:spTree>
    <p:extLst>
      <p:ext uri="{BB962C8B-B14F-4D97-AF65-F5344CB8AC3E}">
        <p14:creationId xmlns:p14="http://schemas.microsoft.com/office/powerpoint/2010/main" val="345403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419948" cy="687454"/>
          </a:xfrm>
        </p:spPr>
        <p:txBody>
          <a:bodyPr/>
          <a:lstStyle/>
          <a:p>
            <a:r>
              <a:rPr lang="en-US" b="1" dirty="0" smtClean="0"/>
              <a:t>OBJECTIVES</a:t>
            </a:r>
            <a:endParaRPr lang="en-US" b="1" dirty="0"/>
          </a:p>
        </p:txBody>
      </p:sp>
      <p:sp>
        <p:nvSpPr>
          <p:cNvPr id="3" name="Content Placeholder 2"/>
          <p:cNvSpPr>
            <a:spLocks noGrp="1"/>
          </p:cNvSpPr>
          <p:nvPr>
            <p:ph idx="1"/>
          </p:nvPr>
        </p:nvSpPr>
        <p:spPr>
          <a:xfrm>
            <a:off x="2592926" y="1745672"/>
            <a:ext cx="8915400" cy="4507346"/>
          </a:xfrm>
        </p:spPr>
        <p:txBody>
          <a:bodyPr>
            <a:noAutofit/>
          </a:bodyPr>
          <a:lstStyle/>
          <a:p>
            <a:pPr marL="0" indent="0">
              <a:buNone/>
            </a:pPr>
            <a:r>
              <a:rPr lang="en-US" sz="2400" dirty="0"/>
              <a:t>● Gain insights into building blocks of Blue Prism automation</a:t>
            </a:r>
            <a:r>
              <a:rPr lang="en-US" sz="2400" dirty="0" smtClean="0"/>
              <a:t>. </a:t>
            </a:r>
            <a:endParaRPr lang="en-US" sz="2400" dirty="0"/>
          </a:p>
          <a:p>
            <a:pPr marL="0" indent="0">
              <a:buNone/>
            </a:pPr>
            <a:r>
              <a:rPr lang="en-US" sz="2400" dirty="0"/>
              <a:t>● Importing MS Excel VBO (Visual Basic for Applications) in Blue Prism. </a:t>
            </a:r>
          </a:p>
          <a:p>
            <a:pPr marL="0" indent="0">
              <a:buNone/>
            </a:pPr>
            <a:r>
              <a:rPr lang="en-US" sz="2400" dirty="0"/>
              <a:t>● Tuning Process Studio with specific needs. </a:t>
            </a:r>
          </a:p>
          <a:p>
            <a:pPr marL="0" indent="0">
              <a:buNone/>
            </a:pPr>
            <a:r>
              <a:rPr lang="en-US" sz="2400" dirty="0"/>
              <a:t>● Working with different stages in the Process studio. </a:t>
            </a:r>
          </a:p>
          <a:p>
            <a:pPr marL="0" indent="0">
              <a:buNone/>
            </a:pPr>
            <a:r>
              <a:rPr lang="en-US" sz="2400" dirty="0"/>
              <a:t>● Build a HR Payroll Excel Automation that works over </a:t>
            </a:r>
            <a:r>
              <a:rPr lang="en-US" sz="2400" dirty="0" smtClean="0"/>
              <a:t>    	Microsoft excel.</a:t>
            </a:r>
            <a:endParaRPr lang="en-US" sz="2400" dirty="0"/>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183195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41746"/>
            <a:ext cx="1641042" cy="498763"/>
          </a:xfrm>
        </p:spPr>
        <p:txBody>
          <a:bodyPr>
            <a:normAutofit/>
          </a:bodyPr>
          <a:lstStyle/>
          <a:p>
            <a:r>
              <a:rPr lang="en-US" sz="2400" dirty="0" smtClean="0"/>
              <a:t>PURPOSE</a:t>
            </a:r>
            <a:endParaRPr lang="en-US" sz="2400" dirty="0"/>
          </a:p>
        </p:txBody>
      </p:sp>
      <p:sp>
        <p:nvSpPr>
          <p:cNvPr id="3" name="Subtitle 2"/>
          <p:cNvSpPr>
            <a:spLocks noGrp="1"/>
          </p:cNvSpPr>
          <p:nvPr>
            <p:ph type="subTitle" idx="1"/>
          </p:nvPr>
        </p:nvSpPr>
        <p:spPr>
          <a:xfrm>
            <a:off x="2589213" y="1006765"/>
            <a:ext cx="8915399" cy="4896898"/>
          </a:xfrm>
        </p:spPr>
        <p:txBody>
          <a:bodyPr/>
          <a:lstStyle/>
          <a:p>
            <a:endParaRPr lang="en-US" sz="2000" dirty="0" smtClean="0">
              <a:sym typeface="Symbol" panose="05050102010706020507" pitchFamily="18" charset="2"/>
            </a:endParaRPr>
          </a:p>
          <a:p>
            <a:pPr marL="342900" indent="-342900">
              <a:buFont typeface="Symbol" panose="05050102010706020507" pitchFamily="18" charset="2"/>
              <a:buChar char="·"/>
            </a:pPr>
            <a:r>
              <a:rPr lang="en-US" sz="2000" dirty="0" smtClean="0"/>
              <a:t>Manage </a:t>
            </a:r>
            <a:r>
              <a:rPr lang="en-US" sz="2000" dirty="0"/>
              <a:t>Employee Information Efficiently</a:t>
            </a:r>
            <a:r>
              <a:rPr lang="en-US" sz="2000" dirty="0" smtClean="0"/>
              <a:t>.</a:t>
            </a:r>
          </a:p>
          <a:p>
            <a:r>
              <a:rPr lang="en-US" sz="2000" dirty="0" smtClean="0"/>
              <a:t> </a:t>
            </a:r>
            <a:endParaRPr lang="en-US" sz="2000" dirty="0"/>
          </a:p>
          <a:p>
            <a:pPr marL="342900" indent="-342900">
              <a:buFont typeface="Symbol" panose="05050102010706020507" pitchFamily="18" charset="2"/>
              <a:buChar char="·"/>
            </a:pPr>
            <a:r>
              <a:rPr lang="en-US" sz="2000" dirty="0" smtClean="0"/>
              <a:t>Define </a:t>
            </a:r>
            <a:r>
              <a:rPr lang="en-US" sz="2000" dirty="0"/>
              <a:t>the emoluments, deductions, leave etc</a:t>
            </a:r>
            <a:r>
              <a:rPr lang="en-US" sz="2000" dirty="0" smtClean="0"/>
              <a:t>.</a:t>
            </a:r>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smtClean="0"/>
              <a:t>Generate </a:t>
            </a:r>
            <a:r>
              <a:rPr lang="en-US" sz="2000" dirty="0"/>
              <a:t>and Manage the Payroll Processes according to the Salary structure </a:t>
            </a:r>
            <a:r>
              <a:rPr lang="en-US" sz="2000" dirty="0" smtClean="0"/>
              <a:t>assigned </a:t>
            </a:r>
            <a:r>
              <a:rPr lang="en-US" sz="2000" dirty="0"/>
              <a:t>to the Employee</a:t>
            </a:r>
            <a:r>
              <a:rPr lang="en-US" sz="2000" dirty="0" smtClean="0"/>
              <a:t>.</a:t>
            </a:r>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smtClean="0"/>
              <a:t>Generate </a:t>
            </a:r>
            <a:r>
              <a:rPr lang="en-US" sz="2000" dirty="0"/>
              <a:t>all the Reports related to Employee, attendance/leave, payroll etc</a:t>
            </a:r>
            <a:r>
              <a:rPr lang="en-US" sz="2000" dirty="0" smtClean="0"/>
              <a:t>.</a:t>
            </a:r>
          </a:p>
          <a:p>
            <a:r>
              <a:rPr lang="en-US" sz="2000" dirty="0" smtClean="0"/>
              <a:t> </a:t>
            </a:r>
            <a:endParaRPr lang="en-US" sz="2000" dirty="0"/>
          </a:p>
          <a:p>
            <a:r>
              <a:rPr lang="en-US" sz="2000" dirty="0">
                <a:sym typeface="Symbol" panose="05050102010706020507" pitchFamily="18" charset="2"/>
              </a:rPr>
              <a:t></a:t>
            </a:r>
            <a:r>
              <a:rPr lang="en-US" sz="2000" dirty="0"/>
              <a:t> </a:t>
            </a:r>
            <a:r>
              <a:rPr lang="en-US" sz="2000" dirty="0" smtClean="0"/>
              <a:t>   Manage </a:t>
            </a:r>
            <a:r>
              <a:rPr lang="en-US" sz="2000" dirty="0"/>
              <a:t>your own Security.</a:t>
            </a:r>
          </a:p>
          <a:p>
            <a:endParaRPr lang="en-US" dirty="0"/>
          </a:p>
        </p:txBody>
      </p:sp>
    </p:spTree>
    <p:extLst>
      <p:ext uri="{BB962C8B-B14F-4D97-AF65-F5344CB8AC3E}">
        <p14:creationId xmlns:p14="http://schemas.microsoft.com/office/powerpoint/2010/main" val="137847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005" y="707238"/>
            <a:ext cx="4574493" cy="493490"/>
          </a:xfrm>
        </p:spPr>
        <p:txBody>
          <a:bodyPr>
            <a:normAutofit/>
          </a:bodyPr>
          <a:lstStyle/>
          <a:p>
            <a:r>
              <a:rPr lang="en-US" sz="2400" dirty="0"/>
              <a:t>Features of Proposed System</a:t>
            </a:r>
            <a:endParaRPr lang="en-US" sz="2400" dirty="0"/>
          </a:p>
        </p:txBody>
      </p:sp>
      <p:sp>
        <p:nvSpPr>
          <p:cNvPr id="3" name="Content Placeholder 2"/>
          <p:cNvSpPr>
            <a:spLocks noGrp="1"/>
          </p:cNvSpPr>
          <p:nvPr>
            <p:ph idx="1"/>
          </p:nvPr>
        </p:nvSpPr>
        <p:spPr>
          <a:xfrm>
            <a:off x="2706005" y="1496291"/>
            <a:ext cx="8915400" cy="4257964"/>
          </a:xfrm>
        </p:spPr>
        <p:txBody>
          <a:bodyPr/>
          <a:lstStyle/>
          <a:p>
            <a:pPr>
              <a:buFont typeface="Symbol" panose="05050102010706020507" pitchFamily="18" charset="2"/>
              <a:buChar char="·"/>
            </a:pPr>
            <a:r>
              <a:rPr lang="en-US" b="1" dirty="0" smtClean="0">
                <a:solidFill>
                  <a:schemeClr val="tx1">
                    <a:lumMod val="65000"/>
                    <a:lumOff val="35000"/>
                  </a:schemeClr>
                </a:solidFill>
              </a:rPr>
              <a:t>  A </a:t>
            </a:r>
            <a:r>
              <a:rPr lang="en-US" b="1" dirty="0">
                <a:solidFill>
                  <a:schemeClr val="tx1">
                    <a:lumMod val="65000"/>
                    <a:lumOff val="35000"/>
                  </a:schemeClr>
                </a:solidFill>
              </a:rPr>
              <a:t>sophisticated payroll calculation </a:t>
            </a:r>
            <a:r>
              <a:rPr lang="en-US" b="1" dirty="0" smtClean="0">
                <a:solidFill>
                  <a:schemeClr val="tx1">
                    <a:lumMod val="65000"/>
                    <a:lumOff val="35000"/>
                  </a:schemeClr>
                </a:solidFill>
              </a:rPr>
              <a:t>algorithm.</a:t>
            </a:r>
          </a:p>
          <a:p>
            <a:pPr>
              <a:buFont typeface="Symbol" panose="05050102010706020507" pitchFamily="18" charset="2"/>
              <a:buChar char="·"/>
            </a:pPr>
            <a:r>
              <a:rPr lang="en-US" b="1" dirty="0" smtClean="0">
                <a:solidFill>
                  <a:schemeClr val="tx1">
                    <a:lumMod val="65000"/>
                    <a:lumOff val="35000"/>
                  </a:schemeClr>
                </a:solidFill>
              </a:rPr>
              <a:t>  Error prevention</a:t>
            </a:r>
          </a:p>
          <a:p>
            <a:pPr>
              <a:buFont typeface="Symbol" panose="05050102010706020507" pitchFamily="18" charset="2"/>
              <a:buChar char="·"/>
            </a:pPr>
            <a:r>
              <a:rPr lang="en-US" b="1" dirty="0" smtClean="0">
                <a:solidFill>
                  <a:schemeClr val="tx1">
                    <a:lumMod val="65000"/>
                    <a:lumOff val="35000"/>
                  </a:schemeClr>
                </a:solidFill>
              </a:rPr>
              <a:t>  Reporting </a:t>
            </a:r>
            <a:r>
              <a:rPr lang="en-US" b="1" dirty="0">
                <a:solidFill>
                  <a:schemeClr val="tx1">
                    <a:lumMod val="65000"/>
                    <a:lumOff val="35000"/>
                  </a:schemeClr>
                </a:solidFill>
              </a:rPr>
              <a:t>and </a:t>
            </a:r>
            <a:r>
              <a:rPr lang="en-US" b="1" dirty="0" smtClean="0">
                <a:solidFill>
                  <a:schemeClr val="tx1">
                    <a:lumMod val="65000"/>
                    <a:lumOff val="35000"/>
                  </a:schemeClr>
                </a:solidFill>
              </a:rPr>
              <a:t>statistics</a:t>
            </a:r>
          </a:p>
          <a:p>
            <a:pPr marL="0" indent="0">
              <a:buNone/>
            </a:pPr>
            <a:r>
              <a:rPr lang="en-US" dirty="0">
                <a:solidFill>
                  <a:schemeClr val="tx1">
                    <a:lumMod val="65000"/>
                    <a:lumOff val="35000"/>
                  </a:schemeClr>
                </a:solidFill>
                <a:sym typeface="Symbol" panose="05050102010706020507" pitchFamily="18" charset="2"/>
              </a:rPr>
              <a:t></a:t>
            </a:r>
            <a:r>
              <a:rPr lang="en-US" dirty="0">
                <a:solidFill>
                  <a:schemeClr val="tx1">
                    <a:lumMod val="65000"/>
                    <a:lumOff val="35000"/>
                  </a:schemeClr>
                </a:solidFill>
              </a:rPr>
              <a:t> </a:t>
            </a:r>
            <a:r>
              <a:rPr lang="en-US" dirty="0" smtClean="0">
                <a:solidFill>
                  <a:schemeClr val="tx1">
                    <a:lumMod val="65000"/>
                    <a:lumOff val="35000"/>
                  </a:schemeClr>
                </a:solidFill>
              </a:rPr>
              <a:t>	 </a:t>
            </a:r>
            <a:r>
              <a:rPr lang="en-US" b="1" dirty="0" smtClean="0">
                <a:solidFill>
                  <a:schemeClr val="tx1">
                    <a:lumMod val="65000"/>
                    <a:lumOff val="35000"/>
                  </a:schemeClr>
                </a:solidFill>
              </a:rPr>
              <a:t>Attendance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Leave </a:t>
            </a:r>
            <a:r>
              <a:rPr lang="en-US" b="1" dirty="0">
                <a:solidFill>
                  <a:schemeClr val="tx1">
                    <a:lumMod val="65000"/>
                    <a:lumOff val="35000"/>
                  </a:schemeClr>
                </a:solidFill>
              </a:rPr>
              <a:t>and attendance 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Faculty </a:t>
            </a:r>
            <a:r>
              <a:rPr lang="en-US" b="1" dirty="0">
                <a:solidFill>
                  <a:schemeClr val="tx1">
                    <a:lumMod val="65000"/>
                    <a:lumOff val="35000"/>
                  </a:schemeClr>
                </a:solidFill>
              </a:rPr>
              <a:t>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Overtime </a:t>
            </a:r>
            <a:r>
              <a:rPr lang="en-US" b="1" dirty="0">
                <a:solidFill>
                  <a:schemeClr val="tx1">
                    <a:lumMod val="65000"/>
                    <a:lumOff val="35000"/>
                  </a:schemeClr>
                </a:solidFill>
              </a:rPr>
              <a:t>Calculation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Send </a:t>
            </a:r>
            <a:r>
              <a:rPr lang="en-US" b="1" dirty="0">
                <a:solidFill>
                  <a:schemeClr val="tx1">
                    <a:lumMod val="65000"/>
                    <a:lumOff val="35000"/>
                  </a:schemeClr>
                </a:solidFill>
              </a:rPr>
              <a:t>salary slips through mail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HRD </a:t>
            </a:r>
            <a:r>
              <a:rPr lang="en-US" b="1" dirty="0">
                <a:solidFill>
                  <a:schemeClr val="tx1">
                    <a:lumMod val="65000"/>
                    <a:lumOff val="35000"/>
                  </a:schemeClr>
                </a:solidFill>
              </a:rPr>
              <a:t>modules like offer letter, appointment letter, promotion letter etc.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	 Generate </a:t>
            </a:r>
            <a:r>
              <a:rPr lang="en-US" b="1" dirty="0">
                <a:solidFill>
                  <a:schemeClr val="tx1">
                    <a:lumMod val="65000"/>
                    <a:lumOff val="35000"/>
                  </a:schemeClr>
                </a:solidFill>
              </a:rPr>
              <a:t>annual profit-loss of organization Advantages</a:t>
            </a:r>
            <a:endParaRPr lang="en-US" dirty="0">
              <a:solidFill>
                <a:schemeClr val="tx1">
                  <a:lumMod val="65000"/>
                  <a:lumOff val="35000"/>
                </a:schemeClr>
              </a:solidFill>
            </a:endParaRPr>
          </a:p>
        </p:txBody>
      </p:sp>
    </p:spTree>
    <p:extLst>
      <p:ext uri="{BB962C8B-B14F-4D97-AF65-F5344CB8AC3E}">
        <p14:creationId xmlns:p14="http://schemas.microsoft.com/office/powerpoint/2010/main" val="3658971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676093" cy="770581"/>
          </a:xfrm>
        </p:spPr>
        <p:txBody>
          <a:bodyPr>
            <a:normAutofit fontScale="90000"/>
          </a:bodyPr>
          <a:lstStyle/>
          <a:p>
            <a:r>
              <a:rPr lang="en-US" b="1" dirty="0"/>
              <a:t>REQUIREMENTS</a:t>
            </a:r>
            <a:r>
              <a:rPr lang="en-US" dirty="0"/>
              <a:t/>
            </a:r>
            <a:br>
              <a:rPr lang="en-US" dirty="0"/>
            </a:br>
            <a:endParaRPr lang="en-US" dirty="0"/>
          </a:p>
        </p:txBody>
      </p:sp>
      <p:sp>
        <p:nvSpPr>
          <p:cNvPr id="3" name="Content Placeholder 2"/>
          <p:cNvSpPr>
            <a:spLocks noGrp="1"/>
          </p:cNvSpPr>
          <p:nvPr>
            <p:ph idx="1"/>
          </p:nvPr>
        </p:nvSpPr>
        <p:spPr>
          <a:xfrm>
            <a:off x="2589212" y="1782618"/>
            <a:ext cx="8915400" cy="4128604"/>
          </a:xfrm>
        </p:spPr>
        <p:txBody>
          <a:bodyPr>
            <a:normAutofit/>
          </a:bodyPr>
          <a:lstStyle/>
          <a:p>
            <a:pPr marL="0" indent="0">
              <a:buNone/>
            </a:pPr>
            <a:r>
              <a:rPr lang="en-US" b="1" dirty="0" smtClean="0"/>
              <a:t>  Pre-requirements </a:t>
            </a:r>
            <a:r>
              <a:rPr lang="en-US" b="1" dirty="0"/>
              <a:t>for Blue </a:t>
            </a:r>
            <a:r>
              <a:rPr lang="en-US" b="1" dirty="0" smtClean="0"/>
              <a:t>Prism</a:t>
            </a:r>
          </a:p>
          <a:p>
            <a:pPr marL="0" indent="0">
              <a:buNone/>
            </a:pPr>
            <a:endParaRPr lang="en-US" dirty="0"/>
          </a:p>
          <a:p>
            <a:pPr marL="0" indent="0">
              <a:buNone/>
            </a:pPr>
            <a:r>
              <a:rPr lang="en-US" dirty="0" smtClean="0">
                <a:sym typeface="Symbol" panose="05050102010706020507" pitchFamily="18" charset="2"/>
              </a:rPr>
              <a:t></a:t>
            </a:r>
            <a:r>
              <a:rPr lang="en-US" dirty="0" smtClean="0"/>
              <a:t> </a:t>
            </a:r>
            <a:r>
              <a:rPr lang="en-US" dirty="0"/>
              <a:t>Creates and supports a digital workforce of industrial strength and enterprise</a:t>
            </a:r>
          </a:p>
          <a:p>
            <a:pPr marL="0" indent="0">
              <a:buNone/>
            </a:pPr>
            <a:r>
              <a:rPr lang="en-US" dirty="0"/>
              <a:t>    scale. </a:t>
            </a:r>
          </a:p>
          <a:p>
            <a:pPr marL="0" indent="0">
              <a:buNone/>
            </a:pPr>
            <a:r>
              <a:rPr lang="en-US" dirty="0">
                <a:sym typeface="Symbol" panose="05050102010706020507" pitchFamily="18" charset="2"/>
              </a:rPr>
              <a:t></a:t>
            </a:r>
            <a:r>
              <a:rPr lang="en-US" dirty="0"/>
              <a:t> Does not require IT skills to implement </a:t>
            </a:r>
          </a:p>
          <a:p>
            <a:pPr marL="0" indent="0">
              <a:buNone/>
            </a:pPr>
            <a:r>
              <a:rPr lang="en-US" dirty="0">
                <a:sym typeface="Symbol" panose="05050102010706020507" pitchFamily="18" charset="2"/>
              </a:rPr>
              <a:t></a:t>
            </a:r>
            <a:r>
              <a:rPr lang="en-US" dirty="0"/>
              <a:t> Can be implemented in sprints of 4 to 8 weeks (Start to finish) </a:t>
            </a:r>
          </a:p>
          <a:p>
            <a:pPr marL="0" indent="0">
              <a:buNone/>
            </a:pPr>
            <a:r>
              <a:rPr lang="en-US" dirty="0">
                <a:sym typeface="Symbol" panose="05050102010706020507" pitchFamily="18" charset="2"/>
              </a:rPr>
              <a:t></a:t>
            </a:r>
            <a:r>
              <a:rPr lang="en-US" dirty="0"/>
              <a:t> Is very low cost compared to the TCO of alternative solutions </a:t>
            </a:r>
          </a:p>
          <a:p>
            <a:pPr marL="0" indent="0">
              <a:buNone/>
            </a:pPr>
            <a:r>
              <a:rPr lang="en-US" dirty="0">
                <a:sym typeface="Symbol" panose="05050102010706020507" pitchFamily="18" charset="2"/>
              </a:rPr>
              <a:t></a:t>
            </a:r>
            <a:r>
              <a:rPr lang="en-US" dirty="0"/>
              <a:t> Provides tremendous payback with self-funding returns and an ROI that has been as high as 80% </a:t>
            </a:r>
          </a:p>
          <a:p>
            <a:pPr marL="0" indent="0">
              <a:buNone/>
            </a:pPr>
            <a:r>
              <a:rPr lang="en-US" dirty="0">
                <a:sym typeface="Symbol" panose="05050102010706020507" pitchFamily="18" charset="2"/>
              </a:rPr>
              <a:t></a:t>
            </a:r>
            <a:r>
              <a:rPr lang="en-US" dirty="0"/>
              <a:t> Can be managed within IT infrastructure and processes</a:t>
            </a:r>
            <a:endParaRPr lang="en-US" dirty="0"/>
          </a:p>
        </p:txBody>
      </p:sp>
    </p:spTree>
    <p:extLst>
      <p:ext uri="{BB962C8B-B14F-4D97-AF65-F5344CB8AC3E}">
        <p14:creationId xmlns:p14="http://schemas.microsoft.com/office/powerpoint/2010/main" val="947623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546" y="1030510"/>
            <a:ext cx="4491366" cy="539672"/>
          </a:xfrm>
        </p:spPr>
        <p:txBody>
          <a:bodyPr>
            <a:normAutofit fontScale="90000"/>
          </a:bodyPr>
          <a:lstStyle/>
          <a:p>
            <a:r>
              <a:rPr lang="en-US" sz="2800" dirty="0"/>
              <a:t>Installation of Blue Prism </a:t>
            </a:r>
            <a:r>
              <a:rPr lang="en-US" dirty="0"/>
              <a:t/>
            </a:r>
            <a:br>
              <a:rPr lang="en-US" dirty="0"/>
            </a:br>
            <a:endParaRPr lang="en-US" dirty="0"/>
          </a:p>
        </p:txBody>
      </p:sp>
      <p:sp>
        <p:nvSpPr>
          <p:cNvPr id="3" name="Content Placeholder 2"/>
          <p:cNvSpPr>
            <a:spLocks noGrp="1"/>
          </p:cNvSpPr>
          <p:nvPr>
            <p:ph idx="1"/>
          </p:nvPr>
        </p:nvSpPr>
        <p:spPr>
          <a:xfrm>
            <a:off x="2555546" y="1644073"/>
            <a:ext cx="8915400" cy="3777622"/>
          </a:xfrm>
        </p:spPr>
        <p:txBody>
          <a:bodyPr/>
          <a:lstStyle/>
          <a:p>
            <a:pPr marL="0" indent="0">
              <a:buNone/>
            </a:pPr>
            <a:endParaRPr lang="en-US" dirty="0" smtClean="0"/>
          </a:p>
          <a:p>
            <a:pPr marL="0" indent="0">
              <a:buNone/>
            </a:pPr>
            <a:r>
              <a:rPr lang="en-US" dirty="0" smtClean="0"/>
              <a:t>The </a:t>
            </a:r>
            <a:r>
              <a:rPr lang="en-US" dirty="0"/>
              <a:t>following are the installation requirements for Blue Prism – </a:t>
            </a:r>
            <a:endParaRPr lang="en-US" dirty="0" smtClean="0"/>
          </a:p>
          <a:p>
            <a:pPr marL="0" indent="0">
              <a:buNone/>
            </a:pPr>
            <a:r>
              <a:rPr lang="en-US" dirty="0" smtClean="0">
                <a:sym typeface="Symbol" panose="05050102010706020507" pitchFamily="18" charset="2"/>
              </a:rPr>
              <a:t>	</a:t>
            </a:r>
          </a:p>
          <a:p>
            <a:pPr marL="0" indent="0">
              <a:buNone/>
            </a:pPr>
            <a:r>
              <a:rPr lang="en-US" dirty="0" smtClean="0">
                <a:sym typeface="Symbol" panose="05050102010706020507" pitchFamily="18" charset="2"/>
              </a:rPr>
              <a:t>	</a:t>
            </a:r>
            <a:r>
              <a:rPr lang="en-US" dirty="0" smtClean="0"/>
              <a:t> </a:t>
            </a:r>
            <a:r>
              <a:rPr lang="en-US" dirty="0"/>
              <a:t>Windows 10 (Preferred) OS, 64 bit</a:t>
            </a:r>
          </a:p>
          <a:p>
            <a:pPr marL="0" indent="0">
              <a:buNone/>
            </a:pPr>
            <a:r>
              <a:rPr lang="en-US" dirty="0" smtClean="0">
                <a:sym typeface="Symbol" panose="05050102010706020507" pitchFamily="18" charset="2"/>
              </a:rPr>
              <a:t>	</a:t>
            </a:r>
            <a:r>
              <a:rPr lang="en-US" dirty="0" smtClean="0"/>
              <a:t> </a:t>
            </a:r>
            <a:r>
              <a:rPr lang="en-US" dirty="0"/>
              <a:t>Blue prism installation Software, 64 bit</a:t>
            </a:r>
          </a:p>
          <a:p>
            <a:pPr marL="0" indent="0">
              <a:buNone/>
            </a:pPr>
            <a:r>
              <a:rPr lang="en-US" dirty="0" smtClean="0">
                <a:sym typeface="Symbol" panose="05050102010706020507" pitchFamily="18" charset="2"/>
              </a:rPr>
              <a:t>	</a:t>
            </a:r>
            <a:r>
              <a:rPr lang="en-US" dirty="0" smtClean="0"/>
              <a:t> </a:t>
            </a:r>
            <a:r>
              <a:rPr lang="en-US" dirty="0"/>
              <a:t>Blue Prism License File </a:t>
            </a:r>
          </a:p>
          <a:p>
            <a:pPr marL="0" indent="0">
              <a:buNone/>
            </a:pPr>
            <a:r>
              <a:rPr lang="en-US" dirty="0" smtClean="0">
                <a:sym typeface="Symbol" panose="05050102010706020507" pitchFamily="18" charset="2"/>
              </a:rPr>
              <a:t>	</a:t>
            </a:r>
            <a:r>
              <a:rPr lang="en-US" dirty="0" smtClean="0"/>
              <a:t> </a:t>
            </a:r>
            <a:r>
              <a:rPr lang="en-US" dirty="0"/>
              <a:t>SQL Server Express Edition, 64</a:t>
            </a:r>
            <a:endParaRPr lang="en-US" dirty="0"/>
          </a:p>
        </p:txBody>
      </p:sp>
    </p:spTree>
    <p:extLst>
      <p:ext uri="{BB962C8B-B14F-4D97-AF65-F5344CB8AC3E}">
        <p14:creationId xmlns:p14="http://schemas.microsoft.com/office/powerpoint/2010/main" val="4206298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87</TotalTime>
  <Words>2223</Words>
  <Application>Microsoft Office PowerPoint</Application>
  <PresentationFormat>Widescreen</PresentationFormat>
  <Paragraphs>195</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Century Gothic</vt:lpstr>
      <vt:lpstr>Symbol</vt:lpstr>
      <vt:lpstr>Times New Roman</vt:lpstr>
      <vt:lpstr>Wingdings 3</vt:lpstr>
      <vt:lpstr>Wisp</vt:lpstr>
      <vt:lpstr>HR PAYROLL AUTOMATION        USING ROBOTIC PROCESS                    AUTOMATION (RPA)</vt:lpstr>
      <vt:lpstr>COURSE CERTIFICATE</vt:lpstr>
      <vt:lpstr>INTRODUCTION</vt:lpstr>
      <vt:lpstr>.</vt:lpstr>
      <vt:lpstr>OBJECTIVES</vt:lpstr>
      <vt:lpstr>PURPOSE</vt:lpstr>
      <vt:lpstr>Features of Proposed System</vt:lpstr>
      <vt:lpstr>REQUIREMENTS </vt:lpstr>
      <vt:lpstr>Installation of Blue Prism  </vt:lpstr>
      <vt:lpstr>Software Requirements</vt:lpstr>
      <vt:lpstr>Hardware Requirements</vt:lpstr>
      <vt:lpstr>Project Flow</vt:lpstr>
      <vt:lpstr>FLOW AND IMPLEMENTATION</vt:lpstr>
      <vt:lpstr>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Excel file</vt:lpstr>
      <vt:lpstr>PowerPoint Presentation</vt:lpstr>
      <vt:lpstr>CONCLUSION</vt:lpstr>
      <vt:lpstr>Recurring Payroll Services: </vt:lpstr>
      <vt:lpstr>FUTURE ENHANCEMENTS</vt:lpstr>
      <vt:lpstr>BIBLIOGRAPHY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PAYROLL AUTOMATION        USING ROBOTIC PROCESS                    AUTOMATION (RPA)</dc:title>
  <dc:creator>MD TANVEER HASAN</dc:creator>
  <cp:lastModifiedBy>MD TANVEER HASAN</cp:lastModifiedBy>
  <cp:revision>10</cp:revision>
  <dcterms:created xsi:type="dcterms:W3CDTF">2021-11-09T10:34:39Z</dcterms:created>
  <dcterms:modified xsi:type="dcterms:W3CDTF">2021-11-09T12:02:33Z</dcterms:modified>
</cp:coreProperties>
</file>