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a:solidFill>
                  <a:schemeClr val="tx1"/>
                </a:solidFill>
                <a:latin typeface="Arial Black" panose="020B0A04020102020204" pitchFamily="34" charset="0"/>
              </a:rPr>
              <a:t>HR PAYROLL AUTOMATION</a:t>
            </a:r>
            <a:br>
              <a:rPr lang="en-US" sz="4400" b="1" dirty="0">
                <a:solidFill>
                  <a:schemeClr val="tx1"/>
                </a:solidFill>
                <a:latin typeface="Arial Black" panose="020B0A04020102020204" pitchFamily="34" charset="0"/>
              </a:rPr>
            </a:br>
            <a:r>
              <a:rPr lang="en-US" sz="4400" b="1" dirty="0">
                <a:solidFill>
                  <a:schemeClr val="tx1"/>
                </a:solidFill>
                <a:latin typeface="Arial Black" panose="020B0A04020102020204" pitchFamily="34" charset="0"/>
              </a:rPr>
              <a:t>       </a:t>
            </a:r>
            <a:r>
              <a:rPr lang="en-US" sz="3600" dirty="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a:solidFill>
                  <a:schemeClr val="bg1">
                    <a:lumMod val="50000"/>
                  </a:schemeClr>
                </a:solidFill>
              </a:rPr>
              <a:t>PROJECT SUPERVISOR:- DR.MALINI DEEPIKA</a:t>
            </a:r>
          </a:p>
          <a:p>
            <a:endParaRPr lang="en-US" b="1" dirty="0">
              <a:solidFill>
                <a:schemeClr val="bg1">
                  <a:lumMod val="50000"/>
                </a:schemeClr>
              </a:solidFill>
            </a:endParaRPr>
          </a:p>
          <a:p>
            <a:r>
              <a:rPr lang="en-US" b="1" dirty="0">
                <a:solidFill>
                  <a:schemeClr val="bg1">
                    <a:lumMod val="50000"/>
                  </a:schemeClr>
                </a:solidFill>
              </a:rPr>
              <a:t>Submitted by – MANIYAR MAHAMMAD ADILSHA</a:t>
            </a:r>
          </a:p>
          <a:p>
            <a:r>
              <a:rPr lang="en-US" b="1" dirty="0">
                <a:solidFill>
                  <a:schemeClr val="bg1">
                    <a:lumMod val="50000"/>
                  </a:schemeClr>
                </a:solidFill>
              </a:rPr>
              <a:t>Register no. </a:t>
            </a:r>
            <a:r>
              <a:rPr lang="en-US" b="1">
                <a:solidFill>
                  <a:schemeClr val="bg1">
                    <a:lumMod val="50000"/>
                  </a:schemeClr>
                </a:solidFill>
              </a:rPr>
              <a:t>- 38110299</a:t>
            </a:r>
            <a:endParaRPr lang="en-US" b="1" dirty="0">
              <a:solidFill>
                <a:schemeClr val="bg1">
                  <a:lumMod val="50000"/>
                </a:schemeClr>
              </a:solidFill>
            </a:endParaRP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a:bodyPr>
          <a:lstStyle/>
          <a:p>
            <a:r>
              <a:rPr lang="en-US" sz="2800" dirty="0"/>
              <a:t>Software Requirements</a:t>
            </a:r>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p>
        </p:txBody>
      </p:sp>
    </p:spTree>
    <p:extLst>
      <p:ext uri="{BB962C8B-B14F-4D97-AF65-F5344CB8AC3E}">
        <p14:creationId xmlns:p14="http://schemas.microsoft.com/office/powerpoint/2010/main" val="376737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a:t>Minimum System Requirements to run Office Excel 2013, your computer needs to meet the following minimum hardware requirements:</a:t>
            </a:r>
          </a:p>
          <a:p>
            <a:pPr marL="0" indent="0">
              <a:buNone/>
            </a:pPr>
            <a:r>
              <a:rPr lang="en-US" sz="1700" dirty="0"/>
              <a:t>						* 500 megahertz (MHz)</a:t>
            </a:r>
          </a:p>
          <a:p>
            <a:pPr marL="2628900" lvl="6" indent="0">
              <a:buNone/>
            </a:pPr>
            <a:r>
              <a:rPr lang="en-US" sz="1700" dirty="0"/>
              <a:t>  * 256 megabytes (MB) RAM</a:t>
            </a:r>
          </a:p>
          <a:p>
            <a:pPr marL="2628900" lvl="6" indent="0">
              <a:buNone/>
            </a:pPr>
            <a:r>
              <a:rPr lang="en-US" sz="1700" dirty="0"/>
              <a:t>  * 1.5 gigabytes (GB) available space</a:t>
            </a:r>
          </a:p>
          <a:p>
            <a:pPr marL="2628900" lvl="6" indent="0">
              <a:buNone/>
            </a:pPr>
            <a:r>
              <a:rPr lang="en-US" sz="1700" dirty="0"/>
              <a:t>  * 1024x768 or higher resolution monitor</a:t>
            </a:r>
          </a:p>
          <a:p>
            <a:pPr marL="0" indent="0">
              <a:buNone/>
            </a:pPr>
            <a:endParaRPr lang="en-US" dirty="0"/>
          </a:p>
        </p:txBody>
      </p:sp>
    </p:spTree>
    <p:extLst>
      <p:ext uri="{BB962C8B-B14F-4D97-AF65-F5344CB8AC3E}">
        <p14:creationId xmlns:p14="http://schemas.microsoft.com/office/powerpoint/2010/main" val="323990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a:bodyPr>
          <a:lstStyle/>
          <a:p>
            <a:r>
              <a:rPr lang="en-US" sz="2800" dirty="0"/>
              <a:t>Project Flow</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we have different types of actions as follows: </a:t>
            </a:r>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val="127956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val="211432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Open Created Process Model (HR Payroll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extLst>
      <p:ext uri="{BB962C8B-B14F-4D97-AF65-F5344CB8AC3E}">
        <p14:creationId xmlns:p14="http://schemas.microsoft.com/office/powerpoint/2010/main" val="36311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 Click on ok.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5" y="2559568"/>
            <a:ext cx="8203318" cy="3444069"/>
          </a:xfrm>
          <a:prstGeom prst="rect">
            <a:avLst/>
          </a:prstGeom>
        </p:spPr>
      </p:pic>
    </p:spTree>
    <p:extLst>
      <p:ext uri="{BB962C8B-B14F-4D97-AF65-F5344CB8AC3E}">
        <p14:creationId xmlns:p14="http://schemas.microsoft.com/office/powerpoint/2010/main" val="107268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val="2239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a:t>COURSE CERTIFICATE</a:t>
            </a:r>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a:t>.</a:t>
            </a:r>
          </a:p>
        </p:txBody>
      </p:sp>
    </p:spTree>
    <p:extLst>
      <p:ext uri="{BB962C8B-B14F-4D97-AF65-F5344CB8AC3E}">
        <p14:creationId xmlns:p14="http://schemas.microsoft.com/office/powerpoint/2010/main" val="96957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iii. Write Worksheet name as “Sheet1”.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157" y="3094365"/>
            <a:ext cx="4741498" cy="3763635"/>
          </a:xfrm>
          <a:prstGeom prst="rect">
            <a:avLst/>
          </a:prstGeom>
        </p:spPr>
      </p:pic>
    </p:spTree>
    <p:extLst>
      <p:ext uri="{BB962C8B-B14F-4D97-AF65-F5344CB8AC3E}">
        <p14:creationId xmlns:p14="http://schemas.microsoft.com/office/powerpoint/2010/main" val="202966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US" sz="1600" b="1" dirty="0">
                <a:latin typeface="Arial" panose="020B0604020202020204" pitchFamily="34" charset="0"/>
                <a:ea typeface="Calibri" panose="020F0502020204030204" pitchFamily="3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pitchFamily="34" charset="0"/>
                <a:cs typeface="Times New Roman" panose="02020603050405020304" pitchFamily="18" charset="0"/>
              </a:rPr>
              <a:t>Calc</a:t>
            </a:r>
            <a:r>
              <a:rPr lang="en-US" sz="1600" b="1" dirty="0">
                <a:latin typeface="Arial" panose="020B0604020202020204" pitchFamily="34" charset="0"/>
                <a:ea typeface="Calibri" panose="020F0502020204030204" pitchFamily="34" charset="0"/>
                <a:cs typeface="Times New Roman" panose="02020603050405020304" pitchFamily="18" charset="0"/>
              </a:rPr>
              <a:t> stage. Open Multi Calculation Properties and create the following fields.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600" dirty="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a.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BASIC]*0.1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b.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DA])*0.3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a:t>
            </a:r>
            <a:r>
              <a:rPr lang="en-US" sz="1600" dirty="0" err="1">
                <a:latin typeface="Arial" panose="020B0604020202020204" pitchFamily="34" charset="0"/>
                <a:ea typeface="Calibri" panose="020F0502020204030204" pitchFamily="34" charset="0"/>
                <a:cs typeface="Times New Roman" panose="02020603050405020304" pitchFamily="18" charset="0"/>
              </a:rPr>
              <a:t>DA+Employee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HRA]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 d. [</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PL]+[</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WO]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e.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f.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DA]*[</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g. ([</a:t>
            </a:r>
            <a:r>
              <a:rPr lang="en-US" sz="1600" dirty="0" err="1">
                <a:latin typeface="Arial" panose="020B0604020202020204" pitchFamily="34" charset="0"/>
                <a:ea typeface="Calibri" panose="020F0502020204030204" pitchFamily="34" charset="0"/>
                <a:cs typeface="Times New Roman" panose="02020603050405020304" pitchFamily="18" charset="0"/>
              </a:rPr>
              <a:t>Employee_.SAL</a:t>
            </a:r>
            <a:r>
              <a:rPr lang="en-US" sz="1600" dirty="0">
                <a:latin typeface="Arial" panose="020B0604020202020204" pitchFamily="34" charset="0"/>
                <a:ea typeface="Calibri" panose="020F0502020204030204" pitchFamily="34" charset="0"/>
                <a:cs typeface="Times New Roman" panose="02020603050405020304" pitchFamily="18" charset="0"/>
              </a:rPr>
              <a:t> RATE HRA]*[</a:t>
            </a:r>
            <a:r>
              <a:rPr lang="en-US" sz="1600" dirty="0" err="1">
                <a:latin typeface="Arial" panose="020B0604020202020204" pitchFamily="34" charset="0"/>
                <a:ea typeface="Calibri" panose="020F0502020204030204" pitchFamily="34" charset="0"/>
                <a:cs typeface="Times New Roman" panose="02020603050405020304" pitchFamily="18" charset="0"/>
              </a:rPr>
              <a:t>Employee_.ATTEND</a:t>
            </a:r>
            <a:r>
              <a:rPr lang="en-US" sz="1600" dirty="0">
                <a:latin typeface="Arial" panose="020B0604020202020204" pitchFamily="34" charset="0"/>
                <a:ea typeface="Calibri" panose="020F0502020204030204" pitchFamily="34" charset="0"/>
                <a:cs typeface="Times New Roman" panose="02020603050405020304" pitchFamily="18" charset="0"/>
              </a:rPr>
              <a:t> PD])/3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h.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HRA]+ [</a:t>
            </a:r>
            <a:r>
              <a:rPr lang="en-US" sz="1600" dirty="0" err="1">
                <a:latin typeface="Arial" panose="020B0604020202020204" pitchFamily="34" charset="0"/>
                <a:ea typeface="Calibri" panose="020F0502020204030204" pitchFamily="34" charset="0"/>
                <a:cs typeface="Times New Roman" panose="02020603050405020304" pitchFamily="18" charset="0"/>
              </a:rPr>
              <a:t>Employee_.INCENTIVE</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pitchFamily="34" charset="0"/>
                <a:cs typeface="Times New Roman" panose="02020603050405020304" pitchFamily="18" charset="0"/>
              </a:rPr>
              <a: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GROSS]*0.0075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j.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DA])*0.12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k. [</a:t>
            </a:r>
            <a:r>
              <a:rPr lang="en-US" sz="1600" dirty="0" err="1">
                <a:latin typeface="Arial" panose="020B0604020202020204" pitchFamily="34" charset="0"/>
                <a:ea typeface="Calibri" panose="020F0502020204030204" pitchFamily="34" charset="0"/>
                <a:cs typeface="Times New Roman" panose="02020603050405020304" pitchFamily="18" charset="0"/>
              </a:rPr>
              <a:t>Employee_.ESI</a:t>
            </a:r>
            <a:r>
              <a:rPr lang="en-US" sz="1600" dirty="0">
                <a:latin typeface="Arial" panose="020B0604020202020204" pitchFamily="34" charset="0"/>
                <a:ea typeface="Calibri" panose="020F0502020204030204" pitchFamily="34" charset="0"/>
                <a:cs typeface="Times New Roman" panose="02020603050405020304" pitchFamily="18" charset="0"/>
              </a:rPr>
              <a:t> AMT]+[Employee_.PF AMT]+[</a:t>
            </a:r>
            <a:r>
              <a:rPr lang="en-US" sz="1600" dirty="0" err="1">
                <a:latin typeface="Arial" panose="020B0604020202020204" pitchFamily="34" charset="0"/>
                <a:ea typeface="Calibri" panose="020F0502020204030204" pitchFamily="34" charset="0"/>
                <a:cs typeface="Times New Roman" panose="02020603050405020304" pitchFamily="18" charset="0"/>
              </a:rPr>
              <a:t>Employee_.TDS</a:t>
            </a:r>
            <a:r>
              <a:rPr lang="en-US" sz="1600" dirty="0">
                <a:latin typeface="Arial" panose="020B0604020202020204" pitchFamily="34" charset="0"/>
                <a:ea typeface="Calibri" panose="020F0502020204030204" pitchFamily="34" charset="0"/>
                <a:cs typeface="Times New Roman" panose="02020603050405020304" pitchFamily="18" charset="0"/>
              </a:rPr>
              <a:t>]+[Employee_.PT]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l.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t>
            </a:r>
            <a:r>
              <a:rPr lang="en-US" sz="1600" dirty="0">
                <a:latin typeface="Arial" panose="020B0604020202020204" pitchFamily="34" charset="0"/>
                <a:ea typeface="Calibri" panose="020F0502020204030204" pitchFamily="34" charset="0"/>
                <a:cs typeface="Times New Roman" panose="02020603050405020304" pitchFamily="18" charset="0"/>
              </a:rPr>
              <a:t> 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87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226" y="979055"/>
            <a:ext cx="9870745" cy="5338618"/>
          </a:xfrm>
          <a:prstGeom prst="rect">
            <a:avLst/>
          </a:prstGeom>
        </p:spPr>
      </p:pic>
    </p:spTree>
    <p:extLst>
      <p:ext uri="{BB962C8B-B14F-4D97-AF65-F5344CB8AC3E}">
        <p14:creationId xmlns:p14="http://schemas.microsoft.com/office/powerpoint/2010/main" val="291446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2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1263650"/>
            <a:ext cx="8319710" cy="4933950"/>
          </a:xfrm>
          <a:prstGeom prst="rect">
            <a:avLst/>
          </a:prstGeom>
        </p:spPr>
      </p:pic>
    </p:spTree>
    <p:extLst>
      <p:ext uri="{BB962C8B-B14F-4D97-AF65-F5344CB8AC3E}">
        <p14:creationId xmlns:p14="http://schemas.microsoft.com/office/powerpoint/2010/main" val="367375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7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971549"/>
            <a:ext cx="8054108" cy="5866947"/>
          </a:xfrm>
          <a:prstGeom prst="rect">
            <a:avLst/>
          </a:prstGeom>
        </p:spPr>
      </p:pic>
    </p:spTree>
    <p:extLst>
      <p:ext uri="{BB962C8B-B14F-4D97-AF65-F5344CB8AC3E}">
        <p14:creationId xmlns:p14="http://schemas.microsoft.com/office/powerpoint/2010/main" val="227514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887" y="2442393"/>
            <a:ext cx="4483152" cy="4375269"/>
          </a:xfrm>
          <a:prstGeom prst="rect">
            <a:avLst/>
          </a:prstGeom>
        </p:spPr>
      </p:pic>
    </p:spTree>
    <p:extLst>
      <p:ext uri="{BB962C8B-B14F-4D97-AF65-F5344CB8AC3E}">
        <p14:creationId xmlns:p14="http://schemas.microsoft.com/office/powerpoint/2010/main" val="190255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a:t>Output Excel file</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7" y="1487055"/>
            <a:ext cx="8720628" cy="4765963"/>
          </a:xfrm>
        </p:spPr>
      </p:pic>
    </p:spTree>
    <p:extLst>
      <p:ext uri="{BB962C8B-B14F-4D97-AF65-F5344CB8AC3E}">
        <p14:creationId xmlns:p14="http://schemas.microsoft.com/office/powerpoint/2010/main" val="83851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12" y="1390838"/>
            <a:ext cx="9833304" cy="4825235"/>
          </a:xfrm>
          <a:prstGeom prst="rect">
            <a:avLst/>
          </a:prstGeom>
        </p:spPr>
      </p:pic>
    </p:spTree>
    <p:extLst>
      <p:ext uri="{BB962C8B-B14F-4D97-AF65-F5344CB8AC3E}">
        <p14:creationId xmlns:p14="http://schemas.microsoft.com/office/powerpoint/2010/main" val="289431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a:t>INTRODUCTION</a:t>
            </a:r>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p>
          <a:p>
            <a:r>
              <a:rPr lang="en-US" dirty="0"/>
              <a:t> </a:t>
            </a:r>
          </a:p>
          <a:p>
            <a:pPr marL="285750" indent="-285750">
              <a:buFont typeface="Symbol" panose="05050102010706020507" pitchFamily="18" charset="2"/>
              <a:buChar char="·"/>
            </a:pPr>
            <a:r>
              <a:rPr lang="en-US" dirty="0"/>
              <a:t>Excel automation streamlines your use of the application by automatically performing tasks. </a:t>
            </a:r>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p>
        </p:txBody>
      </p:sp>
    </p:spTree>
    <p:extLst>
      <p:ext uri="{BB962C8B-B14F-4D97-AF65-F5344CB8AC3E}">
        <p14:creationId xmlns:p14="http://schemas.microsoft.com/office/powerpoint/2010/main" val="27346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fontScale="92500"/>
          </a:bodyPr>
          <a:lstStyle/>
          <a:p>
            <a:pPr marL="0" indent="0">
              <a:buNone/>
            </a:pPr>
            <a:r>
              <a:rPr lang="en-US" dirty="0"/>
              <a:t>The discussion of the effects of HR Automation perceived buy the employees regarding both individual as well as organizational perspective, presented in this Study is far from comprehensive. HR automation influences people, organizations, and societies in innumerable other ways. Perhaps we can identify some unique effects that Information Technology has on the way we live, learn, work, and play. Nevertheless, the variables studied in this research are sufficient to recognize that the changes caused by HR automation introduce a variety of new issues for individuals and Organizations and radically alter the importance of certain preexisting cultures and practices. Each technology is likely to affect multiple groups of people, whether directly or indirectly. Moreover, the effects of any given technology are rarely only beneficial or only detrimental; they typically create a complex web of consequences that may be both positive and negative. This study and the entire research reveal that evolution of HR process automation is not happening in a vacuum.</a:t>
            </a:r>
          </a:p>
        </p:txBody>
      </p:sp>
    </p:spTree>
    <p:extLst>
      <p:ext uri="{BB962C8B-B14F-4D97-AF65-F5344CB8AC3E}">
        <p14:creationId xmlns:p14="http://schemas.microsoft.com/office/powerpoint/2010/main" val="28215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29548" cy="456545"/>
          </a:xfrm>
        </p:spPr>
        <p:txBody>
          <a:bodyPr>
            <a:normAutofit fontScale="90000"/>
          </a:bodyPr>
          <a:lstStyle/>
          <a:p>
            <a:r>
              <a:rPr lang="en-US" sz="2400" b="1" dirty="0"/>
              <a:t>Recurring Payroll Services:</a:t>
            </a:r>
            <a:br>
              <a:rPr lang="en-US" dirty="0"/>
            </a:br>
            <a:endParaRPr lang="en-US" dirty="0"/>
          </a:p>
        </p:txBody>
      </p:sp>
      <p:sp>
        <p:nvSpPr>
          <p:cNvPr id="3" name="Content Placeholder 2"/>
          <p:cNvSpPr>
            <a:spLocks noGrp="1"/>
          </p:cNvSpPr>
          <p:nvPr>
            <p:ph idx="1"/>
          </p:nvPr>
        </p:nvSpPr>
        <p:spPr>
          <a:xfrm>
            <a:off x="2592926" y="1357745"/>
            <a:ext cx="8915400" cy="5412510"/>
          </a:xfrm>
        </p:spPr>
        <p:txBody>
          <a:bodyPr>
            <a:normAutofit fontScale="32500" lnSpcReduction="20000"/>
          </a:bodyPr>
          <a:lstStyle/>
          <a:p>
            <a:pPr marL="0" indent="0">
              <a:buNone/>
            </a:pPr>
            <a:endParaRPr lang="en-US" dirty="0"/>
          </a:p>
          <a:p>
            <a:pPr marL="0" indent="0">
              <a:buNone/>
            </a:pPr>
            <a:r>
              <a:rPr lang="en-US" sz="4300" dirty="0">
                <a:sym typeface="Symbol" panose="05050102010706020507" pitchFamily="18" charset="2"/>
              </a:rPr>
              <a:t></a:t>
            </a:r>
            <a:r>
              <a:rPr lang="en-US" sz="4300" dirty="0"/>
              <a:t> Gross pay calculation (basic salary, wage supplements, occasional payments, cost reimbursements)</a:t>
            </a:r>
          </a:p>
          <a:p>
            <a:pPr marL="0" indent="0">
              <a:buNone/>
            </a:pPr>
            <a:r>
              <a:rPr lang="en-US" sz="4300" dirty="0">
                <a:sym typeface="Symbol" panose="05050102010706020507" pitchFamily="18" charset="2"/>
              </a:rPr>
              <a:t></a:t>
            </a:r>
            <a:r>
              <a:rPr lang="en-US" sz="4300" dirty="0"/>
              <a:t> Calculation of payroll related taxes and contributions. </a:t>
            </a:r>
          </a:p>
          <a:p>
            <a:pPr marL="0" indent="0">
              <a:buNone/>
            </a:pPr>
            <a:r>
              <a:rPr lang="en-US" sz="4300" dirty="0">
                <a:sym typeface="Symbol" panose="05050102010706020507" pitchFamily="18" charset="2"/>
              </a:rPr>
              <a:t></a:t>
            </a:r>
            <a:r>
              <a:rPr lang="en-US" sz="4300" dirty="0"/>
              <a:t> Recording and processing of garnishments and other deductions. </a:t>
            </a:r>
          </a:p>
          <a:p>
            <a:pPr marL="0" indent="0">
              <a:buNone/>
            </a:pPr>
            <a:r>
              <a:rPr lang="en-US" sz="4300" dirty="0">
                <a:sym typeface="Symbol" panose="05050102010706020507" pitchFamily="18" charset="2"/>
              </a:rPr>
              <a:t></a:t>
            </a:r>
            <a:r>
              <a:rPr lang="en-US" sz="4300" dirty="0"/>
              <a:t> Preparation of payroll slips and other outputs broken down by employees or by cost centers for managerial and operational use. </a:t>
            </a:r>
          </a:p>
          <a:p>
            <a:pPr>
              <a:buFont typeface="Symbol" panose="05050102010706020507" pitchFamily="18" charset="2"/>
              <a:buChar char="·"/>
            </a:pPr>
            <a:r>
              <a:rPr lang="en-US" sz="4300" dirty="0"/>
              <a:t>Data recording and processing in connection with voluntary pension and health insurance funds, reporting to the pension funds.</a:t>
            </a:r>
          </a:p>
          <a:p>
            <a:pPr marL="0" indent="0">
              <a:buNone/>
            </a:pPr>
            <a:r>
              <a:rPr lang="en-US" sz="4300" dirty="0">
                <a:sym typeface="Symbol" panose="05050102010706020507" pitchFamily="18" charset="2"/>
              </a:rPr>
              <a:t></a:t>
            </a:r>
            <a:r>
              <a:rPr lang="en-US" sz="4300" dirty="0"/>
              <a:t> Recording of wage and labor-related data (registration of personnel information, holiday and sick leave balances). </a:t>
            </a:r>
          </a:p>
          <a:p>
            <a:pPr marL="0" indent="0">
              <a:buNone/>
            </a:pPr>
            <a:r>
              <a:rPr lang="en-US" sz="4300" dirty="0"/>
              <a:t> </a:t>
            </a:r>
          </a:p>
          <a:p>
            <a:pPr marL="0" indent="0">
              <a:buNone/>
            </a:pPr>
            <a:r>
              <a:rPr lang="en-US" sz="4300" dirty="0">
                <a:sym typeface="Symbol" panose="05050102010706020507" pitchFamily="18" charset="2"/>
              </a:rPr>
              <a:t></a:t>
            </a:r>
            <a:r>
              <a:rPr lang="en-US" sz="4300" dirty="0"/>
              <a:t> Providing data and information for posting into the General Ledger. </a:t>
            </a:r>
          </a:p>
          <a:p>
            <a:pPr marL="0" indent="0">
              <a:buNone/>
            </a:pPr>
            <a:r>
              <a:rPr lang="en-US" sz="4300" dirty="0">
                <a:sym typeface="Symbol" panose="05050102010706020507" pitchFamily="18" charset="2"/>
              </a:rPr>
              <a:t></a:t>
            </a:r>
            <a:r>
              <a:rPr lang="en-US" sz="4300" dirty="0"/>
              <a:t> Data reports and certificates related to payroll processing (to the tax and social security authorities, the Statistical Office, etc.). </a:t>
            </a:r>
          </a:p>
          <a:p>
            <a:pPr marL="0" indent="0">
              <a:buNone/>
            </a:pPr>
            <a:r>
              <a:rPr lang="en-US" sz="4300" dirty="0"/>
              <a:t> </a:t>
            </a:r>
          </a:p>
          <a:p>
            <a:pPr marL="0" indent="0">
              <a:buNone/>
            </a:pPr>
            <a:r>
              <a:rPr lang="en-US" sz="4300" dirty="0">
                <a:sym typeface="Symbol" panose="05050102010706020507" pitchFamily="18" charset="2"/>
              </a:rPr>
              <a:t></a:t>
            </a:r>
            <a:r>
              <a:rPr lang="en-US" sz="4300" dirty="0"/>
              <a:t> Full range of Social Insurance management </a:t>
            </a:r>
          </a:p>
          <a:p>
            <a:pPr marL="0" indent="0">
              <a:buNone/>
            </a:pPr>
            <a:r>
              <a:rPr lang="en-US" sz="4300" dirty="0">
                <a:sym typeface="Symbol" panose="05050102010706020507" pitchFamily="18" charset="2"/>
              </a:rPr>
              <a:t></a:t>
            </a:r>
            <a:r>
              <a:rPr lang="en-US" sz="4300" dirty="0"/>
              <a:t> Tasks related to new comers and departing employees </a:t>
            </a:r>
          </a:p>
          <a:p>
            <a:pPr marL="0" indent="0">
              <a:buNone/>
            </a:pPr>
            <a:r>
              <a:rPr lang="en-US" sz="4300" dirty="0">
                <a:sym typeface="Symbol" panose="05050102010706020507" pitchFamily="18" charset="2"/>
              </a:rPr>
              <a:t></a:t>
            </a:r>
            <a:r>
              <a:rPr lang="en-US" sz="4300" dirty="0"/>
              <a:t> Annual services connected to payroll processing and social security administration </a:t>
            </a:r>
          </a:p>
          <a:p>
            <a:pPr marL="0" indent="0">
              <a:buNone/>
            </a:pPr>
            <a:r>
              <a:rPr lang="en-US" sz="4300" dirty="0">
                <a:sym typeface="Symbol" panose="05050102010706020507" pitchFamily="18" charset="2"/>
              </a:rPr>
              <a:t></a:t>
            </a:r>
            <a:r>
              <a:rPr lang="en-US" sz="4300" dirty="0"/>
              <a:t> Preparation and submission of tax declarations </a:t>
            </a:r>
          </a:p>
        </p:txBody>
      </p:sp>
    </p:spTree>
    <p:extLst>
      <p:ext uri="{BB962C8B-B14F-4D97-AF65-F5344CB8AC3E}">
        <p14:creationId xmlns:p14="http://schemas.microsoft.com/office/powerpoint/2010/main" val="3251774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p>
        </p:txBody>
      </p:sp>
      <p:sp>
        <p:nvSpPr>
          <p:cNvPr id="3" name="Content Placeholder 2"/>
          <p:cNvSpPr>
            <a:spLocks noGrp="1"/>
          </p:cNvSpPr>
          <p:nvPr>
            <p:ph idx="1"/>
          </p:nvPr>
        </p:nvSpPr>
        <p:spPr>
          <a:xfrm>
            <a:off x="2589212" y="1403927"/>
            <a:ext cx="8915400" cy="5301673"/>
          </a:xfrm>
        </p:spPr>
        <p:txBody>
          <a:bodyPr>
            <a:normAutofit/>
          </a:bodyPr>
          <a:lstStyle/>
          <a:p>
            <a:pPr marL="0" indent="0">
              <a:buNone/>
            </a:pPr>
            <a:r>
              <a:rPr lang="en-US" dirty="0"/>
              <a:t>This salary management program can be further enhanced by a budget program in future. In budget program every team leader will have support to manage and utilize specific amount of money in an efficient way with this amount he will manage everything like college expenditures etc. The prototype automated payroll system is complete in itself and ready to be implemented but changes and growth in requirements will be a reality on every software project so there is need to timely update them. The same applies to this payroll system. There is always room for improvement, and the software we created can also be improved. This is especially because we had to create it within a limited time. With more time, the software can be improved to include security and different types of users. This would be the first step in making the software network-enabled, and eventually web-enabled. This was our original afterthought to programming the software, and we had chosen Blue Prism. In addition, the software can also be improved in terms of the calculations it can do, and more flexibility in the rates used in calculations per employee.</a:t>
            </a:r>
          </a:p>
          <a:p>
            <a:pPr marL="0" indent="0">
              <a:buNone/>
            </a:pPr>
            <a:endParaRPr lang="en-US" dirty="0"/>
          </a:p>
        </p:txBody>
      </p:sp>
    </p:spTree>
    <p:extLst>
      <p:ext uri="{BB962C8B-B14F-4D97-AF65-F5344CB8AC3E}">
        <p14:creationId xmlns:p14="http://schemas.microsoft.com/office/powerpoint/2010/main" val="325896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a:t>BIBLIOGRAPHY AND REFERENCES </a:t>
            </a:r>
          </a:p>
        </p:txBody>
      </p:sp>
      <p:sp>
        <p:nvSpPr>
          <p:cNvPr id="3" name="Content Placeholder 2"/>
          <p:cNvSpPr>
            <a:spLocks noGrp="1"/>
          </p:cNvSpPr>
          <p:nvPr>
            <p:ph idx="1"/>
          </p:nvPr>
        </p:nvSpPr>
        <p:spPr>
          <a:xfrm>
            <a:off x="2290619" y="1099127"/>
            <a:ext cx="9716654" cy="5643417"/>
          </a:xfrm>
        </p:spPr>
        <p:txBody>
          <a:bodyPr>
            <a:normAutofit fontScale="85000" lnSpcReduction="10000"/>
          </a:bodyPr>
          <a:lstStyle/>
          <a:p>
            <a:pPr marL="0" indent="0">
              <a:buNone/>
            </a:pPr>
            <a:r>
              <a:rPr lang="en-US" dirty="0"/>
              <a:t>1. Ball KS. The use of human resource information systems: a survey. Personnel review. 2001; 30(6):677-693. </a:t>
            </a:r>
          </a:p>
          <a:p>
            <a:pPr marL="0" indent="0">
              <a:buNone/>
            </a:pPr>
            <a:r>
              <a:rPr lang="en-US" dirty="0"/>
              <a:t>2. Beadles II, Aston N, Lowery CM, Johns K. The impact of human resource information systems: An exploratory study in the public sector. Communications of the IIMA. 2005; 5(4):6. </a:t>
            </a:r>
          </a:p>
          <a:p>
            <a:pPr marL="0" indent="0">
              <a:buNone/>
            </a:pPr>
            <a:r>
              <a:rPr lang="en-US" dirty="0"/>
              <a:t>3. Bell BS, Lee SW, Yeung SK. The impact of e‐ HR on professional competence in HRM: Implications for the development of HR professionals. Human Resource Management. 2006; 45(3):295-308. </a:t>
            </a:r>
          </a:p>
          <a:p>
            <a:pPr marL="0" indent="0">
              <a:buNone/>
            </a:pPr>
            <a:r>
              <a:rPr lang="en-US" dirty="0"/>
              <a:t>4. Broderick R, Boudreau JW. Human resource management, information technology, and the competitive edge. The Executive. 1992; 6(2):7-17. </a:t>
            </a:r>
          </a:p>
          <a:p>
            <a:pPr marL="0" indent="0">
              <a:buNone/>
            </a:pPr>
            <a:r>
              <a:rPr lang="en-US" dirty="0"/>
              <a:t>5. </a:t>
            </a:r>
            <a:r>
              <a:rPr lang="en-US" dirty="0" err="1"/>
              <a:t>Fernández</a:t>
            </a:r>
            <a:r>
              <a:rPr lang="en-US" dirty="0"/>
              <a:t>-Sánchez JA, de Juana-Espinosa S, Valdés Conca, j. use of HRIS in recruitment process.  </a:t>
            </a:r>
          </a:p>
          <a:p>
            <a:pPr marL="0" indent="0">
              <a:buNone/>
            </a:pPr>
            <a:endParaRPr lang="en-US" dirty="0"/>
          </a:p>
          <a:p>
            <a:pPr marL="0" indent="0">
              <a:buNone/>
            </a:pPr>
            <a:r>
              <a:rPr lang="en-US" dirty="0"/>
              <a:t>https://ijmter.com/papers/volume-3/issue-2/automated-payroll-system.pdf </a:t>
            </a:r>
          </a:p>
          <a:p>
            <a:pPr marL="0" indent="0">
              <a:buNone/>
            </a:pPr>
            <a:r>
              <a:rPr lang="en-US" dirty="0"/>
              <a:t>https://aip.scitation.org/doi/pdf/10.1063/1.5055526 https://ijarcce.com/wp-content/uploads/2015/02/IJARCCE1M.pdf http://www.ijrdt.org/upload/717858- Survey%20On%20Various%20Automated%20Payroll%20System.pdf</a:t>
            </a:r>
          </a:p>
          <a:p>
            <a:pPr marL="0" indent="0">
              <a:buNone/>
            </a:pPr>
            <a:r>
              <a:rPr lang="en-US" dirty="0"/>
              <a:t> https://www.giac.org/paper/gsec/1392/automated-human-resources-payroll-hrpayroll-systemsecurity-test-plan/102607 </a:t>
            </a:r>
          </a:p>
          <a:p>
            <a:pPr marL="0" indent="0">
              <a:buNone/>
            </a:pPr>
            <a:r>
              <a:rPr lang="en-US" dirty="0"/>
              <a:t>https://silo.tips/download/software-testing-process-using-a-payroll-system-as-a-case-study</a:t>
            </a:r>
          </a:p>
          <a:p>
            <a:pPr marL="0" indent="0">
              <a:buNone/>
            </a:pPr>
            <a:r>
              <a:rPr lang="en-US" dirty="0"/>
              <a:t> https://www.slideshare.net/ShubhamModi5/payroll-management-system-srs</a:t>
            </a:r>
          </a:p>
        </p:txBody>
      </p:sp>
    </p:spTree>
    <p:extLst>
      <p:ext uri="{BB962C8B-B14F-4D97-AF65-F5344CB8AC3E}">
        <p14:creationId xmlns:p14="http://schemas.microsoft.com/office/powerpoint/2010/main" val="27909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a:t>.</a:t>
            </a:r>
          </a:p>
        </p:txBody>
      </p:sp>
      <p:sp>
        <p:nvSpPr>
          <p:cNvPr id="3" name="Subtitle 2"/>
          <p:cNvSpPr>
            <a:spLocks noGrp="1"/>
          </p:cNvSpPr>
          <p:nvPr>
            <p:ph type="subTitle" idx="1"/>
          </p:nvPr>
        </p:nvSpPr>
        <p:spPr>
          <a:xfrm>
            <a:off x="2589213" y="526473"/>
            <a:ext cx="8915399" cy="5377189"/>
          </a:xfrm>
        </p:spPr>
        <p:txBody>
          <a:bodyPr/>
          <a:lstStyle/>
          <a:p>
            <a:r>
              <a:rPr lang="en-US" dirty="0"/>
              <a:t>In almost every organization, the responsibility of performing various strategic tasks such as management of the recruitment process, termination process, payroll management etc. lies within the Human resource department. </a:t>
            </a:r>
          </a:p>
          <a:p>
            <a:r>
              <a:rPr lang="en-US" dirty="0"/>
              <a:t>Some of it may include Employee_ monitoring at different levels, payroll management, Employee_ benefits, training, and development, etc. In-order to make this work a lot easier, organizations across the world are investing in HR automation in-order to find out and perform the best human capital decision. </a:t>
            </a:r>
          </a:p>
          <a:p>
            <a:r>
              <a:rPr lang="en-US" dirty="0"/>
              <a:t>However,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organization. </a:t>
            </a:r>
          </a:p>
          <a:p>
            <a:endParaRPr lang="en-US" dirty="0"/>
          </a:p>
          <a:p>
            <a:r>
              <a:rPr lang="en-US" dirty="0"/>
              <a:t>Information Technology has now considered as a potential tool that managers use, both generally, and in human resource functions, to increase the capabilities of the organization.</a:t>
            </a:r>
          </a:p>
        </p:txBody>
      </p:sp>
    </p:spTree>
    <p:extLst>
      <p:ext uri="{BB962C8B-B14F-4D97-AF65-F5344CB8AC3E}">
        <p14:creationId xmlns:p14="http://schemas.microsoft.com/office/powerpoint/2010/main" val="34540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a:t>OBJECTIVES</a:t>
            </a:r>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 </a:t>
            </a:r>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HR Payroll Excel Automation that works over     	Microsoft excel.</a:t>
            </a:r>
          </a:p>
          <a:p>
            <a:pPr marL="0" indent="0">
              <a:buNone/>
            </a:pPr>
            <a:r>
              <a:rPr lang="en-US" sz="2400" dirty="0"/>
              <a:t>  </a:t>
            </a:r>
          </a:p>
        </p:txBody>
      </p:sp>
    </p:spTree>
    <p:extLst>
      <p:ext uri="{BB962C8B-B14F-4D97-AF65-F5344CB8AC3E}">
        <p14:creationId xmlns:p14="http://schemas.microsoft.com/office/powerpoint/2010/main" val="183195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a:t>PURPOSE</a:t>
            </a:r>
          </a:p>
        </p:txBody>
      </p:sp>
      <p:sp>
        <p:nvSpPr>
          <p:cNvPr id="3" name="Subtitle 2"/>
          <p:cNvSpPr>
            <a:spLocks noGrp="1"/>
          </p:cNvSpPr>
          <p:nvPr>
            <p:ph type="subTitle" idx="1"/>
          </p:nvPr>
        </p:nvSpPr>
        <p:spPr>
          <a:xfrm>
            <a:off x="2589213" y="1006765"/>
            <a:ext cx="8915399" cy="4896898"/>
          </a:xfrm>
        </p:spPr>
        <p:txBody>
          <a:bodyPr/>
          <a:lstStyle/>
          <a:p>
            <a:endParaRPr lang="en-US" sz="2000" dirty="0">
              <a:sym typeface="Symbol" panose="05050102010706020507" pitchFamily="18" charset="2"/>
            </a:endParaRPr>
          </a:p>
          <a:p>
            <a:pPr marL="342900" indent="-342900">
              <a:buFont typeface="Symbol" panose="05050102010706020507" pitchFamily="18" charset="2"/>
              <a:buChar char="·"/>
            </a:pPr>
            <a:r>
              <a:rPr lang="en-US" sz="2000" dirty="0"/>
              <a:t>Manage Employee Information Efficiently.</a:t>
            </a:r>
          </a:p>
          <a:p>
            <a:r>
              <a:rPr lang="en-US" sz="2000" dirty="0"/>
              <a:t> </a:t>
            </a:r>
          </a:p>
          <a:p>
            <a:pPr marL="342900" indent="-342900">
              <a:buFont typeface="Symbol" panose="05050102010706020507" pitchFamily="18" charset="2"/>
              <a:buChar char="·"/>
            </a:pPr>
            <a:r>
              <a:rPr lang="en-US" sz="2000" dirty="0"/>
              <a:t>Define the emoluments, deductions, leave etc.</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a:t>Generate and Manage the Payroll Processes according to the Salary structure assigned to the Employee.</a:t>
            </a:r>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a:t>Generate all the Reports related to Employee, attendance/leave, payroll etc.</a:t>
            </a:r>
          </a:p>
          <a:p>
            <a:r>
              <a:rPr lang="en-US" sz="2000" dirty="0"/>
              <a:t> </a:t>
            </a:r>
          </a:p>
          <a:p>
            <a:r>
              <a:rPr lang="en-US" sz="2000" dirty="0">
                <a:sym typeface="Symbol" panose="05050102010706020507" pitchFamily="18" charset="2"/>
              </a:rPr>
              <a:t></a:t>
            </a:r>
            <a:r>
              <a:rPr lang="en-US" sz="2000" dirty="0"/>
              <a:t>    Manage your own Security.</a:t>
            </a:r>
          </a:p>
          <a:p>
            <a:endParaRPr lang="en-US" dirty="0"/>
          </a:p>
        </p:txBody>
      </p:sp>
    </p:spTree>
    <p:extLst>
      <p:ext uri="{BB962C8B-B14F-4D97-AF65-F5344CB8AC3E}">
        <p14:creationId xmlns:p14="http://schemas.microsoft.com/office/powerpoint/2010/main" val="13784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a:bodyPr>
          <a:lstStyle/>
          <a:p>
            <a:r>
              <a:rPr lang="en-US" sz="2400" dirty="0"/>
              <a:t>Features of Proposed System</a:t>
            </a:r>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a:solidFill>
                  <a:schemeClr val="tx1">
                    <a:lumMod val="65000"/>
                    <a:lumOff val="35000"/>
                  </a:schemeClr>
                </a:solidFill>
              </a:rPr>
              <a:t>  A sophisticated payroll calculation algorithm.</a:t>
            </a:r>
          </a:p>
          <a:p>
            <a:pPr>
              <a:buFont typeface="Symbol" panose="05050102010706020507" pitchFamily="18" charset="2"/>
              <a:buChar char="·"/>
            </a:pPr>
            <a:r>
              <a:rPr lang="en-US" b="1" dirty="0">
                <a:solidFill>
                  <a:schemeClr val="tx1">
                    <a:lumMod val="65000"/>
                    <a:lumOff val="35000"/>
                  </a:schemeClr>
                </a:solidFill>
              </a:rPr>
              <a:t>  Error prevention</a:t>
            </a:r>
          </a:p>
          <a:p>
            <a:pPr>
              <a:buFont typeface="Symbol" panose="05050102010706020507" pitchFamily="18" charset="2"/>
              <a:buChar char="·"/>
            </a:pPr>
            <a:r>
              <a:rPr lang="en-US" b="1" dirty="0">
                <a:solidFill>
                  <a:schemeClr val="tx1">
                    <a:lumMod val="65000"/>
                    <a:lumOff val="35000"/>
                  </a:schemeClr>
                </a:solidFill>
              </a:rPr>
              <a:t>  Reporting and statistics</a:t>
            </a:r>
          </a:p>
          <a:p>
            <a:pPr marL="0" indent="0">
              <a:buNone/>
            </a:pPr>
            <a:r>
              <a:rPr lang="en-US" dirty="0">
                <a:solidFill>
                  <a:schemeClr val="tx1">
                    <a:lumMod val="65000"/>
                    <a:lumOff val="35000"/>
                  </a:schemeClr>
                </a:solidFill>
                <a:sym typeface="Symbol" panose="05050102010706020507" pitchFamily="18" charset="2"/>
              </a:rPr>
              <a:t></a:t>
            </a:r>
            <a:r>
              <a:rPr lang="en-US" dirty="0">
                <a:solidFill>
                  <a:schemeClr val="tx1">
                    <a:lumMod val="65000"/>
                    <a:lumOff val="35000"/>
                  </a:schemeClr>
                </a:solidFill>
              </a:rPr>
              <a:t> 	 </a:t>
            </a:r>
            <a:r>
              <a:rPr lang="en-US" b="1" dirty="0">
                <a:solidFill>
                  <a:schemeClr val="tx1">
                    <a:lumMod val="65000"/>
                    <a:lumOff val="35000"/>
                  </a:schemeClr>
                </a:solidFill>
              </a:rPr>
              <a:t>Attendance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Leave and attendance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Faculty Management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Overtime 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Send salary slips through mail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HRD modules like offer letter, appointment letter, promotion letter etc.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Generate annual profit-loss of organization Advantages</a:t>
            </a:r>
            <a:endParaRPr lang="en-US" dirty="0">
              <a:solidFill>
                <a:schemeClr val="tx1">
                  <a:lumMod val="65000"/>
                  <a:lumOff val="35000"/>
                </a:schemeClr>
              </a:solidFill>
            </a:endParaRPr>
          </a:p>
        </p:txBody>
      </p:sp>
    </p:spTree>
    <p:extLst>
      <p:ext uri="{BB962C8B-B14F-4D97-AF65-F5344CB8AC3E}">
        <p14:creationId xmlns:p14="http://schemas.microsoft.com/office/powerpoint/2010/main" val="365897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a:bodyPr>
          <a:lstStyle/>
          <a:p>
            <a:pPr marL="0" indent="0">
              <a:buNone/>
            </a:pPr>
            <a:r>
              <a:rPr lang="en-US" b="1" dirty="0"/>
              <a:t>  Pre-requirements for Blue Prism</a:t>
            </a:r>
          </a:p>
          <a:p>
            <a:pPr marL="0" indent="0">
              <a:buNone/>
            </a:pPr>
            <a:endParaRPr lang="en-US" dirty="0"/>
          </a:p>
          <a:p>
            <a:pPr marL="0" indent="0">
              <a:buNone/>
            </a:pPr>
            <a:r>
              <a:rPr lang="en-US" dirty="0">
                <a:sym typeface="Symbol" panose="05050102010706020507" pitchFamily="18" charset="2"/>
              </a:rPr>
              <a:t></a:t>
            </a:r>
            <a:r>
              <a:rPr lang="en-US" dirty="0"/>
              <a:t> 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p>
        </p:txBody>
      </p:sp>
    </p:spTree>
    <p:extLst>
      <p:ext uri="{BB962C8B-B14F-4D97-AF65-F5344CB8AC3E}">
        <p14:creationId xmlns:p14="http://schemas.microsoft.com/office/powerpoint/2010/main" val="9476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lstStyle/>
          <a:p>
            <a:pPr marL="0" indent="0">
              <a:buNone/>
            </a:pPr>
            <a:endParaRPr lang="en-US" dirty="0"/>
          </a:p>
          <a:p>
            <a:pPr marL="0" indent="0">
              <a:buNone/>
            </a:pPr>
            <a:r>
              <a:rPr lang="en-US" dirty="0"/>
              <a:t>The following are the installation requirements for Blue Prism – </a:t>
            </a:r>
          </a:p>
          <a:p>
            <a:pPr marL="0" indent="0">
              <a:buNone/>
            </a:pPr>
            <a:r>
              <a:rPr lang="en-US" dirty="0">
                <a:sym typeface="Symbol" panose="05050102010706020507" pitchFamily="18" charset="2"/>
              </a:rPr>
              <a:t>	</a:t>
            </a:r>
          </a:p>
          <a:p>
            <a:pPr marL="0" indent="0">
              <a:buNone/>
            </a:pPr>
            <a:r>
              <a:rPr lang="en-US" dirty="0">
                <a:sym typeface="Symbol" panose="05050102010706020507" pitchFamily="18" charset="2"/>
              </a:rPr>
              <a:t>	</a:t>
            </a:r>
            <a:r>
              <a:rPr lang="en-US" dirty="0"/>
              <a:t> Windows 10 (Preferred) OS, 64 bit</a:t>
            </a:r>
          </a:p>
          <a:p>
            <a:pPr marL="0" indent="0">
              <a:buNone/>
            </a:pPr>
            <a:r>
              <a:rPr lang="en-US" dirty="0">
                <a:sym typeface="Symbol" panose="05050102010706020507" pitchFamily="18" charset="2"/>
              </a:rPr>
              <a:t>	</a:t>
            </a:r>
            <a:r>
              <a:rPr lang="en-US" dirty="0"/>
              <a:t> Blue prism installation Software, 64 bit</a:t>
            </a:r>
          </a:p>
          <a:p>
            <a:pPr marL="0" indent="0">
              <a:buNone/>
            </a:pPr>
            <a:r>
              <a:rPr lang="en-US" dirty="0">
                <a:sym typeface="Symbol" panose="05050102010706020507" pitchFamily="18" charset="2"/>
              </a:rPr>
              <a:t>	</a:t>
            </a:r>
            <a:r>
              <a:rPr lang="en-US" dirty="0"/>
              <a:t> Blue Prism License File </a:t>
            </a:r>
          </a:p>
          <a:p>
            <a:pPr marL="0" indent="0">
              <a:buNone/>
            </a:pPr>
            <a:r>
              <a:rPr lang="en-US" dirty="0">
                <a:sym typeface="Symbol" panose="05050102010706020507" pitchFamily="18" charset="2"/>
              </a:rPr>
              <a:t>	</a:t>
            </a:r>
            <a:r>
              <a:rPr lang="en-US" dirty="0"/>
              <a:t> SQL Server Express Edition, 64</a:t>
            </a:r>
          </a:p>
        </p:txBody>
      </p:sp>
    </p:spTree>
    <p:extLst>
      <p:ext uri="{BB962C8B-B14F-4D97-AF65-F5344CB8AC3E}">
        <p14:creationId xmlns:p14="http://schemas.microsoft.com/office/powerpoint/2010/main" val="42062984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87</TotalTime>
  <Words>2608</Words>
  <Application>Microsoft Office PowerPoint</Application>
  <PresentationFormat>Widescreen</PresentationFormat>
  <Paragraphs>195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Century Gothic</vt:lpstr>
      <vt:lpstr>Symbol</vt:lpstr>
      <vt:lpstr>Wingdings 3</vt:lpstr>
      <vt:lpstr>Wisp</vt:lpstr>
      <vt:lpstr>HR PAYROLL AUTOMATION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Excel file</vt:lpstr>
      <vt:lpstr>PowerPoint Presentation</vt:lpstr>
      <vt:lpstr>CONCLUSION</vt:lpstr>
      <vt:lpstr>Recurring Payroll Services: </vt:lpstr>
      <vt:lpstr>FUTURE ENHANCEMENTS</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Maniyar Adilsha</cp:lastModifiedBy>
  <cp:revision>11</cp:revision>
  <dcterms:created xsi:type="dcterms:W3CDTF">2021-11-09T10:34:39Z</dcterms:created>
  <dcterms:modified xsi:type="dcterms:W3CDTF">2021-11-09T12:32:38Z</dcterms:modified>
</cp:coreProperties>
</file>