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sldIdLst>
    <p:sldId id="256" r:id="rId2"/>
    <p:sldId id="257" r:id="rId3"/>
    <p:sldId id="258" r:id="rId4"/>
    <p:sldId id="259" r:id="rId5"/>
    <p:sldId id="266"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7" r:id="rId32"/>
    <p:sldId id="28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9" d="100"/>
          <a:sy n="79" d="100"/>
        </p:scale>
        <p:origin x="-372" y="-7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5349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508000" y="4853412"/>
            <a:ext cx="112776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508000" y="3886200"/>
            <a:ext cx="112776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B61BEF0D-F0BB-DE4B-95CE-6DB70DBA9567}" type="datetimeFigureOut">
              <a:rPr lang="en-US" smtClean="0"/>
              <a:pPr/>
              <a:t>11/9/2021</a:t>
            </a:fld>
            <a:endParaRPr lang="en-US" dirty="0"/>
          </a:p>
        </p:txBody>
      </p:sp>
      <p:sp>
        <p:nvSpPr>
          <p:cNvPr id="2" name="Footer Placeholder 1"/>
          <p:cNvSpPr>
            <a:spLocks noGrp="1"/>
          </p:cNvSpPr>
          <p:nvPr>
            <p:ph type="ftr" sz="quarter" idx="11"/>
          </p:nvPr>
        </p:nvSpPr>
        <p:spPr/>
        <p:txBody>
          <a:bodyPr/>
          <a:lstStyle/>
          <a:p>
            <a:endParaRPr lang="en-US" dirty="0"/>
          </a:p>
        </p:txBody>
      </p:sp>
      <p:sp>
        <p:nvSpPr>
          <p:cNvPr id="15" name="Slide Number Placeholder 14"/>
          <p:cNvSpPr>
            <a:spLocks noGrp="1"/>
          </p:cNvSpPr>
          <p:nvPr>
            <p:ph type="sldNum" sz="quarter" idx="12"/>
          </p:nvPr>
        </p:nvSpPr>
        <p:spPr>
          <a:xfrm>
            <a:off x="10972800" y="6473952"/>
            <a:ext cx="1011936" cy="246888"/>
          </a:xfrm>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549277"/>
            <a:ext cx="2438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549277"/>
            <a:ext cx="83312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B61BEF0D-F0BB-DE4B-95CE-6DB70DBA9567}" type="datetimeFigureOut">
              <a:rPr lang="en-US" smtClean="0"/>
              <a:pPr/>
              <a:t>11/9/2021</a:t>
            </a:fld>
            <a:endParaRPr lang="en-US" dirty="0"/>
          </a:p>
        </p:txBody>
      </p:sp>
      <p:sp>
        <p:nvSpPr>
          <p:cNvPr id="19" name="Footer Placeholder 18"/>
          <p:cNvSpPr>
            <a:spLocks noGrp="1"/>
          </p:cNvSpPr>
          <p:nvPr>
            <p:ph type="ftr" sz="quarter" idx="11"/>
          </p:nvPr>
        </p:nvSpPr>
        <p:spPr>
          <a:xfrm>
            <a:off x="4775200" y="76201"/>
            <a:ext cx="3860800" cy="288925"/>
          </a:xfrm>
        </p:spPr>
        <p:txBody>
          <a:bodyPr/>
          <a:lstStyle/>
          <a:p>
            <a:endParaRPr lang="en-US" dirty="0"/>
          </a:p>
        </p:txBody>
      </p:sp>
      <p:sp>
        <p:nvSpPr>
          <p:cNvPr id="16" name="Slide Number Placeholder 15"/>
          <p:cNvSpPr>
            <a:spLocks noGrp="1"/>
          </p:cNvSpPr>
          <p:nvPr>
            <p:ph type="sldNum" sz="quarter" idx="12"/>
          </p:nvPr>
        </p:nvSpPr>
        <p:spPr>
          <a:xfrm>
            <a:off x="10972800" y="6473952"/>
            <a:ext cx="1011936" cy="246888"/>
          </a:xfrm>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3444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508000" y="1676400"/>
            <a:ext cx="112776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B61BEF0D-F0BB-DE4B-95CE-6DB70DBA9567}" type="datetimeFigureOut">
              <a:rPr lang="en-US" smtClean="0"/>
              <a:pPr/>
              <a:t>11/9/2021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6" name="Slide Number Placeholder 1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7"/>
          <p:cNvSpPr>
            <a:spLocks noGrp="1"/>
          </p:cNvSpPr>
          <p:nvPr>
            <p:ph type="title"/>
          </p:nvPr>
        </p:nvSpPr>
        <p:spPr>
          <a:xfrm>
            <a:off x="240633" y="2947086"/>
            <a:ext cx="115824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402336" y="457200"/>
            <a:ext cx="115824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406400" y="1600200"/>
            <a:ext cx="5588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6197600" y="1600200"/>
            <a:ext cx="57912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B61BEF0D-F0BB-DE4B-95CE-6DB70DBA9567}" type="datetimeFigureOut">
              <a:rPr lang="en-US" smtClean="0"/>
              <a:pPr/>
              <a:t>11/9/2021</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406400" y="5410200"/>
            <a:ext cx="114808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375259" y="666750"/>
            <a:ext cx="57207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6193367" y="666750"/>
            <a:ext cx="5722988"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375259" y="1316038"/>
            <a:ext cx="5720741"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6198307" y="1316038"/>
            <a:ext cx="571804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B61BEF0D-F0BB-DE4B-95CE-6DB70DBA9567}" type="datetimeFigureOut">
              <a:rPr lang="en-US" smtClean="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972800" y="6477000"/>
            <a:ext cx="1016000" cy="246888"/>
          </a:xfrm>
        </p:spPr>
        <p:txBody>
          <a:bodyPr/>
          <a:lstStyle/>
          <a:p>
            <a:fld id="{D57F1E4F-1CFF-5643-939E-217C01CDF565}" type="slidenum">
              <a:rPr lang="en-US" smtClean="0"/>
              <a:pPr/>
              <a:t>‹#›</a:t>
            </a:fld>
            <a:endParaRPr lang="en-US" dirty="0"/>
          </a:p>
        </p:txBody>
      </p:sp>
      <p:sp>
        <p:nvSpPr>
          <p:cNvPr id="11" name="Straight Connector 10"/>
          <p:cNvSpPr>
            <a:spLocks noChangeShapeType="1"/>
          </p:cNvSpPr>
          <p:nvPr/>
        </p:nvSpPr>
        <p:spPr bwMode="auto">
          <a:xfrm>
            <a:off x="685800" y="6019801"/>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402336" y="457200"/>
            <a:ext cx="115824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B61BEF0D-F0BB-DE4B-95CE-6DB70DBA9567}" type="datetimeFigureOut">
              <a:rPr lang="en-US" smtClean="0"/>
              <a:pPr/>
              <a:t>11/9/2021</a:t>
            </a:fld>
            <a:endParaRPr lang="en-US" dirty="0"/>
          </a:p>
        </p:txBody>
      </p:sp>
      <p:sp>
        <p:nvSpPr>
          <p:cNvPr id="21" name="Footer Placeholder 20"/>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11/9/2021</a:t>
            </a:fld>
            <a:endParaRPr lang="en-US" dirty="0"/>
          </a:p>
        </p:txBody>
      </p:sp>
      <p:sp>
        <p:nvSpPr>
          <p:cNvPr id="24" name="Footer Placeholder 23"/>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685800" y="5849118"/>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609600" y="5486400"/>
            <a:ext cx="112776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609601" y="609600"/>
            <a:ext cx="4011084"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4766733" y="609600"/>
            <a:ext cx="7120467"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B61BEF0D-F0BB-DE4B-95CE-6DB70DBA9567}" type="datetimeFigureOut">
              <a:rPr lang="en-US" smtClean="0"/>
              <a:pPr/>
              <a:t>11/9/2021</a:t>
            </a:fld>
            <a:endParaRPr lang="en-US" dirty="0"/>
          </a:p>
        </p:txBody>
      </p:sp>
      <p:sp>
        <p:nvSpPr>
          <p:cNvPr id="29" name="Footer Placeholder 28"/>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4673600" y="616634"/>
            <a:ext cx="67056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D57F1E4F-1CFF-5643-939E-217C01CDF565}" type="slidenum">
              <a:rPr lang="en-US" smtClean="0"/>
              <a:pPr/>
              <a:t>‹#›</a:t>
            </a:fld>
            <a:endParaRPr lang="en-US" dirty="0"/>
          </a:p>
        </p:txBody>
      </p:sp>
      <p:sp>
        <p:nvSpPr>
          <p:cNvPr id="17" name="Title 16"/>
          <p:cNvSpPr>
            <a:spLocks noGrp="1"/>
          </p:cNvSpPr>
          <p:nvPr>
            <p:ph type="title"/>
          </p:nvPr>
        </p:nvSpPr>
        <p:spPr>
          <a:xfrm>
            <a:off x="508000" y="4993760"/>
            <a:ext cx="78232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508000" y="5533218"/>
            <a:ext cx="78232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406400" y="1554163"/>
            <a:ext cx="115824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8636000" y="76201"/>
            <a:ext cx="3352800" cy="288925"/>
          </a:xfrm>
          <a:prstGeom prst="rect">
            <a:avLst/>
          </a:prstGeom>
        </p:spPr>
        <p:txBody>
          <a:bodyPr vert="horz"/>
          <a:lstStyle>
            <a:lvl1pPr algn="l" eaLnBrk="1" latinLnBrk="0" hangingPunct="1">
              <a:defRPr kumimoji="0" sz="1200">
                <a:solidFill>
                  <a:schemeClr val="accent1">
                    <a:shade val="75000"/>
                  </a:schemeClr>
                </a:solidFill>
              </a:defRPr>
            </a:lvl1pPr>
          </a:lstStyle>
          <a:p>
            <a:fld id="{B61BEF0D-F0BB-DE4B-95CE-6DB70DBA9567}" type="datetimeFigureOut">
              <a:rPr lang="en-US" smtClean="0"/>
              <a:pPr/>
              <a:t>11/9/2021</a:t>
            </a:fld>
            <a:endParaRPr lang="en-US" dirty="0"/>
          </a:p>
        </p:txBody>
      </p:sp>
      <p:sp>
        <p:nvSpPr>
          <p:cNvPr id="28" name="Footer Placeholder 27"/>
          <p:cNvSpPr>
            <a:spLocks noGrp="1"/>
          </p:cNvSpPr>
          <p:nvPr>
            <p:ph type="ftr" sz="quarter" idx="3"/>
          </p:nvPr>
        </p:nvSpPr>
        <p:spPr>
          <a:xfrm>
            <a:off x="4165600" y="76201"/>
            <a:ext cx="44704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dirty="0"/>
          </a:p>
        </p:txBody>
      </p:sp>
      <p:sp>
        <p:nvSpPr>
          <p:cNvPr id="5" name="Slide Number Placeholder 4"/>
          <p:cNvSpPr>
            <a:spLocks noGrp="1"/>
          </p:cNvSpPr>
          <p:nvPr>
            <p:ph type="sldNum" sz="quarter" idx="4"/>
          </p:nvPr>
        </p:nvSpPr>
        <p:spPr>
          <a:xfrm>
            <a:off x="10972800" y="6477001"/>
            <a:ext cx="1016000" cy="244475"/>
          </a:xfrm>
          <a:prstGeom prst="rect">
            <a:avLst/>
          </a:prstGeom>
        </p:spPr>
        <p:txBody>
          <a:bodyPr vert="horz"/>
          <a:lstStyle>
            <a:lvl1pPr algn="r" eaLnBrk="1" latinLnBrk="0" hangingPunct="1">
              <a:defRPr kumimoji="0" sz="1200">
                <a:solidFill>
                  <a:schemeClr val="accent1">
                    <a:shade val="75000"/>
                  </a:schemeClr>
                </a:solidFill>
              </a:defRPr>
            </a:lvl1pPr>
          </a:lstStyle>
          <a:p>
            <a:fld id="{D57F1E4F-1CFF-5643-939E-217C01CDF565}" type="slidenum">
              <a:rPr lang="en-US" smtClean="0"/>
              <a:pPr/>
              <a:t>‹#›</a:t>
            </a:fld>
            <a:endParaRPr lang="en-US" dirty="0"/>
          </a:p>
        </p:txBody>
      </p:sp>
      <p:sp>
        <p:nvSpPr>
          <p:cNvPr id="10" name="Title Placeholder 9"/>
          <p:cNvSpPr>
            <a:spLocks noGrp="1"/>
          </p:cNvSpPr>
          <p:nvPr>
            <p:ph type="title"/>
          </p:nvPr>
        </p:nvSpPr>
        <p:spPr>
          <a:xfrm>
            <a:off x="406400" y="457200"/>
            <a:ext cx="115824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5725" y="1967345"/>
            <a:ext cx="8915399" cy="2262781"/>
          </a:xfrm>
        </p:spPr>
        <p:txBody>
          <a:bodyPr>
            <a:normAutofit/>
          </a:bodyPr>
          <a:lstStyle/>
          <a:p>
            <a:r>
              <a:rPr lang="en-US" sz="4400" b="1" dirty="0" smtClean="0">
                <a:solidFill>
                  <a:schemeClr val="tx1"/>
                </a:solidFill>
                <a:latin typeface="Arial Black" panose="020B0A04020102020204" pitchFamily="34" charset="0"/>
              </a:rPr>
              <a:t>   GRADE CALCULATION</a:t>
            </a:r>
            <a:r>
              <a:rPr lang="en-US" sz="4400" b="1" dirty="0">
                <a:solidFill>
                  <a:schemeClr val="tx1"/>
                </a:solidFill>
                <a:latin typeface="Arial Black" panose="020B0A04020102020204" pitchFamily="34" charset="0"/>
              </a:rPr>
              <a:t/>
            </a:r>
            <a:br>
              <a:rPr lang="en-US" sz="4400" b="1" dirty="0">
                <a:solidFill>
                  <a:schemeClr val="tx1"/>
                </a:solidFill>
                <a:latin typeface="Arial Black" panose="020B0A04020102020204" pitchFamily="34" charset="0"/>
              </a:rPr>
            </a:br>
            <a:r>
              <a:rPr lang="en-US" sz="4400" b="1" dirty="0">
                <a:solidFill>
                  <a:schemeClr val="tx1"/>
                </a:solidFill>
                <a:latin typeface="Arial Black" panose="020B0A04020102020204" pitchFamily="34" charset="0"/>
              </a:rPr>
              <a:t>       </a:t>
            </a:r>
            <a:r>
              <a:rPr lang="en-US" sz="3600" dirty="0">
                <a:solidFill>
                  <a:schemeClr val="tx1"/>
                </a:solidFill>
                <a:latin typeface="+mn-lt"/>
              </a:rPr>
              <a:t>USING ROBOTIC PROCESS          			       AUTOMATION (RPA)</a:t>
            </a:r>
            <a:endParaRPr lang="en-US" sz="4400" b="1" dirty="0">
              <a:solidFill>
                <a:schemeClr val="tx1"/>
              </a:solidFill>
              <a:latin typeface="Arial Black" panose="020B0A04020102020204" pitchFamily="34" charset="0"/>
            </a:endParaRPr>
          </a:p>
        </p:txBody>
      </p:sp>
      <p:sp>
        <p:nvSpPr>
          <p:cNvPr id="3" name="Subtitle 2"/>
          <p:cNvSpPr>
            <a:spLocks noGrp="1"/>
          </p:cNvSpPr>
          <p:nvPr>
            <p:ph type="subTitle" idx="1"/>
          </p:nvPr>
        </p:nvSpPr>
        <p:spPr>
          <a:xfrm>
            <a:off x="5313941" y="4592652"/>
            <a:ext cx="6582495" cy="2112948"/>
          </a:xfrm>
        </p:spPr>
        <p:txBody>
          <a:bodyPr>
            <a:normAutofit/>
          </a:bodyPr>
          <a:lstStyle/>
          <a:p>
            <a:r>
              <a:rPr lang="en-US" b="1" dirty="0">
                <a:solidFill>
                  <a:schemeClr val="bg1">
                    <a:lumMod val="50000"/>
                  </a:schemeClr>
                </a:solidFill>
              </a:rPr>
              <a:t>PROJECT SUPERVISOR:- </a:t>
            </a:r>
            <a:r>
              <a:rPr lang="en-US" b="1" dirty="0" smtClean="0">
                <a:solidFill>
                  <a:schemeClr val="bg1">
                    <a:lumMod val="50000"/>
                  </a:schemeClr>
                </a:solidFill>
              </a:rPr>
              <a:t>DR.HEMALATHA MAM</a:t>
            </a:r>
            <a:endParaRPr lang="en-US" b="1" dirty="0">
              <a:solidFill>
                <a:schemeClr val="bg1">
                  <a:lumMod val="50000"/>
                </a:schemeClr>
              </a:solidFill>
            </a:endParaRPr>
          </a:p>
          <a:p>
            <a:endParaRPr lang="en-US" b="1" dirty="0">
              <a:solidFill>
                <a:schemeClr val="bg1">
                  <a:lumMod val="50000"/>
                </a:schemeClr>
              </a:solidFill>
            </a:endParaRPr>
          </a:p>
          <a:p>
            <a:r>
              <a:rPr lang="en-US" b="1" dirty="0">
                <a:solidFill>
                  <a:schemeClr val="bg1">
                    <a:lumMod val="50000"/>
                  </a:schemeClr>
                </a:solidFill>
              </a:rPr>
              <a:t>Submitted by – </a:t>
            </a:r>
            <a:r>
              <a:rPr lang="en-US" b="1" dirty="0" smtClean="0">
                <a:solidFill>
                  <a:schemeClr val="bg1">
                    <a:lumMod val="50000"/>
                  </a:schemeClr>
                </a:solidFill>
              </a:rPr>
              <a:t>ATLA RANADHEERAJ</a:t>
            </a:r>
            <a:endParaRPr lang="en-US" b="1" dirty="0">
              <a:solidFill>
                <a:schemeClr val="bg1">
                  <a:lumMod val="50000"/>
                </a:schemeClr>
              </a:solidFill>
            </a:endParaRPr>
          </a:p>
          <a:p>
            <a:r>
              <a:rPr lang="en-US" b="1" dirty="0">
                <a:solidFill>
                  <a:schemeClr val="bg1">
                    <a:lumMod val="50000"/>
                  </a:schemeClr>
                </a:solidFill>
              </a:rPr>
              <a:t>Register no. - </a:t>
            </a:r>
            <a:r>
              <a:rPr lang="en-US" b="1" dirty="0" smtClean="0">
                <a:solidFill>
                  <a:schemeClr val="bg1">
                    <a:lumMod val="50000"/>
                  </a:schemeClr>
                </a:solidFill>
              </a:rPr>
              <a:t>38110057</a:t>
            </a:r>
            <a:endParaRPr lang="en-US" b="1" dirty="0">
              <a:solidFill>
                <a:schemeClr val="bg1">
                  <a:lumMod val="5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11200" y="258871"/>
            <a:ext cx="10645234" cy="1708474"/>
          </a:xfrm>
          <a:prstGeom prst="rect">
            <a:avLst/>
          </a:prstGeom>
        </p:spPr>
      </p:pic>
    </p:spTree>
    <p:extLst>
      <p:ext uri="{BB962C8B-B14F-4D97-AF65-F5344CB8AC3E}">
        <p14:creationId xmlns:p14="http://schemas.microsoft.com/office/powerpoint/2010/main" xmlns="" val="368071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4371293" cy="613563"/>
          </a:xfrm>
        </p:spPr>
        <p:txBody>
          <a:bodyPr>
            <a:normAutofit fontScale="90000"/>
          </a:bodyPr>
          <a:lstStyle/>
          <a:p>
            <a:r>
              <a:rPr lang="en-US" sz="2800" dirty="0"/>
              <a:t>Software Requirements</a:t>
            </a:r>
          </a:p>
        </p:txBody>
      </p:sp>
      <p:sp>
        <p:nvSpPr>
          <p:cNvPr id="3" name="Content Placeholder 2"/>
          <p:cNvSpPr>
            <a:spLocks noGrp="1"/>
          </p:cNvSpPr>
          <p:nvPr>
            <p:ph idx="1"/>
          </p:nvPr>
        </p:nvSpPr>
        <p:spPr>
          <a:xfrm>
            <a:off x="2592925" y="1459345"/>
            <a:ext cx="8915400" cy="4147127"/>
          </a:xfrm>
        </p:spPr>
        <p:txBody>
          <a:bodyPr>
            <a:normAutofit/>
          </a:bodyPr>
          <a:lstStyle/>
          <a:p>
            <a:pPr marL="0" indent="0">
              <a:buNone/>
            </a:pPr>
            <a:r>
              <a:rPr lang="en-US" sz="2000" dirty="0">
                <a:sym typeface="Symbol" panose="05050102010706020507" pitchFamily="18" charset="2"/>
              </a:rPr>
              <a:t></a:t>
            </a:r>
            <a:r>
              <a:rPr lang="en-US" sz="2000" dirty="0"/>
              <a:t> Operating system: Windows XP/Vista or any main stream OS </a:t>
            </a:r>
          </a:p>
          <a:p>
            <a:pPr marL="0" indent="0">
              <a:buNone/>
            </a:pPr>
            <a:r>
              <a:rPr lang="en-US" sz="2000" dirty="0">
                <a:sym typeface="Symbol" panose="05050102010706020507" pitchFamily="18" charset="2"/>
              </a:rPr>
              <a:t></a:t>
            </a:r>
            <a:r>
              <a:rPr lang="en-US" sz="2000" dirty="0"/>
              <a:t> Installation and Setup Guide for Blue Prism </a:t>
            </a:r>
          </a:p>
          <a:p>
            <a:pPr marL="0" indent="0">
              <a:buNone/>
            </a:pPr>
            <a:r>
              <a:rPr lang="en-US" sz="2000" dirty="0">
                <a:sym typeface="Symbol" panose="05050102010706020507" pitchFamily="18" charset="2"/>
              </a:rPr>
              <a:t></a:t>
            </a:r>
            <a:r>
              <a:rPr lang="en-US" sz="2000" dirty="0"/>
              <a:t> Installation and Setup Guide for MS Excel </a:t>
            </a:r>
          </a:p>
          <a:p>
            <a:pPr marL="0" indent="0">
              <a:buNone/>
            </a:pPr>
            <a:r>
              <a:rPr lang="en-US" sz="2000" dirty="0">
                <a:sym typeface="Symbol" panose="05050102010706020507" pitchFamily="18" charset="2"/>
              </a:rPr>
              <a:t></a:t>
            </a:r>
            <a:r>
              <a:rPr lang="en-US" sz="2000" dirty="0"/>
              <a:t> Blue prism Version: 6.10.1 </a:t>
            </a:r>
          </a:p>
          <a:p>
            <a:pPr marL="0" indent="0">
              <a:buNone/>
            </a:pPr>
            <a:r>
              <a:rPr lang="en-US" sz="2000" dirty="0">
                <a:sym typeface="Symbol" panose="05050102010706020507" pitchFamily="18" charset="2"/>
              </a:rPr>
              <a:t></a:t>
            </a:r>
            <a:r>
              <a:rPr lang="en-US" sz="2000" dirty="0"/>
              <a:t> Blue prism License File </a:t>
            </a:r>
          </a:p>
          <a:p>
            <a:pPr marL="0" indent="0">
              <a:buNone/>
            </a:pPr>
            <a:r>
              <a:rPr lang="en-US" sz="2000" dirty="0">
                <a:sym typeface="Symbol" panose="05050102010706020507" pitchFamily="18" charset="2"/>
              </a:rPr>
              <a:t></a:t>
            </a:r>
            <a:r>
              <a:rPr lang="en-US" sz="2000" dirty="0"/>
              <a:t> Blue prism installation Software 64 bit </a:t>
            </a:r>
          </a:p>
          <a:p>
            <a:pPr marL="0" indent="0">
              <a:buNone/>
            </a:pPr>
            <a:r>
              <a:rPr lang="en-US" sz="2000" dirty="0">
                <a:sym typeface="Symbol" panose="05050102010706020507" pitchFamily="18" charset="2"/>
              </a:rPr>
              <a:t></a:t>
            </a:r>
            <a:r>
              <a:rPr lang="en-US" sz="2000" dirty="0"/>
              <a:t> MS Excel </a:t>
            </a:r>
          </a:p>
          <a:p>
            <a:pPr marL="0" indent="0">
              <a:buNone/>
            </a:pPr>
            <a:r>
              <a:rPr lang="en-US" sz="2000" dirty="0">
                <a:sym typeface="Symbol" panose="05050102010706020507" pitchFamily="18" charset="2"/>
              </a:rPr>
              <a:t></a:t>
            </a:r>
            <a:r>
              <a:rPr lang="en-US" sz="2000" dirty="0"/>
              <a:t> Windows 7/8/10</a:t>
            </a:r>
          </a:p>
        </p:txBody>
      </p:sp>
    </p:spTree>
    <p:extLst>
      <p:ext uri="{BB962C8B-B14F-4D97-AF65-F5344CB8AC3E}">
        <p14:creationId xmlns:p14="http://schemas.microsoft.com/office/powerpoint/2010/main" xmlns="" val="3767375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4038784" cy="493490"/>
          </a:xfrm>
        </p:spPr>
        <p:txBody>
          <a:bodyPr>
            <a:normAutofit fontScale="90000"/>
          </a:bodyPr>
          <a:lstStyle/>
          <a:p>
            <a:r>
              <a:rPr lang="en-US" sz="2800" dirty="0"/>
              <a:t>Hardware Requirements</a:t>
            </a:r>
          </a:p>
        </p:txBody>
      </p:sp>
      <p:sp>
        <p:nvSpPr>
          <p:cNvPr id="3" name="Content Placeholder 2"/>
          <p:cNvSpPr>
            <a:spLocks noGrp="1"/>
          </p:cNvSpPr>
          <p:nvPr>
            <p:ph idx="1"/>
          </p:nvPr>
        </p:nvSpPr>
        <p:spPr/>
        <p:txBody>
          <a:bodyPr>
            <a:normAutofit/>
          </a:bodyPr>
          <a:lstStyle/>
          <a:p>
            <a:pPr marL="0" indent="0">
              <a:buNone/>
            </a:pPr>
            <a:r>
              <a:rPr lang="en-US" dirty="0">
                <a:sym typeface="Symbol" panose="05050102010706020507" pitchFamily="18" charset="2"/>
              </a:rPr>
              <a:t></a:t>
            </a:r>
            <a:r>
              <a:rPr lang="en-US" dirty="0"/>
              <a:t> </a:t>
            </a:r>
            <a:r>
              <a:rPr lang="en-US" sz="1900" dirty="0"/>
              <a:t>Internet connection to download and activate </a:t>
            </a:r>
          </a:p>
          <a:p>
            <a:pPr marL="0" indent="0">
              <a:buNone/>
            </a:pPr>
            <a:r>
              <a:rPr lang="en-US" sz="1900" dirty="0">
                <a:sym typeface="Symbol" panose="05050102010706020507" pitchFamily="18" charset="2"/>
              </a:rPr>
              <a:t></a:t>
            </a:r>
            <a:r>
              <a:rPr lang="en-US" sz="1900" dirty="0"/>
              <a:t> Administration access to install and run Blue Prism </a:t>
            </a:r>
          </a:p>
          <a:p>
            <a:pPr marL="0" indent="0">
              <a:buNone/>
            </a:pPr>
            <a:r>
              <a:rPr lang="en-US" sz="1900" dirty="0">
                <a:sym typeface="Symbol" panose="05050102010706020507" pitchFamily="18" charset="2"/>
              </a:rPr>
              <a:t></a:t>
            </a:r>
            <a:r>
              <a:rPr lang="en-US" sz="1900" dirty="0"/>
              <a:t> Minimum 10GB free disk space </a:t>
            </a:r>
          </a:p>
          <a:p>
            <a:pPr marL="0" indent="0">
              <a:buNone/>
            </a:pPr>
            <a:r>
              <a:rPr lang="en-US" sz="1900" dirty="0">
                <a:sym typeface="Symbol" panose="05050102010706020507" pitchFamily="18" charset="2"/>
              </a:rPr>
              <a:t></a:t>
            </a:r>
            <a:r>
              <a:rPr lang="en-US" sz="1900" dirty="0"/>
              <a:t> Windows 8.1 or 10. </a:t>
            </a:r>
          </a:p>
          <a:p>
            <a:pPr marL="0" indent="0">
              <a:buNone/>
            </a:pPr>
            <a:r>
              <a:rPr lang="en-US" sz="1900" dirty="0"/>
              <a:t> </a:t>
            </a:r>
          </a:p>
          <a:p>
            <a:pPr>
              <a:buFont typeface="Symbol" panose="05050102010706020507" pitchFamily="18" charset="2"/>
              <a:buChar char="·"/>
            </a:pPr>
            <a:r>
              <a:rPr lang="en-US" sz="1900" dirty="0"/>
              <a:t>Minimum System Requirements to run Office Excel 2013, your computer needs to meet the following minimum hardware requirements:</a:t>
            </a:r>
          </a:p>
          <a:p>
            <a:pPr marL="0" indent="0">
              <a:buNone/>
            </a:pPr>
            <a:r>
              <a:rPr lang="en-US" sz="1700" dirty="0"/>
              <a:t>						* 500 megahertz (MHz)</a:t>
            </a:r>
          </a:p>
          <a:p>
            <a:pPr marL="2628900" lvl="6" indent="0">
              <a:buNone/>
            </a:pPr>
            <a:r>
              <a:rPr lang="en-US" sz="1700" dirty="0"/>
              <a:t>  * 256 megabytes (MB) RAM</a:t>
            </a:r>
          </a:p>
          <a:p>
            <a:pPr marL="2628900" lvl="6" indent="0">
              <a:buNone/>
            </a:pPr>
            <a:r>
              <a:rPr lang="en-US" sz="1700" dirty="0"/>
              <a:t>  * 1.5 gigabytes (GB) available space</a:t>
            </a:r>
          </a:p>
          <a:p>
            <a:pPr marL="2628900" lvl="6" indent="0">
              <a:buNone/>
            </a:pPr>
            <a:r>
              <a:rPr lang="en-US" sz="1700" dirty="0"/>
              <a:t>  * 1024x768 or higher resolution monitor</a:t>
            </a:r>
          </a:p>
          <a:p>
            <a:pPr marL="0" indent="0">
              <a:buNone/>
            </a:pPr>
            <a:endParaRPr lang="en-US" dirty="0"/>
          </a:p>
        </p:txBody>
      </p:sp>
    </p:spTree>
    <p:extLst>
      <p:ext uri="{BB962C8B-B14F-4D97-AF65-F5344CB8AC3E}">
        <p14:creationId xmlns:p14="http://schemas.microsoft.com/office/powerpoint/2010/main" xmlns="" val="3239907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6052" y="734946"/>
            <a:ext cx="2468602" cy="696690"/>
          </a:xfrm>
        </p:spPr>
        <p:txBody>
          <a:bodyPr>
            <a:normAutofit fontScale="90000"/>
          </a:bodyPr>
          <a:lstStyle/>
          <a:p>
            <a:r>
              <a:rPr lang="en-US" sz="2800" dirty="0"/>
              <a:t>Project Flow</a:t>
            </a:r>
          </a:p>
        </p:txBody>
      </p:sp>
      <p:sp>
        <p:nvSpPr>
          <p:cNvPr id="3" name="Content Placeholder 2"/>
          <p:cNvSpPr>
            <a:spLocks noGrp="1"/>
          </p:cNvSpPr>
          <p:nvPr>
            <p:ph idx="1"/>
          </p:nvPr>
        </p:nvSpPr>
        <p:spPr>
          <a:xfrm>
            <a:off x="2589212" y="2133600"/>
            <a:ext cx="8915400" cy="3676073"/>
          </a:xfrm>
        </p:spPr>
        <p:txBody>
          <a:bodyPr/>
          <a:lstStyle/>
          <a:p>
            <a:pPr marL="0" indent="0">
              <a:buNone/>
            </a:pPr>
            <a:r>
              <a:rPr lang="en-US" sz="2000" dirty="0"/>
              <a:t>● Importing Blue Prism MS Excel VBO (Visual Basic for Applications) </a:t>
            </a:r>
          </a:p>
          <a:p>
            <a:pPr marL="0" indent="0">
              <a:buNone/>
            </a:pPr>
            <a:r>
              <a:rPr lang="en-US" sz="2000" dirty="0"/>
              <a:t>● Binding Process Studio with MS Excel VBO. </a:t>
            </a:r>
          </a:p>
          <a:p>
            <a:pPr marL="0" indent="0">
              <a:buNone/>
            </a:pPr>
            <a:r>
              <a:rPr lang="en-US" sz="2000" dirty="0"/>
              <a:t>● Opening MS Excel Workbook. </a:t>
            </a:r>
          </a:p>
          <a:p>
            <a:pPr marL="0" indent="0">
              <a:buNone/>
            </a:pPr>
            <a:r>
              <a:rPr lang="en-US" sz="2000" dirty="0"/>
              <a:t>● Specifying Blue Prism Stages to work on MS Excel Workbook in Blue Prism. </a:t>
            </a:r>
          </a:p>
          <a:p>
            <a:pPr marL="0" indent="0">
              <a:buNone/>
            </a:pPr>
            <a:r>
              <a:rPr lang="en-US" sz="2000" dirty="0"/>
              <a:t>● Tuning Process Flow with Blue Prism Actions. </a:t>
            </a:r>
          </a:p>
          <a:p>
            <a:pPr marL="0" indent="0">
              <a:buNone/>
            </a:pPr>
            <a:r>
              <a:rPr lang="en-US" sz="2000" dirty="0"/>
              <a:t>● Closing MS Excel Workbook.</a:t>
            </a:r>
          </a:p>
          <a:p>
            <a:pPr marL="0" indent="0">
              <a:buNone/>
            </a:pPr>
            <a:endParaRPr lang="en-US" dirty="0"/>
          </a:p>
        </p:txBody>
      </p:sp>
    </p:spTree>
    <p:extLst>
      <p:ext uri="{BB962C8B-B14F-4D97-AF65-F5344CB8AC3E}">
        <p14:creationId xmlns:p14="http://schemas.microsoft.com/office/powerpoint/2010/main" xmlns="" val="3796136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5341111" cy="585854"/>
          </a:xfrm>
        </p:spPr>
        <p:txBody>
          <a:bodyPr>
            <a:normAutofit/>
          </a:bodyPr>
          <a:lstStyle/>
          <a:p>
            <a:r>
              <a:rPr lang="en-US" sz="2800" dirty="0"/>
              <a:t>FLOW AND IMPLEMENTATION</a:t>
            </a:r>
          </a:p>
        </p:txBody>
      </p:sp>
      <p:sp>
        <p:nvSpPr>
          <p:cNvPr id="3" name="Content Placeholder 2"/>
          <p:cNvSpPr>
            <a:spLocks noGrp="1"/>
          </p:cNvSpPr>
          <p:nvPr>
            <p:ph idx="1"/>
          </p:nvPr>
        </p:nvSpPr>
        <p:spPr/>
        <p:txBody>
          <a:bodyPr/>
          <a:lstStyle/>
          <a:p>
            <a:pPr marL="0" indent="0">
              <a:buNone/>
            </a:pPr>
            <a:r>
              <a:rPr lang="en-US" b="1" dirty="0"/>
              <a:t>Idea: </a:t>
            </a:r>
            <a:endParaRPr lang="en-US" dirty="0"/>
          </a:p>
          <a:p>
            <a:pPr marL="0" indent="0">
              <a:buNone/>
            </a:pPr>
            <a:r>
              <a:rPr lang="en-US" dirty="0"/>
              <a:t>Need to find a new one --“Generally, in the </a:t>
            </a:r>
            <a:r>
              <a:rPr lang="en-US" dirty="0" smtClean="0"/>
              <a:t>educational management </a:t>
            </a:r>
            <a:r>
              <a:rPr lang="en-US" dirty="0" smtClean="0"/>
              <a:t> </a:t>
            </a:r>
            <a:r>
              <a:rPr lang="en-US" dirty="0"/>
              <a:t>monitoring the machine status continuously and maintaining the records of the entire data plays a very important role as that helps the officials to analyze the </a:t>
            </a:r>
            <a:r>
              <a:rPr lang="en-US" dirty="0" smtClean="0"/>
              <a:t>grading </a:t>
            </a:r>
            <a:r>
              <a:rPr lang="en-US" dirty="0" smtClean="0"/>
              <a:t>factors</a:t>
            </a:r>
            <a:r>
              <a:rPr lang="en-US" dirty="0"/>
              <a:t>. This also helps in resolving some of the problems like machine failures, production delays, etc. </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737700" y="4236844"/>
            <a:ext cx="5473981" cy="1949550"/>
          </a:xfrm>
          <a:prstGeom prst="rect">
            <a:avLst/>
          </a:prstGeom>
        </p:spPr>
      </p:pic>
    </p:spTree>
    <p:extLst>
      <p:ext uri="{BB962C8B-B14F-4D97-AF65-F5344CB8AC3E}">
        <p14:creationId xmlns:p14="http://schemas.microsoft.com/office/powerpoint/2010/main" xmlns="" val="1800719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725709"/>
            <a:ext cx="2533256" cy="835235"/>
          </a:xfrm>
        </p:spPr>
        <p:txBody>
          <a:bodyPr>
            <a:normAutofit/>
          </a:bodyPr>
          <a:lstStyle/>
          <a:p>
            <a:r>
              <a:rPr lang="en-US" sz="3200" b="1" dirty="0"/>
              <a:t>ACTIVITIES</a:t>
            </a:r>
            <a:endParaRPr lang="en-US" sz="2800" b="1" dirty="0"/>
          </a:p>
        </p:txBody>
      </p:sp>
      <p:sp>
        <p:nvSpPr>
          <p:cNvPr id="3" name="Content Placeholder 2"/>
          <p:cNvSpPr>
            <a:spLocks noGrp="1"/>
          </p:cNvSpPr>
          <p:nvPr>
            <p:ph idx="1"/>
          </p:nvPr>
        </p:nvSpPr>
        <p:spPr/>
        <p:txBody>
          <a:bodyPr/>
          <a:lstStyle/>
          <a:p>
            <a:pPr marL="0" indent="0">
              <a:buNone/>
            </a:pPr>
            <a:r>
              <a:rPr lang="en-US" sz="2400" b="1" dirty="0"/>
              <a:t>Milestone 1: Configure the Process Studio </a:t>
            </a:r>
            <a:endParaRPr lang="en-US" sz="2400" dirty="0"/>
          </a:p>
          <a:p>
            <a:pPr marL="0" indent="0">
              <a:buNone/>
            </a:pPr>
            <a:r>
              <a:rPr lang="en-US" sz="2400" dirty="0"/>
              <a:t>Let us create the Process Object bind with MS Excel VBO. </a:t>
            </a:r>
          </a:p>
          <a:p>
            <a:pPr marL="0" indent="0">
              <a:buNone/>
            </a:pPr>
            <a:r>
              <a:rPr lang="en-US" sz="2400" dirty="0"/>
              <a:t>Object studio is mainly used to develop the objects. Inside the object, we have different types of actions as follows: </a:t>
            </a:r>
          </a:p>
          <a:p>
            <a:pPr marL="0" indent="0">
              <a:buNone/>
            </a:pPr>
            <a:endParaRPr lang="en-US" sz="2400" dirty="0"/>
          </a:p>
          <a:p>
            <a:pPr marL="0" indent="0">
              <a:buNone/>
            </a:pPr>
            <a:r>
              <a:rPr lang="en-US" sz="2400" dirty="0"/>
              <a:t>1. Application Modular to Spy the Elements </a:t>
            </a:r>
          </a:p>
          <a:p>
            <a:pPr marL="0" indent="0">
              <a:buNone/>
            </a:pPr>
            <a:r>
              <a:rPr lang="en-US" sz="2400" dirty="0"/>
              <a:t>2. Initialize page and clean up page.</a:t>
            </a:r>
          </a:p>
          <a:p>
            <a:pPr marL="0" indent="0">
              <a:buNone/>
            </a:pPr>
            <a:endParaRPr lang="en-US" dirty="0"/>
          </a:p>
        </p:txBody>
      </p:sp>
    </p:spTree>
    <p:extLst>
      <p:ext uri="{BB962C8B-B14F-4D97-AF65-F5344CB8AC3E}">
        <p14:creationId xmlns:p14="http://schemas.microsoft.com/office/powerpoint/2010/main" xmlns="" val="1291093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7491" y="495713"/>
            <a:ext cx="9707418" cy="1045286"/>
          </a:xfrm>
          <a:prstGeom prst="rect">
            <a:avLst/>
          </a:prstGeom>
        </p:spPr>
        <p:txBody>
          <a:bodyPr wrap="square">
            <a:spAutoFit/>
          </a:bodyPr>
          <a:lstStyle/>
          <a:p>
            <a:pPr>
              <a:lnSpc>
                <a:spcPct val="107000"/>
              </a:lnSpc>
              <a:spcAft>
                <a:spcPts val="800"/>
              </a:spcAft>
            </a:pPr>
            <a:r>
              <a:rPr lang="en-US" b="1" dirty="0">
                <a:solidFill>
                  <a:srgbClr val="000000"/>
                </a:solidFill>
                <a:effectLst>
                  <a:outerShdw blurRad="38100" dist="19050" dir="2700000" algn="tl">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Activity 1: MS Excel VBO (Import VBO file)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Arial" panose="020B0604020202020204" pitchFamily="34" charset="0"/>
                <a:ea typeface="Calibri" panose="020F0502020204030204" pitchFamily="34" charset="0"/>
              </a:rPr>
              <a:t>File -&gt; Import -&gt; Browse -&gt; (C:\Program Files\Blue Prism Limited\Blue Prism Automate\VBO\BPA Object-MS Excel). Click Finish.</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311381" y="1685835"/>
            <a:ext cx="7319673" cy="4582099"/>
          </a:xfrm>
          <a:prstGeom prst="rect">
            <a:avLst/>
          </a:prstGeom>
        </p:spPr>
      </p:pic>
    </p:spTree>
    <p:extLst>
      <p:ext uri="{BB962C8B-B14F-4D97-AF65-F5344CB8AC3E}">
        <p14:creationId xmlns:p14="http://schemas.microsoft.com/office/powerpoint/2010/main" xmlns="" val="1279564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27563" y="615385"/>
            <a:ext cx="9688946" cy="1045286"/>
          </a:xfrm>
          <a:prstGeom prst="rect">
            <a:avLst/>
          </a:prstGeom>
        </p:spPr>
        <p:txBody>
          <a:bodyPr wrap="square">
            <a:spAutoFit/>
          </a:bodyPr>
          <a:lstStyle/>
          <a:p>
            <a:pPr>
              <a:lnSpc>
                <a:spcPct val="107000"/>
              </a:lnSpc>
              <a:spcAft>
                <a:spcPts val="800"/>
              </a:spcAft>
            </a:pPr>
            <a:r>
              <a:rPr lang="en-US" b="1" dirty="0">
                <a:solidFill>
                  <a:srgbClr val="000000"/>
                </a:solidFill>
                <a:effectLst>
                  <a:outerShdw blurRad="38100" dist="19050" dir="2700000" algn="tl">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Activity 2: Creating the Process Object from Object Studio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Arial" panose="020B0604020202020204" pitchFamily="34" charset="0"/>
                <a:ea typeface="Calibri" panose="020F0502020204030204" pitchFamily="34" charset="0"/>
              </a:rPr>
              <a:t>Process studio has only the Main page. We can call from the process studio. We use the Process studio for developing and testing.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296068" y="1990898"/>
            <a:ext cx="6172517" cy="4483330"/>
          </a:xfrm>
          <a:prstGeom prst="rect">
            <a:avLst/>
          </a:prstGeom>
        </p:spPr>
      </p:pic>
    </p:spTree>
    <p:extLst>
      <p:ext uri="{BB962C8B-B14F-4D97-AF65-F5344CB8AC3E}">
        <p14:creationId xmlns:p14="http://schemas.microsoft.com/office/powerpoint/2010/main" xmlns="" val="2114324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742045" y="1962094"/>
            <a:ext cx="8281934" cy="3385760"/>
          </a:xfrm>
          <a:prstGeom prst="rect">
            <a:avLst/>
          </a:prstGeom>
        </p:spPr>
      </p:pic>
      <p:sp>
        <p:nvSpPr>
          <p:cNvPr id="5" name="TextBox 4"/>
          <p:cNvSpPr txBox="1"/>
          <p:nvPr/>
        </p:nvSpPr>
        <p:spPr>
          <a:xfrm>
            <a:off x="2475571" y="914400"/>
            <a:ext cx="8943278" cy="707886"/>
          </a:xfrm>
          <a:prstGeom prst="rect">
            <a:avLst/>
          </a:prstGeom>
          <a:noFill/>
        </p:spPr>
        <p:txBody>
          <a:bodyPr wrap="square" rtlCol="0">
            <a:spAutoFit/>
          </a:bodyPr>
          <a:lstStyle/>
          <a:p>
            <a:r>
              <a:rPr lang="en-US" sz="3600" dirty="0" smtClean="0"/>
              <a:t>Grade</a:t>
            </a:r>
            <a:r>
              <a:rPr lang="en-US" dirty="0" smtClean="0"/>
              <a:t> </a:t>
            </a:r>
            <a:r>
              <a:rPr lang="en-US" sz="3600" dirty="0" smtClean="0"/>
              <a:t>Calculation</a:t>
            </a:r>
            <a:r>
              <a:rPr lang="en-US" dirty="0" smtClean="0"/>
              <a:t> </a:t>
            </a:r>
            <a:r>
              <a:rPr lang="en-US" sz="4000" dirty="0" smtClean="0"/>
              <a:t>Excel</a:t>
            </a:r>
            <a:r>
              <a:rPr lang="en-US" dirty="0" smtClean="0"/>
              <a:t> </a:t>
            </a:r>
            <a:r>
              <a:rPr lang="en-US" sz="3200" dirty="0" smtClean="0"/>
              <a:t>Automation</a:t>
            </a:r>
            <a:endParaRPr lang="en-US" sz="3200" dirty="0"/>
          </a:p>
        </p:txBody>
      </p:sp>
    </p:spTree>
    <p:extLst>
      <p:ext uri="{BB962C8B-B14F-4D97-AF65-F5344CB8AC3E}">
        <p14:creationId xmlns:p14="http://schemas.microsoft.com/office/powerpoint/2010/main" xmlns="" val="363119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9564" y="345247"/>
            <a:ext cx="9919854" cy="1862561"/>
          </a:xfrm>
          <a:prstGeom prst="rect">
            <a:avLst/>
          </a:prstGeom>
        </p:spPr>
        <p:txBody>
          <a:bodyPr wrap="square">
            <a:spAutoFit/>
          </a:bodyPr>
          <a:lstStyle/>
          <a:p>
            <a:pPr>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1. Create Action Stage as “Create Instance” (Business Object = MS Excel VBO; Action = Create Instance).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 	a. Click on the Outputs tab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I. Create Data Item, type = number, name = “handle”. Drag it into the   store in column.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Arial" panose="020B0604020202020204" pitchFamily="34" charset="0"/>
                <a:ea typeface="Calibri" panose="020F0502020204030204" pitchFamily="34" charset="0"/>
              </a:rPr>
              <a:t>		II. Click on ok.</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982915" y="2559568"/>
            <a:ext cx="8203318" cy="3444069"/>
          </a:xfrm>
          <a:prstGeom prst="rect">
            <a:avLst/>
          </a:prstGeom>
        </p:spPr>
      </p:pic>
    </p:spTree>
    <p:extLst>
      <p:ext uri="{BB962C8B-B14F-4D97-AF65-F5344CB8AC3E}">
        <p14:creationId xmlns:p14="http://schemas.microsoft.com/office/powerpoint/2010/main" xmlns="" val="1072686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89018" y="390584"/>
            <a:ext cx="8986982" cy="1881925"/>
          </a:xfrm>
          <a:prstGeom prst="rect">
            <a:avLst/>
          </a:prstGeom>
        </p:spPr>
        <p:txBody>
          <a:bodyPr wrap="square">
            <a:spAutoFit/>
          </a:bodyPr>
          <a:lstStyle/>
          <a:p>
            <a:pPr>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2. Create Action Stage as “Open Excel file” (Business Object = MS Excel VBO; Action = Open Workbook).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a. Click on the Inputs tab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err="1">
                <a:latin typeface="Arial" panose="020B0604020202020204" pitchFamily="34" charset="0"/>
                <a:ea typeface="Calibri" panose="020F0502020204030204" pitchFamily="34" charset="0"/>
                <a:cs typeface="Times New Roman" panose="02020603050405020304" pitchFamily="18" charset="0"/>
              </a:rPr>
              <a:t>i</a:t>
            </a:r>
            <a:r>
              <a:rPr lang="en-US" dirty="0">
                <a:latin typeface="Arial" panose="020B0604020202020204" pitchFamily="34" charset="0"/>
                <a:ea typeface="Calibri" panose="020F0502020204030204" pitchFamily="34" charset="0"/>
                <a:cs typeface="Times New Roman" panose="02020603050405020304" pitchFamily="18" charset="0"/>
              </a:rPr>
              <a:t>. Drag “handle” data item into handle Value column.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ii. Set file path of excel file in File Name Value column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642910" y="2719477"/>
            <a:ext cx="8327119" cy="3404232"/>
          </a:xfrm>
          <a:prstGeom prst="rect">
            <a:avLst/>
          </a:prstGeom>
        </p:spPr>
      </p:pic>
    </p:spTree>
    <p:extLst>
      <p:ext uri="{BB962C8B-B14F-4D97-AF65-F5344CB8AC3E}">
        <p14:creationId xmlns:p14="http://schemas.microsoft.com/office/powerpoint/2010/main" xmlns="" val="223907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312122" y="1918407"/>
            <a:ext cx="8915400" cy="3854970"/>
          </a:xfrm>
        </p:spPr>
      </p:sp>
      <p:sp>
        <p:nvSpPr>
          <p:cNvPr id="2" name="Title 1"/>
          <p:cNvSpPr>
            <a:spLocks noGrp="1"/>
          </p:cNvSpPr>
          <p:nvPr>
            <p:ph type="title"/>
          </p:nvPr>
        </p:nvSpPr>
        <p:spPr>
          <a:xfrm>
            <a:off x="2312122" y="883392"/>
            <a:ext cx="8915400" cy="566738"/>
          </a:xfrm>
        </p:spPr>
        <p:txBody>
          <a:bodyPr>
            <a:normAutofit/>
          </a:bodyPr>
          <a:lstStyle/>
          <a:p>
            <a:r>
              <a:rPr lang="en-US" sz="2800" b="1" dirty="0"/>
              <a:t>COURSE CERTIFICATE</a:t>
            </a:r>
          </a:p>
        </p:txBody>
      </p:sp>
      <p:sp>
        <p:nvSpPr>
          <p:cNvPr id="4" name="Text Placeholder 3"/>
          <p:cNvSpPr>
            <a:spLocks noGrp="1"/>
          </p:cNvSpPr>
          <p:nvPr>
            <p:ph type="body" sz="half" idx="2"/>
          </p:nvPr>
        </p:nvSpPr>
        <p:spPr>
          <a:xfrm>
            <a:off x="2312122" y="6143193"/>
            <a:ext cx="911369" cy="174480"/>
          </a:xfrm>
        </p:spPr>
        <p:txBody>
          <a:bodyPr>
            <a:normAutofit fontScale="70000" lnSpcReduction="20000"/>
          </a:bodyPr>
          <a:lstStyle/>
          <a:p>
            <a:r>
              <a:rPr lang="en-US" dirty="0"/>
              <a:t>.</a:t>
            </a:r>
          </a:p>
        </p:txBody>
      </p:sp>
    </p:spTree>
    <p:extLst>
      <p:ext uri="{BB962C8B-B14F-4D97-AF65-F5344CB8AC3E}">
        <p14:creationId xmlns:p14="http://schemas.microsoft.com/office/powerpoint/2010/main" xmlns="" val="969579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99854" y="412825"/>
            <a:ext cx="8876145" cy="2557880"/>
          </a:xfrm>
          <a:prstGeom prst="rect">
            <a:avLst/>
          </a:prstGeom>
        </p:spPr>
        <p:txBody>
          <a:bodyPr wrap="square">
            <a:spAutoFit/>
          </a:bodyPr>
          <a:lstStyle/>
          <a:p>
            <a:pPr>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3. Create Action as “Get to collection” (Business Object = MS Excel VBO; Action = Get Workbook As Collection).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a. Click on the Inputs tab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err="1">
                <a:latin typeface="Arial" panose="020B0604020202020204" pitchFamily="34" charset="0"/>
                <a:ea typeface="Calibri" panose="020F0502020204030204" pitchFamily="34" charset="0"/>
                <a:cs typeface="Times New Roman" panose="02020603050405020304" pitchFamily="18" charset="0"/>
              </a:rPr>
              <a:t>i</a:t>
            </a:r>
            <a:r>
              <a:rPr lang="en-US" dirty="0">
                <a:latin typeface="Arial" panose="020B0604020202020204" pitchFamily="34" charset="0"/>
                <a:ea typeface="Calibri" panose="020F0502020204030204" pitchFamily="34" charset="0"/>
                <a:cs typeface="Times New Roman" panose="02020603050405020304" pitchFamily="18" charset="0"/>
              </a:rPr>
              <a:t>. Drag “handle” data item into handle Value column.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ii. Drag “Workbook Name” data item into the Workbook Name Value                           column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Arial" panose="020B0604020202020204" pitchFamily="34" charset="0"/>
                <a:ea typeface="Calibri" panose="020F0502020204030204" pitchFamily="34" charset="0"/>
              </a:rPr>
              <a:t>		iii. Write Worksheet name as “Sheet1”.</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959157" y="3094365"/>
            <a:ext cx="4741498" cy="3763635"/>
          </a:xfrm>
          <a:prstGeom prst="rect">
            <a:avLst/>
          </a:prstGeom>
        </p:spPr>
      </p:pic>
    </p:spTree>
    <p:extLst>
      <p:ext uri="{BB962C8B-B14F-4D97-AF65-F5344CB8AC3E}">
        <p14:creationId xmlns:p14="http://schemas.microsoft.com/office/powerpoint/2010/main" xmlns="" val="2029662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586154" y="1617785"/>
            <a:ext cx="11605846" cy="243143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5475C"/>
                </a:solidFill>
                <a:effectLst/>
                <a:latin typeface="Open Sans"/>
                <a:cs typeface="Arial" pitchFamily="34" charset="0"/>
              </a:rPr>
              <a:t>4.Drag Loop module, Drag Choice module. Connect loop start with choice start.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5475C"/>
                </a:solidFill>
                <a:effectLst/>
                <a:latin typeface="Open Sans"/>
                <a:cs typeface="Arial" pitchFamily="34" charset="0"/>
              </a:rPr>
              <a:t> Open Choice Properties and create the following fields.</a:t>
            </a:r>
            <a:br>
              <a:rPr kumimoji="0" lang="en-US" sz="2000" b="0" i="0" u="none" strike="noStrike" cap="none" normalizeH="0" baseline="0" dirty="0" smtClean="0">
                <a:ln>
                  <a:noFill/>
                </a:ln>
                <a:solidFill>
                  <a:srgbClr val="35475C"/>
                </a:solidFill>
                <a:effectLst/>
                <a:latin typeface="Open Sans"/>
                <a:cs typeface="Arial" pitchFamily="34" charset="0"/>
              </a:rPr>
            </a:br>
            <a:r>
              <a:rPr kumimoji="0" lang="en-US" sz="2000" b="0" i="0" u="none" strike="noStrike" cap="none" normalizeH="0" baseline="0" dirty="0" smtClean="0">
                <a:ln>
                  <a:noFill/>
                </a:ln>
                <a:solidFill>
                  <a:srgbClr val="35475C"/>
                </a:solidFill>
                <a:effectLst/>
                <a:latin typeface="Open Sans"/>
                <a:cs typeface="Arial" pitchFamily="34" charset="0"/>
              </a:rPr>
              <a:t/>
            </a:r>
            <a:br>
              <a:rPr kumimoji="0" lang="en-US" sz="2000" b="0" i="0" u="none" strike="noStrike" cap="none" normalizeH="0" baseline="0" dirty="0" smtClean="0">
                <a:ln>
                  <a:noFill/>
                </a:ln>
                <a:solidFill>
                  <a:srgbClr val="35475C"/>
                </a:solidFill>
                <a:effectLst/>
                <a:latin typeface="Open Sans"/>
                <a:cs typeface="Arial" pitchFamily="34" charset="0"/>
              </a:rPr>
            </a:b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5475C"/>
                </a:solidFill>
                <a:effectLst/>
                <a:latin typeface="Open Sans"/>
                <a:cs typeface="Arial" pitchFamily="34" charset="0"/>
              </a:rPr>
              <a:t>a.</a:t>
            </a:r>
            <a:r>
              <a:rPr kumimoji="0" lang="en-US" sz="2000" b="0" i="0" u="none" strike="noStrike" cap="none" normalizeH="0" baseline="0" dirty="0" smtClean="0">
                <a:ln>
                  <a:noFill/>
                </a:ln>
                <a:solidFill>
                  <a:srgbClr val="35475C"/>
                </a:solidFill>
                <a:effectLst/>
                <a:latin typeface="Times New Roman" pitchFamily="18" charset="0"/>
                <a:cs typeface="Times New Roman" pitchFamily="18" charset="0"/>
              </a:rPr>
              <a:t>      </a:t>
            </a:r>
            <a:r>
              <a:rPr kumimoji="0" lang="en-US" sz="2000" b="0" i="0" u="none" strike="noStrike" cap="none" normalizeH="0" baseline="0" dirty="0" smtClean="0">
                <a:ln>
                  <a:noFill/>
                </a:ln>
                <a:solidFill>
                  <a:srgbClr val="35475C"/>
                </a:solidFill>
                <a:effectLst/>
                <a:latin typeface="Open Sans"/>
                <a:cs typeface="Arial" pitchFamily="34" charset="0"/>
              </a:rPr>
              <a:t>[</a:t>
            </a:r>
            <a:r>
              <a:rPr kumimoji="0" lang="en-US" sz="2400" b="0" i="0" u="none" strike="noStrike" cap="none" normalizeH="0" baseline="0" dirty="0" smtClean="0">
                <a:ln>
                  <a:noFill/>
                </a:ln>
                <a:solidFill>
                  <a:srgbClr val="35475C"/>
                </a:solidFill>
                <a:effectLst/>
                <a:latin typeface="Open Sans"/>
                <a:cs typeface="Arial" pitchFamily="34" charset="0"/>
              </a:rPr>
              <a:t>Student .Percentage</a:t>
            </a:r>
            <a:r>
              <a:rPr kumimoji="0" lang="en-US" sz="2000" b="0" i="0" u="none" strike="noStrike" cap="none" normalizeH="0" baseline="0" dirty="0" smtClean="0">
                <a:ln>
                  <a:noFill/>
                </a:ln>
                <a:solidFill>
                  <a:srgbClr val="35475C"/>
                </a:solidFill>
                <a:effectLst/>
                <a:latin typeface="Open Sans"/>
                <a:cs typeface="Arial" pitchFamily="34" charset="0"/>
              </a:rPr>
              <a:t>]&gt;=70 AND [</a:t>
            </a:r>
            <a:r>
              <a:rPr kumimoji="0" lang="en-US" sz="2400" b="0" i="0" u="none" strike="noStrike" cap="none" normalizeH="0" baseline="0" dirty="0" smtClean="0">
                <a:ln>
                  <a:noFill/>
                </a:ln>
                <a:solidFill>
                  <a:srgbClr val="35475C"/>
                </a:solidFill>
                <a:effectLst/>
                <a:latin typeface="Open Sans"/>
                <a:cs typeface="Arial" pitchFamily="34" charset="0"/>
              </a:rPr>
              <a:t>Students .Percentage</a:t>
            </a:r>
            <a:r>
              <a:rPr kumimoji="0" lang="en-US" sz="2000" b="0" i="0" u="none" strike="noStrike" cap="none" normalizeH="0" baseline="0" dirty="0" smtClean="0">
                <a:ln>
                  <a:noFill/>
                </a:ln>
                <a:solidFill>
                  <a:srgbClr val="35475C"/>
                </a:solidFill>
                <a:effectLst/>
                <a:latin typeface="Open Sans"/>
                <a:cs typeface="Arial" pitchFamily="34" charset="0"/>
              </a:rPr>
              <a:t>]&lt;=79</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5475C"/>
                </a:solidFill>
                <a:effectLst/>
                <a:latin typeface="Open Sans"/>
                <a:cs typeface="Arial" pitchFamily="34" charset="0"/>
              </a:rPr>
              <a:t>b.</a:t>
            </a:r>
            <a:r>
              <a:rPr kumimoji="0" lang="en-US" sz="2000" b="0" i="0" u="none" strike="noStrike" cap="none" normalizeH="0" baseline="0" dirty="0" smtClean="0">
                <a:ln>
                  <a:noFill/>
                </a:ln>
                <a:solidFill>
                  <a:srgbClr val="35475C"/>
                </a:solidFill>
                <a:effectLst/>
                <a:latin typeface="Times New Roman" pitchFamily="18" charset="0"/>
                <a:cs typeface="Times New Roman" pitchFamily="18" charset="0"/>
              </a:rPr>
              <a:t>      </a:t>
            </a:r>
            <a:r>
              <a:rPr kumimoji="0" lang="en-US" sz="2000" b="0" i="0" u="none" strike="noStrike" cap="none" normalizeH="0" baseline="0" dirty="0" smtClean="0">
                <a:ln>
                  <a:noFill/>
                </a:ln>
                <a:solidFill>
                  <a:srgbClr val="35475C"/>
                </a:solidFill>
                <a:effectLst/>
                <a:latin typeface="Open Sans"/>
                <a:cs typeface="Arial" pitchFamily="34" charset="0"/>
              </a:rPr>
              <a:t>[</a:t>
            </a:r>
            <a:r>
              <a:rPr kumimoji="0" lang="en-US" sz="2400" b="0" i="0" u="none" strike="noStrike" cap="none" normalizeH="0" baseline="0" dirty="0" smtClean="0">
                <a:ln>
                  <a:noFill/>
                </a:ln>
                <a:solidFill>
                  <a:srgbClr val="35475C"/>
                </a:solidFill>
                <a:effectLst/>
                <a:latin typeface="Open Sans"/>
                <a:cs typeface="Arial" pitchFamily="34" charset="0"/>
              </a:rPr>
              <a:t>Student .Percentage</a:t>
            </a:r>
            <a:r>
              <a:rPr kumimoji="0" lang="en-US" sz="2000" b="0" i="0" u="none" strike="noStrike" cap="none" normalizeH="0" baseline="0" dirty="0" smtClean="0">
                <a:ln>
                  <a:noFill/>
                </a:ln>
                <a:solidFill>
                  <a:srgbClr val="35475C"/>
                </a:solidFill>
                <a:effectLst/>
                <a:latin typeface="Open Sans"/>
                <a:cs typeface="Arial" pitchFamily="34" charset="0"/>
              </a:rPr>
              <a:t>]&gt;=80 AND [</a:t>
            </a:r>
            <a:r>
              <a:rPr kumimoji="0" lang="en-US" sz="2400" b="0" i="0" u="none" strike="noStrike" cap="none" normalizeH="0" baseline="0" dirty="0" smtClean="0">
                <a:ln>
                  <a:noFill/>
                </a:ln>
                <a:solidFill>
                  <a:srgbClr val="35475C"/>
                </a:solidFill>
                <a:effectLst/>
                <a:latin typeface="Open Sans"/>
                <a:cs typeface="Arial" pitchFamily="34" charset="0"/>
              </a:rPr>
              <a:t>Students .Percentage</a:t>
            </a:r>
            <a:r>
              <a:rPr kumimoji="0" lang="en-US" sz="2000" b="0" i="0" u="none" strike="noStrike" cap="none" normalizeH="0" baseline="0" dirty="0" smtClean="0">
                <a:ln>
                  <a:noFill/>
                </a:ln>
                <a:solidFill>
                  <a:srgbClr val="35475C"/>
                </a:solidFill>
                <a:effectLst/>
                <a:latin typeface="Open Sans"/>
                <a:cs typeface="Arial" pitchFamily="34" charset="0"/>
              </a:rPr>
              <a:t>]&lt;=89</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5475C"/>
                </a:solidFill>
                <a:effectLst/>
                <a:latin typeface="Open Sans"/>
                <a:cs typeface="Arial" pitchFamily="34" charset="0"/>
              </a:rPr>
              <a:t>c.</a:t>
            </a:r>
            <a:r>
              <a:rPr kumimoji="0" lang="en-US" sz="2000" b="0" i="0" u="none" strike="noStrike" cap="none" normalizeH="0" baseline="0" dirty="0" smtClean="0">
                <a:ln>
                  <a:noFill/>
                </a:ln>
                <a:solidFill>
                  <a:srgbClr val="35475C"/>
                </a:solidFill>
                <a:effectLst/>
                <a:latin typeface="Times New Roman" pitchFamily="18" charset="0"/>
                <a:cs typeface="Times New Roman" pitchFamily="18" charset="0"/>
              </a:rPr>
              <a:t>      </a:t>
            </a:r>
            <a:r>
              <a:rPr kumimoji="0" lang="en-US" sz="2000" b="0" i="0" u="none" strike="noStrike" cap="none" normalizeH="0" baseline="0" dirty="0" smtClean="0">
                <a:ln>
                  <a:noFill/>
                </a:ln>
                <a:solidFill>
                  <a:srgbClr val="35475C"/>
                </a:solidFill>
                <a:effectLst/>
                <a:latin typeface="Open Sans"/>
                <a:cs typeface="Arial" pitchFamily="34" charset="0"/>
              </a:rPr>
              <a:t>[</a:t>
            </a:r>
            <a:r>
              <a:rPr kumimoji="0" lang="en-US" sz="2400" b="0" i="0" u="none" strike="noStrike" cap="none" normalizeH="0" baseline="0" dirty="0" smtClean="0">
                <a:ln>
                  <a:noFill/>
                </a:ln>
                <a:solidFill>
                  <a:srgbClr val="35475C"/>
                </a:solidFill>
                <a:effectLst/>
                <a:latin typeface="Open Sans"/>
                <a:cs typeface="Arial" pitchFamily="34" charset="0"/>
              </a:rPr>
              <a:t>Student</a:t>
            </a:r>
            <a:r>
              <a:rPr kumimoji="0" lang="en-US" sz="2000" b="0" i="0" u="none" strike="noStrike" cap="none" normalizeH="0" dirty="0" smtClean="0">
                <a:ln>
                  <a:noFill/>
                </a:ln>
                <a:solidFill>
                  <a:srgbClr val="35475C"/>
                </a:solidFill>
                <a:effectLst/>
                <a:latin typeface="Open Sans"/>
                <a:cs typeface="Arial" pitchFamily="34" charset="0"/>
              </a:rPr>
              <a:t> </a:t>
            </a:r>
            <a:r>
              <a:rPr kumimoji="0" lang="en-US" sz="2000" b="0" i="0" u="none" strike="noStrike" cap="none" normalizeH="0" baseline="0" dirty="0" smtClean="0">
                <a:ln>
                  <a:noFill/>
                </a:ln>
                <a:solidFill>
                  <a:srgbClr val="35475C"/>
                </a:solidFill>
                <a:effectLst/>
                <a:latin typeface="Open Sans"/>
                <a:cs typeface="Arial" pitchFamily="34" charset="0"/>
              </a:rPr>
              <a:t>.</a:t>
            </a:r>
            <a:r>
              <a:rPr kumimoji="0" lang="en-US" sz="2400" b="0" i="0" u="none" strike="noStrike" cap="none" normalizeH="0" baseline="0" dirty="0" smtClean="0">
                <a:ln>
                  <a:noFill/>
                </a:ln>
                <a:solidFill>
                  <a:srgbClr val="35475C"/>
                </a:solidFill>
                <a:effectLst/>
                <a:latin typeface="Open Sans"/>
                <a:cs typeface="Arial" pitchFamily="34" charset="0"/>
              </a:rPr>
              <a:t>Percentage</a:t>
            </a:r>
            <a:r>
              <a:rPr kumimoji="0" lang="en-US" sz="2000" b="0" i="0" u="none" strike="noStrike" cap="none" normalizeH="0" baseline="0" dirty="0" smtClean="0">
                <a:ln>
                  <a:noFill/>
                </a:ln>
                <a:solidFill>
                  <a:srgbClr val="35475C"/>
                </a:solidFill>
                <a:effectLst/>
                <a:latin typeface="Open Sans"/>
                <a:cs typeface="Arial" pitchFamily="34" charset="0"/>
              </a:rPr>
              <a:t>]&gt;=90 AND [</a:t>
            </a:r>
            <a:r>
              <a:rPr kumimoji="0" lang="en-US" sz="2400" b="0" i="0" u="none" strike="noStrike" cap="none" normalizeH="0" baseline="0" dirty="0" smtClean="0">
                <a:ln>
                  <a:noFill/>
                </a:ln>
                <a:solidFill>
                  <a:srgbClr val="35475C"/>
                </a:solidFill>
                <a:effectLst/>
                <a:latin typeface="Open Sans"/>
                <a:cs typeface="Arial" pitchFamily="34" charset="0"/>
              </a:rPr>
              <a:t>Students .Percentage</a:t>
            </a:r>
            <a:r>
              <a:rPr kumimoji="0" lang="en-US" sz="2000" b="0" i="0" u="none" strike="noStrike" cap="none" normalizeH="0" baseline="0" dirty="0" smtClean="0">
                <a:ln>
                  <a:noFill/>
                </a:ln>
                <a:solidFill>
                  <a:srgbClr val="35475C"/>
                </a:solidFill>
                <a:effectLst/>
                <a:latin typeface="Open Sans"/>
                <a:cs typeface="Arial" pitchFamily="34" charset="0"/>
              </a:rPr>
              <a:t>]&lt;=100</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1291870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14244" y="979055"/>
            <a:ext cx="6856708" cy="5338618"/>
          </a:xfrm>
          <a:prstGeom prst="rect">
            <a:avLst/>
          </a:prstGeom>
        </p:spPr>
      </p:pic>
    </p:spTree>
    <p:extLst>
      <p:ext uri="{BB962C8B-B14F-4D97-AF65-F5344CB8AC3E}">
        <p14:creationId xmlns:p14="http://schemas.microsoft.com/office/powerpoint/2010/main" xmlns="" val="2914464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6655" y="1046104"/>
            <a:ext cx="9633527" cy="4674613"/>
          </a:xfrm>
          <a:prstGeom prst="rect">
            <a:avLst/>
          </a:prstGeom>
        </p:spPr>
        <p:txBody>
          <a:bodyPr wrap="square">
            <a:spAutoFit/>
          </a:bodyPr>
          <a:lstStyle/>
          <a:p>
            <a:pPr>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5. Create Action Stage as “Write collection” (Business Object = MS Excel VBO; Action = Write Collection).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endParaRPr lang="en-US" dirty="0">
              <a:latin typeface="Arial" panose="020B060402020202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endParaRPr lang="en-US" dirty="0">
              <a:latin typeface="Arial" panose="020B060402020202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 a. Click on the Inputs tab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err="1">
                <a:latin typeface="Arial" panose="020B0604020202020204" pitchFamily="34" charset="0"/>
                <a:ea typeface="Calibri" panose="020F0502020204030204" pitchFamily="34" charset="0"/>
                <a:cs typeface="Times New Roman" panose="02020603050405020304" pitchFamily="18" charset="0"/>
              </a:rPr>
              <a:t>i</a:t>
            </a:r>
            <a:r>
              <a:rPr lang="en-US" dirty="0">
                <a:latin typeface="Arial" panose="020B0604020202020204" pitchFamily="34" charset="0"/>
                <a:ea typeface="Calibri" panose="020F0502020204030204" pitchFamily="34" charset="0"/>
                <a:cs typeface="Times New Roman" panose="02020603050405020304" pitchFamily="18" charset="0"/>
              </a:rPr>
              <a:t>. Drag “handle” data item into handle Value column.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ii. Drag “Workbook Name” data item into the Workbook Name Value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    column.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iii. Drag “Employee” Collection into the Collection Value column.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iv. Write Worksheet name as “Sheet1”.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v. Write Cell Reference as “A1”.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vi. Set Include Column Names as True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3271329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41618" y="1263650"/>
            <a:ext cx="6325973" cy="4933950"/>
          </a:xfrm>
          <a:prstGeom prst="rect">
            <a:avLst/>
          </a:prstGeom>
        </p:spPr>
      </p:pic>
    </p:spTree>
    <p:extLst>
      <p:ext uri="{BB962C8B-B14F-4D97-AF65-F5344CB8AC3E}">
        <p14:creationId xmlns:p14="http://schemas.microsoft.com/office/powerpoint/2010/main" xmlns="" val="3673757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9709" y="452582"/>
            <a:ext cx="9836727" cy="5036956"/>
          </a:xfrm>
          <a:prstGeom prst="rect">
            <a:avLst/>
          </a:prstGeom>
        </p:spPr>
        <p:txBody>
          <a:bodyPr wrap="square">
            <a:spAutoFit/>
          </a:bodyPr>
          <a:lstStyle/>
          <a:p>
            <a:pPr>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6. Create Action Stage as “Save Excel file” (Business Object = MS Excel VBO; Action = Save Workbook).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a. Click on the Inputs tab.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err="1">
                <a:latin typeface="Arial" panose="020B0604020202020204" pitchFamily="34" charset="0"/>
                <a:ea typeface="Calibri" panose="020F0502020204030204" pitchFamily="34" charset="0"/>
                <a:cs typeface="Times New Roman" panose="02020603050405020304" pitchFamily="18" charset="0"/>
              </a:rPr>
              <a:t>i</a:t>
            </a:r>
            <a:r>
              <a:rPr lang="en-US" dirty="0">
                <a:latin typeface="Arial" panose="020B0604020202020204" pitchFamily="34" charset="0"/>
                <a:ea typeface="Calibri" panose="020F0502020204030204" pitchFamily="34" charset="0"/>
                <a:cs typeface="Times New Roman" panose="02020603050405020304" pitchFamily="18" charset="0"/>
              </a:rPr>
              <a:t>. Drag “handle” data item into handle Value column.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ii. Drag “Workbook Name” data item into the Workbook Name Value column</a:t>
            </a:r>
            <a:r>
              <a:rPr lang="en-US" sz="2000" dirty="0">
                <a:latin typeface="Arial" panose="020B0604020202020204" pitchFamily="34" charset="0"/>
                <a:ea typeface="Calibri" panose="020F0502020204030204" pitchFamily="34" charset="0"/>
                <a:cs typeface="Times New Roman" panose="02020603050405020304" pitchFamily="18" charset="0"/>
              </a:rPr>
              <a:t>. </a:t>
            </a:r>
          </a:p>
          <a:p>
            <a:pPr marL="457200" marR="0" indent="457200">
              <a:lnSpc>
                <a:spcPct val="107000"/>
              </a:lnSpc>
              <a:spcBef>
                <a:spcPts val="0"/>
              </a:spcBef>
              <a:spcAft>
                <a:spcPts val="800"/>
              </a:spcAft>
            </a:pPr>
            <a:endParaRPr lang="en-US" sz="2000" dirty="0">
              <a:latin typeface="Arial" panose="020B060402020202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endParaRPr lang="en-US" sz="2000" dirty="0">
              <a:latin typeface="Arial" panose="020B060402020202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7. Create Action Stage as “Close workbook” (Business Object = MS Excel VBO; Action = Close Current Workbook).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a. Click on the Inputs tab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b. Drag “handle” data item into handle Value column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c. Do connections as follows.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626074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28800" y="909725"/>
            <a:ext cx="9565105" cy="5377746"/>
          </a:xfrm>
          <a:prstGeom prst="rect">
            <a:avLst/>
          </a:prstGeom>
        </p:spPr>
      </p:pic>
    </p:spTree>
    <p:extLst>
      <p:ext uri="{BB962C8B-B14F-4D97-AF65-F5344CB8AC3E}">
        <p14:creationId xmlns:p14="http://schemas.microsoft.com/office/powerpoint/2010/main" xmlns="" val="2275143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46036" y="405425"/>
            <a:ext cx="8931564" cy="2036968"/>
          </a:xfrm>
          <a:prstGeom prst="rect">
            <a:avLst/>
          </a:prstGeom>
        </p:spPr>
        <p:txBody>
          <a:bodyPr wrap="square">
            <a:spAutoFit/>
          </a:bodyPr>
          <a:lstStyle/>
          <a:p>
            <a:pPr>
              <a:lnSpc>
                <a:spcPct val="107000"/>
              </a:lnSpc>
              <a:spcAft>
                <a:spcPts val="800"/>
              </a:spcAft>
            </a:pPr>
            <a:r>
              <a:rPr lang="en-US" b="1" dirty="0">
                <a:solidFill>
                  <a:srgbClr val="000000"/>
                </a:solidFill>
                <a:effectLst>
                  <a:outerShdw blurRad="38100" dist="19050" dir="2700000" algn="tl">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Activity 3: Testing the Process Object from Object Studio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Click on the Main Page, click on the Green play button to run the ‘Excel Process’ Process object. It shows COMPLETED when there is no error or no failure in the object.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Arial" panose="020B0604020202020204" pitchFamily="34" charset="0"/>
                <a:ea typeface="Calibri" panose="020F0502020204030204" pitchFamily="34" charset="0"/>
              </a:rPr>
              <a:t>Click on the Main Page, click on the Reset button to reset the cache for rerun the process object as fresh.</a:t>
            </a:r>
            <a:endParaRPr lang="en-US" dirty="0"/>
          </a:p>
        </p:txBody>
      </p:sp>
      <p:pic>
        <p:nvPicPr>
          <p:cNvPr id="3" name="Picture 2"/>
          <p:cNvPicPr>
            <a:picLocks noChangeAspect="1"/>
          </p:cNvPicPr>
          <p:nvPr/>
        </p:nvPicPr>
        <p:blipFill>
          <a:blip r:embed="rId2"/>
          <a:stretch>
            <a:fillRect/>
          </a:stretch>
        </p:blipFill>
        <p:spPr>
          <a:xfrm>
            <a:off x="2947737" y="2519587"/>
            <a:ext cx="7483641" cy="4207494"/>
          </a:xfrm>
          <a:prstGeom prst="rect">
            <a:avLst/>
          </a:prstGeom>
        </p:spPr>
      </p:pic>
    </p:spTree>
    <p:extLst>
      <p:ext uri="{BB962C8B-B14F-4D97-AF65-F5344CB8AC3E}">
        <p14:creationId xmlns:p14="http://schemas.microsoft.com/office/powerpoint/2010/main" xmlns="" val="19025585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4437" y="661055"/>
            <a:ext cx="3244457" cy="641272"/>
          </a:xfrm>
        </p:spPr>
        <p:txBody>
          <a:bodyPr>
            <a:normAutofit/>
          </a:bodyPr>
          <a:lstStyle/>
          <a:p>
            <a:r>
              <a:rPr lang="en-US" sz="2800" b="1" dirty="0" smtClean="0"/>
              <a:t>Input</a:t>
            </a:r>
            <a:r>
              <a:rPr lang="en-US" sz="2800" b="1" dirty="0" smtClean="0"/>
              <a:t> </a:t>
            </a:r>
            <a:r>
              <a:rPr lang="en-US" sz="2800" b="1" dirty="0"/>
              <a:t>Excel file</a:t>
            </a:r>
            <a:endParaRPr lang="en-US" sz="2800" dirty="0"/>
          </a:p>
        </p:txBody>
      </p:sp>
      <p:pic>
        <p:nvPicPr>
          <p:cNvPr id="7" name="Content Placeholder 6"/>
          <p:cNvPicPr>
            <a:picLocks noGrp="1" noChangeAspect="1"/>
          </p:cNvPicPr>
          <p:nvPr>
            <p:ph idx="1"/>
          </p:nvPr>
        </p:nvPicPr>
        <p:blipFill>
          <a:blip r:embed="rId2"/>
          <a:stretch>
            <a:fillRect/>
          </a:stretch>
        </p:blipFill>
        <p:spPr>
          <a:xfrm>
            <a:off x="2172558" y="1554163"/>
            <a:ext cx="8050083" cy="4525962"/>
          </a:xfrm>
        </p:spPr>
      </p:pic>
    </p:spTree>
    <p:extLst>
      <p:ext uri="{BB962C8B-B14F-4D97-AF65-F5344CB8AC3E}">
        <p14:creationId xmlns:p14="http://schemas.microsoft.com/office/powerpoint/2010/main" xmlns="" val="8385191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64472" y="1390838"/>
            <a:ext cx="8582383" cy="4825235"/>
          </a:xfrm>
          <a:prstGeom prst="rect">
            <a:avLst/>
          </a:prstGeom>
        </p:spPr>
      </p:pic>
      <p:sp>
        <p:nvSpPr>
          <p:cNvPr id="3" name="Rectangle 2"/>
          <p:cNvSpPr/>
          <p:nvPr/>
        </p:nvSpPr>
        <p:spPr>
          <a:xfrm>
            <a:off x="3599162" y="240632"/>
            <a:ext cx="4993675" cy="923330"/>
          </a:xfrm>
          <a:prstGeom prst="rect">
            <a:avLst/>
          </a:prstGeom>
          <a:noFill/>
        </p:spPr>
        <p:txBody>
          <a:bodyPr wrap="square" lIns="91440" tIns="45720" rIns="91440" bIns="45720">
            <a:spAutoFit/>
          </a:bodyPr>
          <a:lstStyle/>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output</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xmlns="" val="2894319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64704" y="157017"/>
            <a:ext cx="5501842" cy="637309"/>
          </a:xfrm>
        </p:spPr>
        <p:txBody>
          <a:bodyPr>
            <a:normAutofit/>
          </a:bodyPr>
          <a:lstStyle/>
          <a:p>
            <a:r>
              <a:rPr lang="en-US" sz="2800" b="1" dirty="0"/>
              <a:t>INTRODUCTION</a:t>
            </a:r>
          </a:p>
        </p:txBody>
      </p:sp>
      <p:sp>
        <p:nvSpPr>
          <p:cNvPr id="3" name="Subtitle 2"/>
          <p:cNvSpPr>
            <a:spLocks noGrp="1"/>
          </p:cNvSpPr>
          <p:nvPr>
            <p:ph type="subTitle" idx="1"/>
          </p:nvPr>
        </p:nvSpPr>
        <p:spPr>
          <a:xfrm>
            <a:off x="2764704" y="1138251"/>
            <a:ext cx="8915399" cy="5105531"/>
          </a:xfrm>
        </p:spPr>
        <p:txBody>
          <a:bodyPr>
            <a:normAutofit fontScale="92500" lnSpcReduction="20000"/>
          </a:bodyPr>
          <a:lstStyle/>
          <a:p>
            <a:r>
              <a:rPr lang="en-US" dirty="0"/>
              <a:t> </a:t>
            </a:r>
            <a:r>
              <a:rPr lang="en-US" dirty="0">
                <a:sym typeface="Symbol" panose="05050102010706020507" pitchFamily="18" charset="2"/>
              </a:rPr>
              <a:t></a:t>
            </a:r>
            <a:r>
              <a:rPr lang="en-US" dirty="0"/>
              <a:t> </a:t>
            </a:r>
            <a:r>
              <a:rPr lang="en-US" dirty="0" smtClean="0"/>
              <a:t>Calculation of grades for students has  become a task   for a large group of students to avoid this RPA used</a:t>
            </a:r>
            <a:r>
              <a:rPr lang="en-US" dirty="0" smtClean="0"/>
              <a:t>.</a:t>
            </a:r>
            <a:endParaRPr lang="en-US" dirty="0"/>
          </a:p>
          <a:p>
            <a:endParaRPr lang="en-US" dirty="0"/>
          </a:p>
          <a:p>
            <a:r>
              <a:rPr lang="en-US" dirty="0"/>
              <a:t> </a:t>
            </a:r>
            <a:r>
              <a:rPr lang="en-US" dirty="0">
                <a:sym typeface="Symbol" panose="05050102010706020507" pitchFamily="18" charset="2"/>
              </a:rPr>
              <a:t></a:t>
            </a:r>
            <a:r>
              <a:rPr lang="en-US" dirty="0"/>
              <a:t> Robotic Process Automation (RPA) is a type of automation technology currently transforming the way businesses operate.</a:t>
            </a:r>
          </a:p>
          <a:p>
            <a:r>
              <a:rPr lang="en-US" dirty="0"/>
              <a:t> </a:t>
            </a:r>
          </a:p>
          <a:p>
            <a:pPr marL="285750" indent="-285750">
              <a:buFont typeface="Symbol" panose="05050102010706020507" pitchFamily="18" charset="2"/>
              <a:buChar char="·"/>
            </a:pPr>
            <a:r>
              <a:rPr lang="en-US" dirty="0"/>
              <a:t>Excel automation streamlines your use of the application by automatically performing tasks. </a:t>
            </a:r>
          </a:p>
          <a:p>
            <a:pPr marL="285750" indent="-285750">
              <a:buFont typeface="Symbol" panose="05050102010706020507" pitchFamily="18" charset="2"/>
              <a:buChar char="·"/>
            </a:pPr>
            <a:endParaRPr lang="en-US" dirty="0"/>
          </a:p>
          <a:p>
            <a:r>
              <a:rPr lang="en-US" dirty="0">
                <a:sym typeface="Symbol" panose="05050102010706020507" pitchFamily="18" charset="2"/>
              </a:rPr>
              <a:t></a:t>
            </a:r>
            <a:r>
              <a:rPr lang="en-US" dirty="0"/>
              <a:t> </a:t>
            </a:r>
            <a:r>
              <a:rPr lang="en-US" dirty="0" smtClean="0"/>
              <a:t>Teachers</a:t>
            </a:r>
            <a:r>
              <a:rPr lang="en-US" dirty="0" smtClean="0"/>
              <a:t> </a:t>
            </a:r>
            <a:r>
              <a:rPr lang="en-US" dirty="0"/>
              <a:t>today must make better and faster </a:t>
            </a:r>
            <a:r>
              <a:rPr lang="en-US" dirty="0" smtClean="0"/>
              <a:t> </a:t>
            </a:r>
            <a:r>
              <a:rPr lang="en-US" dirty="0"/>
              <a:t>decisions than ever. Investments which are focusing on information technology are often considered as a critical method of speeding up and improving the management decision making. Yet it has proved distressingly difficult to understand the actual potential of investments in Information Technology. This is particularly common in </a:t>
            </a:r>
            <a:r>
              <a:rPr lang="en-US" dirty="0" smtClean="0"/>
              <a:t>Teaching </a:t>
            </a:r>
            <a:r>
              <a:rPr lang="en-US" dirty="0" smtClean="0"/>
              <a:t>areas </a:t>
            </a:r>
            <a:r>
              <a:rPr lang="en-US" dirty="0"/>
              <a:t>focusing on Human </a:t>
            </a:r>
            <a:r>
              <a:rPr lang="en-US" dirty="0" smtClean="0"/>
              <a:t>Resource</a:t>
            </a:r>
            <a:endParaRPr lang="en-US" dirty="0"/>
          </a:p>
        </p:txBody>
      </p:sp>
    </p:spTree>
    <p:extLst>
      <p:ext uri="{BB962C8B-B14F-4D97-AF65-F5344CB8AC3E}">
        <p14:creationId xmlns:p14="http://schemas.microsoft.com/office/powerpoint/2010/main" xmlns="" val="27346914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2616384" cy="585854"/>
          </a:xfrm>
        </p:spPr>
        <p:txBody>
          <a:bodyPr>
            <a:normAutofit/>
          </a:bodyPr>
          <a:lstStyle/>
          <a:p>
            <a:r>
              <a:rPr lang="en-US" sz="2800" b="1" dirty="0"/>
              <a:t>CONCLUSION</a:t>
            </a:r>
            <a:endParaRPr lang="en-US" sz="2800" dirty="0"/>
          </a:p>
        </p:txBody>
      </p:sp>
      <p:sp>
        <p:nvSpPr>
          <p:cNvPr id="3" name="Content Placeholder 2"/>
          <p:cNvSpPr>
            <a:spLocks noGrp="1"/>
          </p:cNvSpPr>
          <p:nvPr>
            <p:ph idx="1"/>
          </p:nvPr>
        </p:nvSpPr>
        <p:spPr/>
        <p:txBody>
          <a:bodyPr>
            <a:normAutofit/>
          </a:bodyPr>
          <a:lstStyle/>
          <a:p>
            <a:pPr marL="0" indent="0">
              <a:buNone/>
            </a:pPr>
            <a:r>
              <a:rPr lang="en-US" dirty="0" smtClean="0"/>
              <a:t>From an student grade and feedback has been identified as a key component of students success .To promote effective learning, students need to be given multiple real world exercises and need to receive rapid and meaningful feedback and remarks  .With an increase in class sizes and the time involved in manually grading assignments , instructors have adapted methods that do not promote student learning.</a:t>
            </a:r>
          </a:p>
          <a:p>
            <a:pPr marL="0" indent="0">
              <a:buNone/>
            </a:pPr>
            <a:endParaRPr lang="en-US" dirty="0"/>
          </a:p>
        </p:txBody>
      </p:sp>
    </p:spTree>
    <p:extLst>
      <p:ext uri="{BB962C8B-B14F-4D97-AF65-F5344CB8AC3E}">
        <p14:creationId xmlns:p14="http://schemas.microsoft.com/office/powerpoint/2010/main" xmlns="" val="2821532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3724748" cy="511963"/>
          </a:xfrm>
        </p:spPr>
        <p:txBody>
          <a:bodyPr>
            <a:normAutofit/>
          </a:bodyPr>
          <a:lstStyle/>
          <a:p>
            <a:r>
              <a:rPr lang="en-US" sz="2400" b="1" dirty="0"/>
              <a:t>FUTURE ENHANCEMENTS</a:t>
            </a:r>
          </a:p>
        </p:txBody>
      </p:sp>
      <p:sp>
        <p:nvSpPr>
          <p:cNvPr id="3" name="Content Placeholder 2"/>
          <p:cNvSpPr>
            <a:spLocks noGrp="1"/>
          </p:cNvSpPr>
          <p:nvPr>
            <p:ph idx="1"/>
          </p:nvPr>
        </p:nvSpPr>
        <p:spPr>
          <a:xfrm>
            <a:off x="2589212" y="1403927"/>
            <a:ext cx="8915400" cy="5301673"/>
          </a:xfrm>
        </p:spPr>
        <p:txBody>
          <a:bodyPr>
            <a:normAutofit fontScale="85000" lnSpcReduction="10000"/>
          </a:bodyPr>
          <a:lstStyle/>
          <a:p>
            <a:r>
              <a:rPr lang="en-GB" dirty="0" smtClean="0"/>
              <a:t>One impact on grades which is planned for a future</a:t>
            </a:r>
          </a:p>
          <a:p>
            <a:pPr>
              <a:buNone/>
            </a:pPr>
            <a:r>
              <a:rPr lang="en-GB" dirty="0" smtClean="0"/>
              <a:t>study is the use of pre-grading. As noted earlier, over 33% of</a:t>
            </a:r>
          </a:p>
          <a:p>
            <a:pPr>
              <a:buNone/>
            </a:pPr>
            <a:r>
              <a:rPr lang="en-GB" dirty="0" smtClean="0"/>
              <a:t>instructors offered pre-grading on assignments. This</a:t>
            </a:r>
          </a:p>
          <a:p>
            <a:pPr>
              <a:buNone/>
            </a:pPr>
            <a:r>
              <a:rPr lang="en-GB" dirty="0" smtClean="0"/>
              <a:t>permitted students to submit their projects early. The projects</a:t>
            </a:r>
          </a:p>
          <a:p>
            <a:pPr>
              <a:buNone/>
            </a:pPr>
            <a:r>
              <a:rPr lang="en-GB" dirty="0" smtClean="0"/>
              <a:t>are then re-graded and comments posted to assist the</a:t>
            </a:r>
          </a:p>
          <a:p>
            <a:pPr>
              <a:buNone/>
            </a:pPr>
            <a:r>
              <a:rPr lang="en-GB" dirty="0" smtClean="0"/>
              <a:t>students. The students could resubmit by the due date for an</a:t>
            </a:r>
          </a:p>
          <a:p>
            <a:pPr>
              <a:buNone/>
            </a:pPr>
            <a:r>
              <a:rPr lang="en-GB" dirty="0" smtClean="0"/>
              <a:t>updated grade. Future plans include measuring the impact of</a:t>
            </a:r>
          </a:p>
          <a:p>
            <a:pPr>
              <a:buNone/>
            </a:pPr>
            <a:r>
              <a:rPr lang="en-GB" dirty="0" smtClean="0"/>
              <a:t>students who take advantage of pre-grading versus those</a:t>
            </a:r>
          </a:p>
          <a:p>
            <a:pPr>
              <a:buNone/>
            </a:pPr>
            <a:r>
              <a:rPr lang="en-GB" dirty="0" smtClean="0"/>
              <a:t>who don’t on future projects and tests in the class</a:t>
            </a:r>
            <a:endParaRPr lang="en-US" dirty="0"/>
          </a:p>
        </p:txBody>
      </p:sp>
    </p:spTree>
    <p:extLst>
      <p:ext uri="{BB962C8B-B14F-4D97-AF65-F5344CB8AC3E}">
        <p14:creationId xmlns:p14="http://schemas.microsoft.com/office/powerpoint/2010/main" xmlns="" val="32589697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0619" y="190001"/>
            <a:ext cx="8911687" cy="558144"/>
          </a:xfrm>
        </p:spPr>
        <p:txBody>
          <a:bodyPr>
            <a:normAutofit/>
          </a:bodyPr>
          <a:lstStyle/>
          <a:p>
            <a:r>
              <a:rPr lang="en-US" sz="2400" b="1" dirty="0"/>
              <a:t>BIBLIOGRAPHY AND REFERENCES </a:t>
            </a:r>
          </a:p>
        </p:txBody>
      </p:sp>
      <p:sp>
        <p:nvSpPr>
          <p:cNvPr id="3" name="Content Placeholder 2"/>
          <p:cNvSpPr>
            <a:spLocks noGrp="1"/>
          </p:cNvSpPr>
          <p:nvPr>
            <p:ph idx="1"/>
          </p:nvPr>
        </p:nvSpPr>
        <p:spPr>
          <a:xfrm>
            <a:off x="2290619" y="1099127"/>
            <a:ext cx="9716654" cy="5643417"/>
          </a:xfrm>
        </p:spPr>
        <p:txBody>
          <a:bodyPr>
            <a:normAutofit fontScale="70000" lnSpcReduction="20000"/>
          </a:bodyPr>
          <a:lstStyle/>
          <a:p>
            <a:r>
              <a:rPr lang="en-GB" dirty="0" err="1" smtClean="0"/>
              <a:t>Ahonjemi</a:t>
            </a:r>
            <a:r>
              <a:rPr lang="en-GB" dirty="0" smtClean="0"/>
              <a:t>, T. and </a:t>
            </a:r>
            <a:r>
              <a:rPr lang="en-GB" dirty="0" err="1" smtClean="0"/>
              <a:t>Karavirta</a:t>
            </a:r>
            <a:r>
              <a:rPr lang="en-GB" dirty="0" smtClean="0"/>
              <a:t>, V. (2009). Analyzing the use of</a:t>
            </a:r>
          </a:p>
          <a:p>
            <a:pPr>
              <a:buNone/>
            </a:pPr>
            <a:r>
              <a:rPr lang="en-GB" dirty="0" smtClean="0"/>
              <a:t>a rubric-based grading tool. Proceedings of the fourteenth</a:t>
            </a:r>
          </a:p>
          <a:p>
            <a:pPr>
              <a:buNone/>
            </a:pPr>
            <a:r>
              <a:rPr lang="en-GB" dirty="0" smtClean="0"/>
              <a:t>annual </a:t>
            </a:r>
            <a:r>
              <a:rPr lang="en-GB" dirty="0" smtClean="0"/>
              <a:t>ACM SIGCSE Conference on Innovation and</a:t>
            </a:r>
          </a:p>
          <a:p>
            <a:pPr>
              <a:buNone/>
            </a:pPr>
            <a:r>
              <a:rPr lang="en-GB" dirty="0" smtClean="0"/>
              <a:t>technology in Computer Science Education, 333–337.</a:t>
            </a:r>
          </a:p>
          <a:p>
            <a:r>
              <a:rPr lang="en-US" dirty="0" err="1" smtClean="0"/>
              <a:t>Anglin</a:t>
            </a:r>
            <a:r>
              <a:rPr lang="en-US" dirty="0" smtClean="0"/>
              <a:t> , </a:t>
            </a:r>
            <a:r>
              <a:rPr lang="en-US" dirty="0" smtClean="0"/>
              <a:t>L., </a:t>
            </a:r>
            <a:r>
              <a:rPr lang="en-US" dirty="0" err="1" smtClean="0"/>
              <a:t>Anglin</a:t>
            </a:r>
            <a:r>
              <a:rPr lang="en-US" dirty="0" smtClean="0"/>
              <a:t> K., </a:t>
            </a:r>
            <a:r>
              <a:rPr lang="en-US" dirty="0" err="1" smtClean="0"/>
              <a:t>Schumman</a:t>
            </a:r>
            <a:r>
              <a:rPr lang="en-US" dirty="0" smtClean="0"/>
              <a:t>, P., and </a:t>
            </a:r>
            <a:r>
              <a:rPr lang="en-US" dirty="0" err="1" smtClean="0"/>
              <a:t>Kalinski</a:t>
            </a:r>
            <a:r>
              <a:rPr lang="en-US" dirty="0" smtClean="0"/>
              <a:t>, J.,</a:t>
            </a:r>
          </a:p>
          <a:p>
            <a:pPr>
              <a:buNone/>
            </a:pPr>
            <a:r>
              <a:rPr lang="en-GB" dirty="0" smtClean="0"/>
              <a:t>(2008). Improving the efficiency and </a:t>
            </a:r>
            <a:r>
              <a:rPr lang="en-GB" dirty="0" err="1" smtClean="0"/>
              <a:t>effectivement</a:t>
            </a:r>
            <a:r>
              <a:rPr lang="en-GB" dirty="0" smtClean="0"/>
              <a:t> of</a:t>
            </a:r>
          </a:p>
          <a:p>
            <a:pPr>
              <a:buNone/>
            </a:pPr>
            <a:r>
              <a:rPr lang="en-GB" dirty="0" smtClean="0"/>
              <a:t>grading through the use of computer assisted grading</a:t>
            </a:r>
          </a:p>
          <a:p>
            <a:pPr>
              <a:buNone/>
            </a:pPr>
            <a:r>
              <a:rPr lang="en-GB" dirty="0" smtClean="0"/>
              <a:t>rubrics. Decision Sciences Journal of Innovative</a:t>
            </a:r>
          </a:p>
          <a:p>
            <a:pPr>
              <a:buNone/>
            </a:pPr>
            <a:r>
              <a:rPr lang="en-US" dirty="0" smtClean="0"/>
              <a:t>Education, 6 (1), 51-73 .</a:t>
            </a:r>
          </a:p>
          <a:p>
            <a:r>
              <a:rPr lang="en-GB" dirty="0" err="1" smtClean="0"/>
              <a:t>Conole</a:t>
            </a:r>
            <a:r>
              <a:rPr lang="en-GB" dirty="0" smtClean="0"/>
              <a:t> , </a:t>
            </a:r>
            <a:r>
              <a:rPr lang="en-GB" dirty="0" smtClean="0"/>
              <a:t>G. and Warburton, B. (2005). A review of</a:t>
            </a:r>
          </a:p>
          <a:p>
            <a:pPr>
              <a:buNone/>
            </a:pPr>
            <a:r>
              <a:rPr lang="en-GB" dirty="0" smtClean="0"/>
              <a:t>computer-assisted assessment. Research in Learning</a:t>
            </a:r>
          </a:p>
          <a:p>
            <a:pPr>
              <a:buNone/>
            </a:pPr>
            <a:r>
              <a:rPr lang="en-US" dirty="0" smtClean="0"/>
              <a:t>technology</a:t>
            </a:r>
            <a:r>
              <a:rPr lang="en-US" dirty="0" smtClean="0"/>
              <a:t>, 13(1), </a:t>
            </a:r>
            <a:r>
              <a:rPr lang="en-US" dirty="0" smtClean="0"/>
              <a:t>17–31.</a:t>
            </a:r>
          </a:p>
          <a:p>
            <a:r>
              <a:rPr lang="en-US" b="1" dirty="0" smtClean="0"/>
              <a:t>Kevin </a:t>
            </a:r>
            <a:r>
              <a:rPr lang="en-US" b="1" dirty="0" smtClean="0"/>
              <a:t>Matthews , Thomas </a:t>
            </a:r>
            <a:r>
              <a:rPr lang="en-US" b="1" dirty="0" err="1" smtClean="0"/>
              <a:t>Janicki</a:t>
            </a:r>
            <a:r>
              <a:rPr lang="en-US" b="1" dirty="0" smtClean="0"/>
              <a:t> ,  </a:t>
            </a:r>
            <a:r>
              <a:rPr lang="en-US" b="1" dirty="0" smtClean="0"/>
              <a:t>Ling </a:t>
            </a:r>
            <a:r>
              <a:rPr lang="en-US" b="1" dirty="0" smtClean="0"/>
              <a:t>He.  Laurie Patterson.</a:t>
            </a:r>
            <a:r>
              <a:rPr lang="en-GB" b="1" dirty="0" smtClean="0"/>
              <a:t> Implementation of an Automated Grading System with </a:t>
            </a:r>
            <a:r>
              <a:rPr lang="en-GB" b="1" dirty="0" smtClean="0"/>
              <a:t>an </a:t>
            </a:r>
            <a:r>
              <a:rPr lang="en-US" b="1" dirty="0" smtClean="0"/>
              <a:t>Adaptive </a:t>
            </a:r>
            <a:r>
              <a:rPr lang="en-US" b="1" dirty="0" smtClean="0"/>
              <a:t>Learning Component </a:t>
            </a:r>
            <a:r>
              <a:rPr lang="en-US" b="1" dirty="0" smtClean="0"/>
              <a:t>to </a:t>
            </a:r>
            <a:r>
              <a:rPr lang="en-GB" b="1" dirty="0" smtClean="0"/>
              <a:t>Affect </a:t>
            </a:r>
            <a:r>
              <a:rPr lang="en-GB" b="1" dirty="0" smtClean="0"/>
              <a:t>Student Feedback and Response Time</a:t>
            </a:r>
            <a:endParaRPr lang="en-US" dirty="0" smtClean="0"/>
          </a:p>
        </p:txBody>
      </p:sp>
    </p:spTree>
    <p:extLst>
      <p:ext uri="{BB962C8B-B14F-4D97-AF65-F5344CB8AC3E}">
        <p14:creationId xmlns:p14="http://schemas.microsoft.com/office/powerpoint/2010/main" xmlns="" val="2790925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V="1">
            <a:off x="2136631" y="122844"/>
            <a:ext cx="45719" cy="45719"/>
          </a:xfrm>
        </p:spPr>
        <p:txBody>
          <a:bodyPr>
            <a:normAutofit fontScale="90000"/>
          </a:bodyPr>
          <a:lstStyle/>
          <a:p>
            <a:r>
              <a:rPr lang="en-US" dirty="0"/>
              <a:t>.</a:t>
            </a:r>
          </a:p>
        </p:txBody>
      </p:sp>
      <p:sp>
        <p:nvSpPr>
          <p:cNvPr id="3" name="Subtitle 2"/>
          <p:cNvSpPr>
            <a:spLocks noGrp="1"/>
          </p:cNvSpPr>
          <p:nvPr>
            <p:ph type="subTitle" idx="1"/>
          </p:nvPr>
        </p:nvSpPr>
        <p:spPr>
          <a:xfrm>
            <a:off x="2589213" y="526473"/>
            <a:ext cx="8915399" cy="5377189"/>
          </a:xfrm>
        </p:spPr>
        <p:txBody>
          <a:bodyPr>
            <a:normAutofit fontScale="92500"/>
          </a:bodyPr>
          <a:lstStyle/>
          <a:p>
            <a:r>
              <a:rPr lang="en-US" dirty="0"/>
              <a:t>In almost every </a:t>
            </a:r>
            <a:r>
              <a:rPr lang="en-US" dirty="0" smtClean="0"/>
              <a:t>Educational organization</a:t>
            </a:r>
            <a:r>
              <a:rPr lang="en-US" dirty="0"/>
              <a:t>, the responsibility of performing various strategic tasks such as management of the </a:t>
            </a:r>
            <a:r>
              <a:rPr lang="en-US" dirty="0" smtClean="0"/>
              <a:t>grade evaluation</a:t>
            </a:r>
            <a:r>
              <a:rPr lang="en-US" dirty="0" smtClean="0"/>
              <a:t> </a:t>
            </a:r>
            <a:r>
              <a:rPr lang="en-US" dirty="0"/>
              <a:t>process, </a:t>
            </a:r>
            <a:r>
              <a:rPr lang="en-US" dirty="0" smtClean="0"/>
              <a:t>lies </a:t>
            </a:r>
            <a:r>
              <a:rPr lang="en-US" dirty="0"/>
              <a:t>within the Human resource department. </a:t>
            </a:r>
          </a:p>
          <a:p>
            <a:r>
              <a:rPr lang="en-US" dirty="0" smtClean="0"/>
              <a:t> </a:t>
            </a:r>
            <a:endParaRPr lang="en-US" dirty="0"/>
          </a:p>
          <a:p>
            <a:r>
              <a:rPr lang="en-US" dirty="0"/>
              <a:t>However, every organization are now looking for more advanced methods of automation, which may help them to manage various complex processes such as, Data storage, Data control and modifications, Effective communication process enhancement, better connectivity with all departments easily and swiftly which would also be useful for the long-term goals of the </a:t>
            </a:r>
            <a:r>
              <a:rPr lang="en-US" dirty="0" smtClean="0"/>
              <a:t>E</a:t>
            </a:r>
            <a:r>
              <a:rPr lang="en-US" dirty="0" smtClean="0"/>
              <a:t>ducation organization</a:t>
            </a:r>
            <a:r>
              <a:rPr lang="en-US" dirty="0"/>
              <a:t>. </a:t>
            </a:r>
          </a:p>
          <a:p>
            <a:endParaRPr lang="en-US" dirty="0"/>
          </a:p>
          <a:p>
            <a:r>
              <a:rPr lang="en-US" dirty="0"/>
              <a:t>Information Technology has now considered as a potential tool that managers use, both generally, and in human resource functions, to increase the capabilities of </a:t>
            </a:r>
            <a:r>
              <a:rPr lang="en-US" dirty="0" smtClean="0"/>
              <a:t>the Education </a:t>
            </a:r>
            <a:r>
              <a:rPr lang="en-US" dirty="0"/>
              <a:t>organization.</a:t>
            </a:r>
          </a:p>
        </p:txBody>
      </p:sp>
    </p:spTree>
    <p:extLst>
      <p:ext uri="{BB962C8B-B14F-4D97-AF65-F5344CB8AC3E}">
        <p14:creationId xmlns:p14="http://schemas.microsoft.com/office/powerpoint/2010/main" xmlns="" val="3454038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3419948" cy="687454"/>
          </a:xfrm>
        </p:spPr>
        <p:txBody>
          <a:bodyPr/>
          <a:lstStyle/>
          <a:p>
            <a:r>
              <a:rPr lang="en-US" b="1" dirty="0"/>
              <a:t>OBJECTIVES</a:t>
            </a:r>
          </a:p>
        </p:txBody>
      </p:sp>
      <p:sp>
        <p:nvSpPr>
          <p:cNvPr id="3" name="Content Placeholder 2"/>
          <p:cNvSpPr>
            <a:spLocks noGrp="1"/>
          </p:cNvSpPr>
          <p:nvPr>
            <p:ph idx="1"/>
          </p:nvPr>
        </p:nvSpPr>
        <p:spPr>
          <a:xfrm>
            <a:off x="2592926" y="1745672"/>
            <a:ext cx="8915400" cy="4507346"/>
          </a:xfrm>
        </p:spPr>
        <p:txBody>
          <a:bodyPr>
            <a:noAutofit/>
          </a:bodyPr>
          <a:lstStyle/>
          <a:p>
            <a:pPr marL="0" indent="0">
              <a:buNone/>
            </a:pPr>
            <a:r>
              <a:rPr lang="en-US" sz="2400" dirty="0"/>
              <a:t>● Gain insights into building blocks of Blue Prism automation. </a:t>
            </a:r>
          </a:p>
          <a:p>
            <a:pPr marL="0" indent="0">
              <a:buNone/>
            </a:pPr>
            <a:r>
              <a:rPr lang="en-US" sz="2400" dirty="0"/>
              <a:t>● Importing MS Excel VBO (Visual Basic for Applications) in Blue Prism. </a:t>
            </a:r>
          </a:p>
          <a:p>
            <a:pPr marL="0" indent="0">
              <a:buNone/>
            </a:pPr>
            <a:r>
              <a:rPr lang="en-US" sz="2400" dirty="0"/>
              <a:t>● Tuning Process Studio with specific needs. </a:t>
            </a:r>
          </a:p>
          <a:p>
            <a:pPr marL="0" indent="0">
              <a:buNone/>
            </a:pPr>
            <a:r>
              <a:rPr lang="en-US" sz="2400" dirty="0"/>
              <a:t>● Working with different stages in the Process studio. </a:t>
            </a:r>
          </a:p>
          <a:p>
            <a:pPr marL="0" indent="0">
              <a:buNone/>
            </a:pPr>
            <a:r>
              <a:rPr lang="en-US" sz="2400" dirty="0"/>
              <a:t>● Build a </a:t>
            </a:r>
            <a:r>
              <a:rPr lang="en-US" sz="2400" dirty="0" smtClean="0"/>
              <a:t>Grade Calculation</a:t>
            </a:r>
            <a:r>
              <a:rPr lang="en-US" sz="2400" dirty="0" smtClean="0"/>
              <a:t> Excel Automation </a:t>
            </a:r>
            <a:r>
              <a:rPr lang="en-US" sz="2400" dirty="0"/>
              <a:t>that works over  </a:t>
            </a:r>
            <a:r>
              <a:rPr lang="en-US" sz="2400" dirty="0" smtClean="0"/>
              <a:t>Microsoft </a:t>
            </a:r>
            <a:r>
              <a:rPr lang="en-US" sz="2400" dirty="0"/>
              <a:t>excel.</a:t>
            </a:r>
          </a:p>
          <a:p>
            <a:pPr marL="0" indent="0">
              <a:buNone/>
            </a:pPr>
            <a:r>
              <a:rPr lang="en-US" sz="2400" dirty="0"/>
              <a:t>  </a:t>
            </a:r>
          </a:p>
        </p:txBody>
      </p:sp>
    </p:spTree>
    <p:extLst>
      <p:ext uri="{BB962C8B-B14F-4D97-AF65-F5344CB8AC3E}">
        <p14:creationId xmlns:p14="http://schemas.microsoft.com/office/powerpoint/2010/main" xmlns="" val="1831957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341746"/>
            <a:ext cx="1641042" cy="498763"/>
          </a:xfrm>
        </p:spPr>
        <p:txBody>
          <a:bodyPr>
            <a:normAutofit/>
          </a:bodyPr>
          <a:lstStyle/>
          <a:p>
            <a:r>
              <a:rPr lang="en-US" sz="2400" dirty="0"/>
              <a:t>PURPOSE</a:t>
            </a:r>
          </a:p>
        </p:txBody>
      </p:sp>
      <p:sp>
        <p:nvSpPr>
          <p:cNvPr id="3" name="Subtitle 2"/>
          <p:cNvSpPr>
            <a:spLocks noGrp="1"/>
          </p:cNvSpPr>
          <p:nvPr>
            <p:ph type="subTitle" idx="1"/>
          </p:nvPr>
        </p:nvSpPr>
        <p:spPr>
          <a:xfrm>
            <a:off x="2589213" y="1006765"/>
            <a:ext cx="8915399" cy="4896898"/>
          </a:xfrm>
        </p:spPr>
        <p:txBody>
          <a:bodyPr/>
          <a:lstStyle/>
          <a:p>
            <a:endParaRPr lang="en-US" sz="2000" dirty="0">
              <a:sym typeface="Symbol" panose="05050102010706020507" pitchFamily="18" charset="2"/>
            </a:endParaRPr>
          </a:p>
          <a:p>
            <a:pPr marL="342900" indent="-342900">
              <a:buFont typeface="Symbol" panose="05050102010706020507" pitchFamily="18" charset="2"/>
              <a:buChar char="·"/>
            </a:pPr>
            <a:r>
              <a:rPr lang="en-US" sz="2000" dirty="0"/>
              <a:t>Manage </a:t>
            </a:r>
            <a:r>
              <a:rPr lang="en-US" sz="2000" dirty="0" smtClean="0"/>
              <a:t>Student grade</a:t>
            </a:r>
            <a:r>
              <a:rPr lang="en-US" sz="2000" dirty="0" smtClean="0"/>
              <a:t> </a:t>
            </a:r>
            <a:r>
              <a:rPr lang="en-US" sz="2000" dirty="0"/>
              <a:t>Information Efficiently.</a:t>
            </a:r>
          </a:p>
          <a:p>
            <a:r>
              <a:rPr lang="en-US" sz="2000" dirty="0"/>
              <a:t> </a:t>
            </a:r>
          </a:p>
          <a:p>
            <a:pPr marL="342900" indent="-342900">
              <a:buFont typeface="Symbol" panose="05050102010706020507" pitchFamily="18" charset="2"/>
              <a:buChar char="·"/>
            </a:pPr>
            <a:r>
              <a:rPr lang="en-US" sz="2000" dirty="0"/>
              <a:t>Generate and Manage the </a:t>
            </a:r>
            <a:r>
              <a:rPr lang="en-US" sz="2000" dirty="0" smtClean="0"/>
              <a:t>student grade </a:t>
            </a:r>
            <a:r>
              <a:rPr lang="en-US" sz="2000" dirty="0" smtClean="0"/>
              <a:t> </a:t>
            </a:r>
            <a:r>
              <a:rPr lang="en-US" sz="2000" dirty="0"/>
              <a:t>Processes according to the </a:t>
            </a:r>
            <a:r>
              <a:rPr lang="en-US" sz="2000" dirty="0" smtClean="0"/>
              <a:t> </a:t>
            </a:r>
            <a:r>
              <a:rPr lang="en-US" sz="2000" dirty="0" smtClean="0"/>
              <a:t>percentage </a:t>
            </a:r>
            <a:r>
              <a:rPr lang="en-US" sz="2000" dirty="0" smtClean="0"/>
              <a:t>assigned </a:t>
            </a:r>
            <a:r>
              <a:rPr lang="en-US" sz="2000" dirty="0"/>
              <a:t>to the </a:t>
            </a:r>
            <a:r>
              <a:rPr lang="en-US" sz="2000" dirty="0" smtClean="0"/>
              <a:t>Students.</a:t>
            </a:r>
            <a:endParaRPr lang="en-US" sz="2000" dirty="0"/>
          </a:p>
          <a:p>
            <a:pPr marL="342900" indent="-342900">
              <a:buFont typeface="Symbol" panose="05050102010706020507" pitchFamily="18" charset="2"/>
              <a:buChar char="·"/>
            </a:pPr>
            <a:endParaRPr lang="en-US" sz="2000" dirty="0"/>
          </a:p>
          <a:p>
            <a:pPr marL="342900" indent="-342900">
              <a:buFont typeface="Symbol" panose="05050102010706020507" pitchFamily="18" charset="2"/>
              <a:buChar char="·"/>
            </a:pPr>
            <a:r>
              <a:rPr lang="en-US" sz="2000" dirty="0"/>
              <a:t>Generate all the </a:t>
            </a:r>
            <a:r>
              <a:rPr lang="en-US" sz="2000" dirty="0" smtClean="0"/>
              <a:t>grades of the students</a:t>
            </a:r>
            <a:r>
              <a:rPr lang="en-US" sz="2000" dirty="0" smtClean="0"/>
              <a:t> .</a:t>
            </a:r>
            <a:endParaRPr lang="en-US" sz="2000" dirty="0"/>
          </a:p>
          <a:p>
            <a:r>
              <a:rPr lang="en-US" sz="2000" dirty="0"/>
              <a:t> </a:t>
            </a:r>
          </a:p>
          <a:p>
            <a:r>
              <a:rPr lang="en-US" sz="2000" dirty="0">
                <a:sym typeface="Symbol" panose="05050102010706020507" pitchFamily="18" charset="2"/>
              </a:rPr>
              <a:t></a:t>
            </a:r>
            <a:r>
              <a:rPr lang="en-US" sz="2000" dirty="0"/>
              <a:t>    Manage </a:t>
            </a:r>
            <a:r>
              <a:rPr lang="en-US" sz="2000" dirty="0" smtClean="0"/>
              <a:t>total  Number of students passed</a:t>
            </a:r>
            <a:r>
              <a:rPr lang="en-US" sz="2000" dirty="0" smtClean="0"/>
              <a:t>.</a:t>
            </a:r>
            <a:endParaRPr lang="en-US" sz="2000" dirty="0"/>
          </a:p>
          <a:p>
            <a:endParaRPr lang="en-US" dirty="0"/>
          </a:p>
        </p:txBody>
      </p:sp>
    </p:spTree>
    <p:extLst>
      <p:ext uri="{BB962C8B-B14F-4D97-AF65-F5344CB8AC3E}">
        <p14:creationId xmlns:p14="http://schemas.microsoft.com/office/powerpoint/2010/main" xmlns="" val="1378479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6005" y="707238"/>
            <a:ext cx="4574493" cy="493490"/>
          </a:xfrm>
        </p:spPr>
        <p:txBody>
          <a:bodyPr>
            <a:normAutofit fontScale="90000"/>
          </a:bodyPr>
          <a:lstStyle/>
          <a:p>
            <a:r>
              <a:rPr lang="en-US" sz="2400" dirty="0"/>
              <a:t>Features of Proposed System</a:t>
            </a:r>
          </a:p>
        </p:txBody>
      </p:sp>
      <p:sp>
        <p:nvSpPr>
          <p:cNvPr id="3" name="Content Placeholder 2"/>
          <p:cNvSpPr>
            <a:spLocks noGrp="1"/>
          </p:cNvSpPr>
          <p:nvPr>
            <p:ph idx="1"/>
          </p:nvPr>
        </p:nvSpPr>
        <p:spPr>
          <a:xfrm>
            <a:off x="2706005" y="1496291"/>
            <a:ext cx="8915400" cy="4257964"/>
          </a:xfrm>
        </p:spPr>
        <p:txBody>
          <a:bodyPr/>
          <a:lstStyle/>
          <a:p>
            <a:pPr>
              <a:buFont typeface="Symbol" panose="05050102010706020507" pitchFamily="18" charset="2"/>
              <a:buChar char="·"/>
            </a:pPr>
            <a:r>
              <a:rPr lang="en-US" b="1" dirty="0">
                <a:solidFill>
                  <a:schemeClr val="tx1">
                    <a:lumMod val="65000"/>
                    <a:lumOff val="35000"/>
                  </a:schemeClr>
                </a:solidFill>
              </a:rPr>
              <a:t>  A sophisticated </a:t>
            </a:r>
            <a:r>
              <a:rPr lang="en-US" b="1" dirty="0" smtClean="0">
                <a:solidFill>
                  <a:schemeClr val="tx1">
                    <a:lumMod val="65000"/>
                    <a:lumOff val="35000"/>
                  </a:schemeClr>
                </a:solidFill>
              </a:rPr>
              <a:t>grade</a:t>
            </a:r>
            <a:r>
              <a:rPr lang="en-US" b="1" dirty="0" smtClean="0">
                <a:solidFill>
                  <a:schemeClr val="tx1">
                    <a:lumMod val="65000"/>
                    <a:lumOff val="35000"/>
                  </a:schemeClr>
                </a:solidFill>
              </a:rPr>
              <a:t> </a:t>
            </a:r>
            <a:r>
              <a:rPr lang="en-US" b="1" dirty="0">
                <a:solidFill>
                  <a:schemeClr val="tx1">
                    <a:lumMod val="65000"/>
                    <a:lumOff val="35000"/>
                  </a:schemeClr>
                </a:solidFill>
              </a:rPr>
              <a:t>calculation algorithm.</a:t>
            </a:r>
          </a:p>
          <a:p>
            <a:pPr>
              <a:buFont typeface="Symbol" panose="05050102010706020507" pitchFamily="18" charset="2"/>
              <a:buChar char="·"/>
            </a:pPr>
            <a:r>
              <a:rPr lang="en-US" b="1" dirty="0">
                <a:solidFill>
                  <a:schemeClr val="tx1">
                    <a:lumMod val="65000"/>
                    <a:lumOff val="35000"/>
                  </a:schemeClr>
                </a:solidFill>
              </a:rPr>
              <a:t>  Error prevention</a:t>
            </a:r>
          </a:p>
          <a:p>
            <a:pPr>
              <a:buFont typeface="Symbol" panose="05050102010706020507" pitchFamily="18" charset="2"/>
              <a:buChar char="·"/>
            </a:pPr>
            <a:r>
              <a:rPr lang="en-US" b="1" dirty="0">
                <a:solidFill>
                  <a:schemeClr val="tx1">
                    <a:lumMod val="65000"/>
                    <a:lumOff val="35000"/>
                  </a:schemeClr>
                </a:solidFill>
              </a:rPr>
              <a:t>  Reporting and </a:t>
            </a:r>
            <a:r>
              <a:rPr lang="en-US" b="1" dirty="0" smtClean="0">
                <a:solidFill>
                  <a:schemeClr val="tx1">
                    <a:lumMod val="65000"/>
                    <a:lumOff val="35000"/>
                  </a:schemeClr>
                </a:solidFill>
              </a:rPr>
              <a:t>statistics</a:t>
            </a:r>
            <a:endParaRPr lang="en-US" dirty="0">
              <a:solidFill>
                <a:schemeClr val="tx1">
                  <a:lumMod val="65000"/>
                  <a:lumOff val="35000"/>
                </a:schemeClr>
              </a:solidFill>
            </a:endParaRPr>
          </a:p>
          <a:p>
            <a:pPr marL="0" indent="0">
              <a:buNone/>
            </a:pPr>
            <a:r>
              <a:rPr lang="en-US" b="1" dirty="0">
                <a:solidFill>
                  <a:schemeClr val="tx1">
                    <a:lumMod val="65000"/>
                    <a:lumOff val="35000"/>
                  </a:schemeClr>
                </a:solidFill>
                <a:sym typeface="Symbol" panose="05050102010706020507" pitchFamily="18" charset="2"/>
              </a:rPr>
              <a:t></a:t>
            </a:r>
            <a:r>
              <a:rPr lang="en-US" b="1" dirty="0">
                <a:solidFill>
                  <a:schemeClr val="tx1">
                    <a:lumMod val="65000"/>
                    <a:lumOff val="35000"/>
                  </a:schemeClr>
                </a:solidFill>
              </a:rPr>
              <a:t> 	 </a:t>
            </a:r>
            <a:r>
              <a:rPr lang="en-US" b="1" dirty="0" smtClean="0">
                <a:solidFill>
                  <a:schemeClr val="tx1">
                    <a:lumMod val="65000"/>
                    <a:lumOff val="35000"/>
                  </a:schemeClr>
                </a:solidFill>
              </a:rPr>
              <a:t>Calculating the grade of students</a:t>
            </a:r>
            <a:endParaRPr lang="en-US" dirty="0">
              <a:solidFill>
                <a:schemeClr val="tx1">
                  <a:lumMod val="65000"/>
                  <a:lumOff val="35000"/>
                </a:schemeClr>
              </a:solidFill>
            </a:endParaRPr>
          </a:p>
          <a:p>
            <a:pPr marL="0" indent="0">
              <a:buNone/>
            </a:pPr>
            <a:r>
              <a:rPr lang="en-US" b="1" dirty="0">
                <a:solidFill>
                  <a:schemeClr val="tx1">
                    <a:lumMod val="65000"/>
                    <a:lumOff val="35000"/>
                  </a:schemeClr>
                </a:solidFill>
                <a:sym typeface="Symbol" panose="05050102010706020507" pitchFamily="18" charset="2"/>
              </a:rPr>
              <a:t></a:t>
            </a:r>
            <a:r>
              <a:rPr lang="en-US" b="1" dirty="0">
                <a:solidFill>
                  <a:schemeClr val="tx1">
                    <a:lumMod val="65000"/>
                    <a:lumOff val="35000"/>
                  </a:schemeClr>
                </a:solidFill>
              </a:rPr>
              <a:t> 	 </a:t>
            </a:r>
            <a:r>
              <a:rPr lang="en-US" b="1" dirty="0" smtClean="0">
                <a:solidFill>
                  <a:schemeClr val="tx1">
                    <a:lumMod val="65000"/>
                    <a:lumOff val="35000"/>
                  </a:schemeClr>
                </a:solidFill>
              </a:rPr>
              <a:t>Passed students </a:t>
            </a:r>
            <a:r>
              <a:rPr lang="en-US" b="1" dirty="0">
                <a:solidFill>
                  <a:schemeClr val="tx1">
                    <a:lumMod val="65000"/>
                    <a:lumOff val="35000"/>
                  </a:schemeClr>
                </a:solidFill>
              </a:rPr>
              <a:t>Calculation </a:t>
            </a:r>
            <a:endParaRPr lang="en-US" dirty="0">
              <a:solidFill>
                <a:schemeClr val="tx1">
                  <a:lumMod val="65000"/>
                  <a:lumOff val="35000"/>
                </a:schemeClr>
              </a:solidFill>
            </a:endParaRPr>
          </a:p>
          <a:p>
            <a:pPr marL="0" indent="0">
              <a:buNone/>
            </a:pPr>
            <a:r>
              <a:rPr lang="en-US" b="1" dirty="0">
                <a:solidFill>
                  <a:schemeClr val="tx1">
                    <a:lumMod val="65000"/>
                    <a:lumOff val="35000"/>
                  </a:schemeClr>
                </a:solidFill>
                <a:sym typeface="Symbol" panose="05050102010706020507" pitchFamily="18" charset="2"/>
              </a:rPr>
              <a:t></a:t>
            </a:r>
            <a:r>
              <a:rPr lang="en-US" b="1" dirty="0">
                <a:solidFill>
                  <a:schemeClr val="tx1">
                    <a:lumMod val="65000"/>
                    <a:lumOff val="35000"/>
                  </a:schemeClr>
                </a:solidFill>
              </a:rPr>
              <a:t> 	 Send </a:t>
            </a:r>
            <a:r>
              <a:rPr lang="en-US" b="1" dirty="0" smtClean="0">
                <a:solidFill>
                  <a:schemeClr val="tx1">
                    <a:lumMod val="65000"/>
                    <a:lumOff val="35000"/>
                  </a:schemeClr>
                </a:solidFill>
              </a:rPr>
              <a:t>grade</a:t>
            </a:r>
            <a:r>
              <a:rPr lang="en-US" b="1" dirty="0" smtClean="0">
                <a:solidFill>
                  <a:schemeClr val="tx1">
                    <a:lumMod val="65000"/>
                    <a:lumOff val="35000"/>
                  </a:schemeClr>
                </a:solidFill>
              </a:rPr>
              <a:t> </a:t>
            </a:r>
            <a:r>
              <a:rPr lang="en-US" b="1" dirty="0">
                <a:solidFill>
                  <a:schemeClr val="tx1">
                    <a:lumMod val="65000"/>
                    <a:lumOff val="35000"/>
                  </a:schemeClr>
                </a:solidFill>
              </a:rPr>
              <a:t>slips through mail </a:t>
            </a:r>
            <a:r>
              <a:rPr lang="en-US" b="1" dirty="0" smtClean="0">
                <a:solidFill>
                  <a:schemeClr val="tx1">
                    <a:lumMod val="65000"/>
                    <a:lumOff val="35000"/>
                  </a:schemeClr>
                </a:solidFill>
              </a:rPr>
              <a:t> to parents</a:t>
            </a:r>
            <a:endParaRPr lang="en-US" dirty="0">
              <a:solidFill>
                <a:schemeClr val="tx1">
                  <a:lumMod val="65000"/>
                  <a:lumOff val="35000"/>
                </a:schemeClr>
              </a:solidFill>
            </a:endParaRPr>
          </a:p>
          <a:p>
            <a:pPr marL="0" indent="0">
              <a:buNone/>
            </a:pPr>
            <a:r>
              <a:rPr lang="en-US" b="1" dirty="0">
                <a:solidFill>
                  <a:schemeClr val="tx1">
                    <a:lumMod val="65000"/>
                    <a:lumOff val="35000"/>
                  </a:schemeClr>
                </a:solidFill>
                <a:sym typeface="Symbol" panose="05050102010706020507" pitchFamily="18" charset="2"/>
              </a:rPr>
              <a:t></a:t>
            </a:r>
            <a:r>
              <a:rPr lang="en-US" b="1" dirty="0">
                <a:solidFill>
                  <a:schemeClr val="tx1">
                    <a:lumMod val="65000"/>
                    <a:lumOff val="35000"/>
                  </a:schemeClr>
                </a:solidFill>
              </a:rPr>
              <a:t> 	 Generate annual </a:t>
            </a:r>
            <a:r>
              <a:rPr lang="en-US" b="1" dirty="0" smtClean="0">
                <a:solidFill>
                  <a:schemeClr val="tx1">
                    <a:lumMod val="65000"/>
                    <a:lumOff val="35000"/>
                  </a:schemeClr>
                </a:solidFill>
              </a:rPr>
              <a:t>pass-fail </a:t>
            </a:r>
            <a:r>
              <a:rPr lang="en-US" b="1" dirty="0">
                <a:solidFill>
                  <a:schemeClr val="tx1">
                    <a:lumMod val="65000"/>
                    <a:lumOff val="35000"/>
                  </a:schemeClr>
                </a:solidFill>
              </a:rPr>
              <a:t>of </a:t>
            </a:r>
            <a:r>
              <a:rPr lang="en-US" b="1" dirty="0" smtClean="0">
                <a:solidFill>
                  <a:schemeClr val="tx1">
                    <a:lumMod val="65000"/>
                    <a:lumOff val="35000"/>
                  </a:schemeClr>
                </a:solidFill>
              </a:rPr>
              <a:t>students</a:t>
            </a:r>
            <a:endParaRPr lang="en-US" dirty="0">
              <a:solidFill>
                <a:schemeClr val="tx1">
                  <a:lumMod val="65000"/>
                  <a:lumOff val="35000"/>
                </a:schemeClr>
              </a:solidFill>
            </a:endParaRPr>
          </a:p>
        </p:txBody>
      </p:sp>
    </p:spTree>
    <p:extLst>
      <p:ext uri="{BB962C8B-B14F-4D97-AF65-F5344CB8AC3E}">
        <p14:creationId xmlns:p14="http://schemas.microsoft.com/office/powerpoint/2010/main" xmlns="" val="3658971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4676093" cy="770581"/>
          </a:xfrm>
        </p:spPr>
        <p:txBody>
          <a:bodyPr>
            <a:normAutofit fontScale="90000"/>
          </a:bodyPr>
          <a:lstStyle/>
          <a:p>
            <a:r>
              <a:rPr lang="en-US" b="1" dirty="0"/>
              <a:t>REQUIREMENTS</a:t>
            </a:r>
            <a:r>
              <a:rPr lang="en-US" dirty="0"/>
              <a:t/>
            </a:r>
            <a:br>
              <a:rPr lang="en-US" dirty="0"/>
            </a:br>
            <a:endParaRPr lang="en-US" dirty="0"/>
          </a:p>
        </p:txBody>
      </p:sp>
      <p:sp>
        <p:nvSpPr>
          <p:cNvPr id="3" name="Content Placeholder 2"/>
          <p:cNvSpPr>
            <a:spLocks noGrp="1"/>
          </p:cNvSpPr>
          <p:nvPr>
            <p:ph idx="1"/>
          </p:nvPr>
        </p:nvSpPr>
        <p:spPr>
          <a:xfrm>
            <a:off x="2589212" y="1782618"/>
            <a:ext cx="8915400" cy="4128604"/>
          </a:xfrm>
        </p:spPr>
        <p:txBody>
          <a:bodyPr>
            <a:normAutofit fontScale="77500" lnSpcReduction="20000"/>
          </a:bodyPr>
          <a:lstStyle/>
          <a:p>
            <a:pPr marL="0" indent="0">
              <a:buNone/>
            </a:pPr>
            <a:r>
              <a:rPr lang="en-US" b="1" dirty="0"/>
              <a:t>  Pre-requirements for Blue Prism</a:t>
            </a:r>
          </a:p>
          <a:p>
            <a:pPr marL="0" indent="0">
              <a:buNone/>
            </a:pPr>
            <a:endParaRPr lang="en-US" dirty="0"/>
          </a:p>
          <a:p>
            <a:pPr marL="0" indent="0">
              <a:buNone/>
            </a:pPr>
            <a:r>
              <a:rPr lang="en-US" dirty="0">
                <a:sym typeface="Symbol" panose="05050102010706020507" pitchFamily="18" charset="2"/>
              </a:rPr>
              <a:t></a:t>
            </a:r>
            <a:r>
              <a:rPr lang="en-US" dirty="0"/>
              <a:t> Creates and supports a digital workforce of industrial strength and enterprise</a:t>
            </a:r>
          </a:p>
          <a:p>
            <a:pPr marL="0" indent="0">
              <a:buNone/>
            </a:pPr>
            <a:r>
              <a:rPr lang="en-US" dirty="0"/>
              <a:t>    scale. </a:t>
            </a:r>
          </a:p>
          <a:p>
            <a:pPr marL="0" indent="0">
              <a:buNone/>
            </a:pPr>
            <a:r>
              <a:rPr lang="en-US" dirty="0">
                <a:sym typeface="Symbol" panose="05050102010706020507" pitchFamily="18" charset="2"/>
              </a:rPr>
              <a:t></a:t>
            </a:r>
            <a:r>
              <a:rPr lang="en-US" dirty="0"/>
              <a:t> Does not require IT skills to implement </a:t>
            </a:r>
          </a:p>
          <a:p>
            <a:pPr marL="0" indent="0">
              <a:buNone/>
            </a:pPr>
            <a:r>
              <a:rPr lang="en-US" dirty="0">
                <a:sym typeface="Symbol" panose="05050102010706020507" pitchFamily="18" charset="2"/>
              </a:rPr>
              <a:t></a:t>
            </a:r>
            <a:r>
              <a:rPr lang="en-US" dirty="0"/>
              <a:t> Can be implemented in sprints of 4 to 8 weeks (Start to finish) </a:t>
            </a:r>
          </a:p>
          <a:p>
            <a:pPr marL="0" indent="0">
              <a:buNone/>
            </a:pPr>
            <a:r>
              <a:rPr lang="en-US" dirty="0">
                <a:sym typeface="Symbol" panose="05050102010706020507" pitchFamily="18" charset="2"/>
              </a:rPr>
              <a:t></a:t>
            </a:r>
            <a:r>
              <a:rPr lang="en-US" dirty="0"/>
              <a:t> Is very low cost compared to the TCO of alternative solutions </a:t>
            </a:r>
          </a:p>
          <a:p>
            <a:pPr marL="0" indent="0">
              <a:buNone/>
            </a:pPr>
            <a:r>
              <a:rPr lang="en-US" dirty="0">
                <a:sym typeface="Symbol" panose="05050102010706020507" pitchFamily="18" charset="2"/>
              </a:rPr>
              <a:t></a:t>
            </a:r>
            <a:r>
              <a:rPr lang="en-US" dirty="0"/>
              <a:t> Provides tremendous payback with self-funding returns and an ROI that has been as high as 80% </a:t>
            </a:r>
          </a:p>
          <a:p>
            <a:pPr marL="0" indent="0">
              <a:buNone/>
            </a:pPr>
            <a:r>
              <a:rPr lang="en-US" dirty="0">
                <a:sym typeface="Symbol" panose="05050102010706020507" pitchFamily="18" charset="2"/>
              </a:rPr>
              <a:t></a:t>
            </a:r>
            <a:r>
              <a:rPr lang="en-US" dirty="0"/>
              <a:t> Can be managed within IT infrastructure and processes</a:t>
            </a:r>
          </a:p>
        </p:txBody>
      </p:sp>
    </p:spTree>
    <p:extLst>
      <p:ext uri="{BB962C8B-B14F-4D97-AF65-F5344CB8AC3E}">
        <p14:creationId xmlns:p14="http://schemas.microsoft.com/office/powerpoint/2010/main" xmlns="" val="947623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5546" y="1030510"/>
            <a:ext cx="4491366" cy="539672"/>
          </a:xfrm>
        </p:spPr>
        <p:txBody>
          <a:bodyPr>
            <a:normAutofit fontScale="90000"/>
          </a:bodyPr>
          <a:lstStyle/>
          <a:p>
            <a:r>
              <a:rPr lang="en-US" sz="2800" dirty="0"/>
              <a:t>Installation of Blue Prism </a:t>
            </a:r>
            <a:r>
              <a:rPr lang="en-US" dirty="0"/>
              <a:t/>
            </a:r>
            <a:br>
              <a:rPr lang="en-US" dirty="0"/>
            </a:br>
            <a:endParaRPr lang="en-US" dirty="0"/>
          </a:p>
        </p:txBody>
      </p:sp>
      <p:sp>
        <p:nvSpPr>
          <p:cNvPr id="3" name="Content Placeholder 2"/>
          <p:cNvSpPr>
            <a:spLocks noGrp="1"/>
          </p:cNvSpPr>
          <p:nvPr>
            <p:ph idx="1"/>
          </p:nvPr>
        </p:nvSpPr>
        <p:spPr>
          <a:xfrm>
            <a:off x="2555546" y="1644073"/>
            <a:ext cx="8915400" cy="3777622"/>
          </a:xfrm>
        </p:spPr>
        <p:txBody>
          <a:bodyPr>
            <a:normAutofit fontScale="92500" lnSpcReduction="20000"/>
          </a:bodyPr>
          <a:lstStyle/>
          <a:p>
            <a:pPr marL="0" indent="0">
              <a:buNone/>
            </a:pPr>
            <a:endParaRPr lang="en-US" dirty="0"/>
          </a:p>
          <a:p>
            <a:pPr marL="0" indent="0">
              <a:buNone/>
            </a:pPr>
            <a:r>
              <a:rPr lang="en-US" dirty="0"/>
              <a:t>The following are the installation requirements for Blue Prism – </a:t>
            </a:r>
          </a:p>
          <a:p>
            <a:pPr marL="0" indent="0">
              <a:buNone/>
            </a:pPr>
            <a:r>
              <a:rPr lang="en-US" dirty="0">
                <a:sym typeface="Symbol" panose="05050102010706020507" pitchFamily="18" charset="2"/>
              </a:rPr>
              <a:t>	</a:t>
            </a:r>
          </a:p>
          <a:p>
            <a:pPr marL="0" indent="0">
              <a:buNone/>
            </a:pPr>
            <a:r>
              <a:rPr lang="en-US" dirty="0">
                <a:sym typeface="Symbol" panose="05050102010706020507" pitchFamily="18" charset="2"/>
              </a:rPr>
              <a:t>	</a:t>
            </a:r>
            <a:r>
              <a:rPr lang="en-US" dirty="0"/>
              <a:t> Windows 10 (Preferred) OS, 64 bit</a:t>
            </a:r>
          </a:p>
          <a:p>
            <a:pPr marL="0" indent="0">
              <a:buNone/>
            </a:pPr>
            <a:r>
              <a:rPr lang="en-US" dirty="0">
                <a:sym typeface="Symbol" panose="05050102010706020507" pitchFamily="18" charset="2"/>
              </a:rPr>
              <a:t>	</a:t>
            </a:r>
            <a:r>
              <a:rPr lang="en-US" dirty="0"/>
              <a:t> Blue prism installation Software, 64 bit</a:t>
            </a:r>
          </a:p>
          <a:p>
            <a:pPr marL="0" indent="0">
              <a:buNone/>
            </a:pPr>
            <a:r>
              <a:rPr lang="en-US" dirty="0">
                <a:sym typeface="Symbol" panose="05050102010706020507" pitchFamily="18" charset="2"/>
              </a:rPr>
              <a:t>	</a:t>
            </a:r>
            <a:r>
              <a:rPr lang="en-US" dirty="0"/>
              <a:t> Blue Prism License File </a:t>
            </a:r>
          </a:p>
          <a:p>
            <a:pPr marL="0" indent="0">
              <a:buNone/>
            </a:pPr>
            <a:r>
              <a:rPr lang="en-US" dirty="0">
                <a:sym typeface="Symbol" panose="05050102010706020507" pitchFamily="18" charset="2"/>
              </a:rPr>
              <a:t>	</a:t>
            </a:r>
            <a:r>
              <a:rPr lang="en-US" dirty="0"/>
              <a:t> SQL Server Express Edition, 64</a:t>
            </a:r>
          </a:p>
        </p:txBody>
      </p:sp>
    </p:spTree>
    <p:extLst>
      <p:ext uri="{BB962C8B-B14F-4D97-AF65-F5344CB8AC3E}">
        <p14:creationId xmlns:p14="http://schemas.microsoft.com/office/powerpoint/2010/main" xmlns="" val="420629840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254</TotalTime>
  <Words>1543</Words>
  <Application>Microsoft Office PowerPoint</Application>
  <PresentationFormat>Custom</PresentationFormat>
  <Paragraphs>176</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Trek</vt:lpstr>
      <vt:lpstr>   GRADE CALCULATION        USING ROBOTIC PROCESS                    AUTOMATION (RPA)</vt:lpstr>
      <vt:lpstr>COURSE CERTIFICATE</vt:lpstr>
      <vt:lpstr>INTRODUCTION</vt:lpstr>
      <vt:lpstr>.</vt:lpstr>
      <vt:lpstr>OBJECTIVES</vt:lpstr>
      <vt:lpstr>PURPOSE</vt:lpstr>
      <vt:lpstr>Features of Proposed System</vt:lpstr>
      <vt:lpstr>REQUIREMENTS </vt:lpstr>
      <vt:lpstr>Installation of Blue Prism  </vt:lpstr>
      <vt:lpstr>Software Requirements</vt:lpstr>
      <vt:lpstr>Hardware Requirements</vt:lpstr>
      <vt:lpstr>Project Flow</vt:lpstr>
      <vt:lpstr>FLOW AND IMPLEMENTATION</vt:lpstr>
      <vt:lpstr>ACTIVITIES</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Input Excel file</vt:lpstr>
      <vt:lpstr>Slide 29</vt:lpstr>
      <vt:lpstr>CONCLUSION</vt:lpstr>
      <vt:lpstr>FUTURE ENHANCEMENTS</vt:lpstr>
      <vt:lpstr>BIBLIOGRAPHY AND REFERENCES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PAYROLL AUTOMATION        USING ROBOTIC PROCESS                    AUTOMATION (RPA)</dc:title>
  <dc:creator>MD TANVEER HASAN</dc:creator>
  <cp:lastModifiedBy>rana</cp:lastModifiedBy>
  <cp:revision>28</cp:revision>
  <dcterms:created xsi:type="dcterms:W3CDTF">2021-11-09T10:34:39Z</dcterms:created>
  <dcterms:modified xsi:type="dcterms:W3CDTF">2021-11-09T17:00:02Z</dcterms:modified>
</cp:coreProperties>
</file>