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1" r:id="rId2"/>
    <p:sldId id="290" r:id="rId3"/>
    <p:sldId id="277" r:id="rId4"/>
    <p:sldId id="291" r:id="rId5"/>
    <p:sldId id="279" r:id="rId6"/>
    <p:sldId id="281" r:id="rId7"/>
    <p:sldId id="292" r:id="rId8"/>
    <p:sldId id="282" r:id="rId9"/>
    <p:sldId id="283" r:id="rId10"/>
    <p:sldId id="293" r:id="rId11"/>
    <p:sldId id="284" r:id="rId12"/>
    <p:sldId id="294" r:id="rId13"/>
    <p:sldId id="295" r:id="rId14"/>
    <p:sldId id="285" r:id="rId15"/>
    <p:sldId id="296" r:id="rId16"/>
    <p:sldId id="29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p:scale>
          <a:sx n="80" d="100"/>
          <a:sy n="80" d="100"/>
        </p:scale>
        <p:origin x="-109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xmlns=""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xmlns=""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xmlns=""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9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9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9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pdocs.blueprism.com/bp-6-8/en-us/helpObjectStudio.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9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dirty="0" smtClean="0">
                <a:latin typeface="Arial" panose="020B0604020202020204" pitchFamily="34" charset="0"/>
                <a:cs typeface="Arial" panose="020B0604020202020204" pitchFamily="34" charset="0"/>
              </a:rPr>
              <a:t>EXCEL  AUTOMATION USING </a:t>
            </a:r>
          </a:p>
          <a:p>
            <a:pPr algn="ctr"/>
            <a:r>
              <a:rPr lang="en-IN" sz="2800" dirty="0" smtClean="0">
                <a:latin typeface="Arial" panose="020B0604020202020204" pitchFamily="34" charset="0"/>
                <a:cs typeface="Arial" panose="020B0604020202020204" pitchFamily="34" charset="0"/>
              </a:rPr>
              <a:t>BLUE PRISM</a:t>
            </a:r>
            <a:endParaRPr lang="en-US" sz="2800" dirty="0"/>
          </a:p>
        </p:txBody>
      </p:sp>
      <p:sp>
        <p:nvSpPr>
          <p:cNvPr id="8" name="Rectangle 7"/>
          <p:cNvSpPr/>
          <p:nvPr/>
        </p:nvSpPr>
        <p:spPr>
          <a:xfrm>
            <a:off x="762000" y="3048000"/>
            <a:ext cx="6400800" cy="1477328"/>
          </a:xfrm>
          <a:prstGeom prst="rect">
            <a:avLst/>
          </a:prstGeom>
        </p:spPr>
        <p:txBody>
          <a:bodyPr wrap="square">
            <a:spAutoFit/>
          </a:bodyPr>
          <a:lstStyle/>
          <a:p>
            <a:r>
              <a:rPr lang="en-US" dirty="0">
                <a:latin typeface="Arial" pitchFamily="34" charset="0"/>
                <a:cs typeface="Arial" pitchFamily="34" charset="0"/>
              </a:rPr>
              <a:t>Project </a:t>
            </a:r>
            <a:r>
              <a:rPr lang="en-US" dirty="0" err="1" smtClean="0">
                <a:latin typeface="Arial" pitchFamily="34" charset="0"/>
                <a:cs typeface="Arial" pitchFamily="34" charset="0"/>
              </a:rPr>
              <a:t>Supervisor:</a:t>
            </a:r>
            <a:r>
              <a:rPr lang="en-US" b="1" dirty="0" err="1" smtClean="0"/>
              <a:t>Dr.A.MARY</a:t>
            </a:r>
            <a:r>
              <a:rPr lang="en-US" b="1" dirty="0" smtClean="0"/>
              <a:t> POSONIA ,</a:t>
            </a:r>
            <a:r>
              <a:rPr lang="en-US" b="1" dirty="0" err="1" smtClean="0"/>
              <a:t>M.E.,Ph.D</a:t>
            </a:r>
            <a:r>
              <a:rPr lang="en-US" dirty="0" smtClean="0">
                <a:latin typeface="Arial" pitchFamily="34" charset="0"/>
                <a:cs typeface="Arial" pitchFamily="34" charset="0"/>
              </a:rPr>
              <a:t> .,</a:t>
            </a:r>
            <a:endParaRPr lang="en-US" dirty="0">
              <a:latin typeface="Arial" pitchFamily="34" charset="0"/>
              <a:cs typeface="Arial" pitchFamily="34" charset="0"/>
            </a:endParaRP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Mr. </a:t>
            </a:r>
            <a:r>
              <a:rPr lang="en-US" dirty="0" smtClean="0">
                <a:latin typeface="Arial" pitchFamily="34" charset="0"/>
                <a:cs typeface="Arial" pitchFamily="34" charset="0"/>
              </a:rPr>
              <a:t>Arul David J</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Register </a:t>
            </a:r>
            <a:r>
              <a:rPr lang="en-US" dirty="0" smtClean="0">
                <a:latin typeface="Arial" pitchFamily="34" charset="0"/>
                <a:cs typeface="Arial" pitchFamily="34" charset="0"/>
              </a:rPr>
              <a:t>Number:39110083</a:t>
            </a: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sz="1800" dirty="0" smtClean="0"/>
              <a:t>500 megahertz (MHz)</a:t>
            </a:r>
          </a:p>
          <a:p>
            <a:r>
              <a:rPr lang="en-US" sz="1800" dirty="0" smtClean="0"/>
              <a:t> </a:t>
            </a:r>
            <a:r>
              <a:rPr lang="en-US" sz="1800" dirty="0" smtClean="0"/>
              <a:t>256 </a:t>
            </a:r>
            <a:r>
              <a:rPr lang="en-US" sz="1800" dirty="0" smtClean="0"/>
              <a:t>megabytes (MB) RAM</a:t>
            </a:r>
          </a:p>
          <a:p>
            <a:r>
              <a:rPr lang="en-US" sz="1800" dirty="0" smtClean="0"/>
              <a:t> 1.5 gigabytes (GB) available space</a:t>
            </a:r>
          </a:p>
          <a:p>
            <a:r>
              <a:rPr lang="en-US" sz="1800" dirty="0" smtClean="0"/>
              <a:t> 1024x768 or higher resolution monitor</a:t>
            </a:r>
          </a:p>
          <a:p>
            <a:r>
              <a:rPr lang="en-US" dirty="0" smtClean="0"/>
              <a:t> </a:t>
            </a:r>
            <a:r>
              <a:rPr lang="en-US" sz="1800" dirty="0" smtClean="0"/>
              <a:t>We test our software against multiple operating systems and configurations to ensure compatibility with the currently available versions. We evaluate our software against the versions listed in the tables below and highlight the most appropriate selections as recommended </a:t>
            </a:r>
            <a:r>
              <a:rPr lang="en-US" sz="1800" dirty="0" smtClean="0"/>
              <a:t>versions</a:t>
            </a:r>
          </a:p>
          <a:p>
            <a:pPr lvl="0" fontAlgn="base"/>
            <a:r>
              <a:rPr lang="en-US" sz="1800" dirty="0" smtClean="0"/>
              <a:t>Coding using RPA API and other API tools </a:t>
            </a:r>
          </a:p>
          <a:p>
            <a:pPr lvl="0" fontAlgn="base"/>
            <a:r>
              <a:rPr lang="en-US" sz="1800" dirty="0" smtClean="0"/>
              <a:t>Native actions for Excel automation                                          </a:t>
            </a:r>
          </a:p>
          <a:p>
            <a:pPr lvl="0" fontAlgn="base"/>
            <a:r>
              <a:rPr lang="en-US" sz="1800" dirty="0" smtClean="0"/>
              <a:t>Object-based automation </a:t>
            </a:r>
          </a:p>
          <a:p>
            <a:endParaRPr lang="en-US" sz="1800" dirty="0"/>
          </a:p>
        </p:txBody>
      </p:sp>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381000" y="1600200"/>
            <a:ext cx="8305800" cy="4572000"/>
          </a:xfrm>
        </p:spPr>
        <p:txBody>
          <a:bodyPr>
            <a:normAutofit/>
          </a:bodyPr>
          <a:lstStyle/>
          <a:p>
            <a:r>
              <a:rPr lang="en-US" sz="1800" dirty="0" smtClean="0"/>
              <a:t>Flow chart</a:t>
            </a:r>
          </a:p>
          <a:p>
            <a:endParaRPr lang="en-US" sz="1800" dirty="0"/>
          </a:p>
        </p:txBody>
      </p:sp>
      <p:pic>
        <p:nvPicPr>
          <p:cNvPr id="9" name="Picture 8"/>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685800" y="2133600"/>
            <a:ext cx="5936615" cy="3324860"/>
          </a:xfrm>
          <a:prstGeom prst="rect">
            <a:avLst/>
          </a:prstGeom>
        </p:spPr>
      </p:pic>
    </p:spTree>
    <p:extLst>
      <p:ext uri="{BB962C8B-B14F-4D97-AF65-F5344CB8AC3E}">
        <p14:creationId xmlns:p14="http://schemas.microsoft.com/office/powerpoint/2010/main" xmlns="" val="22586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85000" lnSpcReduction="10000"/>
          </a:bodyPr>
          <a:lstStyle/>
          <a:p>
            <a:r>
              <a:rPr lang="en-US" sz="1800" dirty="0" smtClean="0"/>
              <a:t>1.      Create Action Stage as “Close Student excel file (Business Object = MS Excel VBO; Action = Close </a:t>
            </a:r>
            <a:r>
              <a:rPr lang="en-US" sz="1800" dirty="0" err="1" smtClean="0"/>
              <a:t>WorkBook</a:t>
            </a:r>
            <a:r>
              <a:rPr lang="en-US" sz="1800" dirty="0" smtClean="0"/>
              <a:t>).</a:t>
            </a:r>
          </a:p>
          <a:p>
            <a:r>
              <a:rPr lang="en-US" sz="1800" dirty="0" smtClean="0"/>
              <a:t>a.      Click on the Inputs tab</a:t>
            </a:r>
          </a:p>
          <a:p>
            <a:r>
              <a:rPr lang="en-US" sz="1800" dirty="0" smtClean="0"/>
              <a:t>                                                                   </a:t>
            </a:r>
            <a:r>
              <a:rPr lang="en-US" sz="1800" dirty="0" err="1" smtClean="0"/>
              <a:t>i</a:t>
            </a:r>
            <a:r>
              <a:rPr lang="en-US" sz="1800" dirty="0" smtClean="0"/>
              <a:t>.          Drag “handle” data item into handle Value column.</a:t>
            </a:r>
          </a:p>
          <a:p>
            <a:r>
              <a:rPr lang="en-US" sz="1800" dirty="0" smtClean="0"/>
              <a:t>                                                                  ii.          Drag “Workbook Name” data item into the Workbook Name Value column.</a:t>
            </a:r>
          </a:p>
          <a:p>
            <a:r>
              <a:rPr lang="en-US" sz="1800" dirty="0" smtClean="0"/>
              <a:t>                                                                 iii.          Save Data as “False”.</a:t>
            </a:r>
          </a:p>
          <a:p>
            <a:r>
              <a:rPr lang="en-US" sz="1800" dirty="0" smtClean="0"/>
              <a:t>Create Action as “Create Output excel file” (Business Object = MS Excel VBO; Action = Create </a:t>
            </a:r>
            <a:r>
              <a:rPr lang="en-US" sz="1800" dirty="0" err="1" smtClean="0"/>
              <a:t>WorkBook</a:t>
            </a:r>
            <a:r>
              <a:rPr lang="en-US" sz="1800" dirty="0" smtClean="0"/>
              <a:t>).</a:t>
            </a:r>
            <a:br>
              <a:rPr lang="en-US" sz="1800" dirty="0" smtClean="0"/>
            </a:br>
            <a:r>
              <a:rPr lang="en-US" sz="1800" dirty="0" smtClean="0"/>
              <a:t/>
            </a:r>
            <a:br>
              <a:rPr lang="en-US" sz="1800" dirty="0" smtClean="0"/>
            </a:br>
            <a:endParaRPr lang="en-US" sz="1800" dirty="0" smtClean="0"/>
          </a:p>
          <a:p>
            <a:r>
              <a:rPr lang="en-US" sz="1800" dirty="0" smtClean="0"/>
              <a:t>a.      Click on the Inputs tab.</a:t>
            </a:r>
          </a:p>
          <a:p>
            <a:r>
              <a:rPr lang="en-US" sz="1800" dirty="0" smtClean="0"/>
              <a:t>                                                                   </a:t>
            </a:r>
            <a:r>
              <a:rPr lang="en-US" sz="1800" dirty="0" err="1" smtClean="0"/>
              <a:t>i</a:t>
            </a:r>
            <a:r>
              <a:rPr lang="en-US" sz="1800" dirty="0" smtClean="0"/>
              <a:t>.          Drag “handle” data item into handle Value column. </a:t>
            </a:r>
          </a:p>
          <a:p>
            <a:r>
              <a:rPr lang="en-US" sz="1800" dirty="0" smtClean="0"/>
              <a:t>b.      Click on the Outputs tab</a:t>
            </a:r>
          </a:p>
          <a:p>
            <a:r>
              <a:rPr lang="en-US" sz="1800" dirty="0" smtClean="0"/>
              <a:t>                                                                   </a:t>
            </a:r>
            <a:r>
              <a:rPr lang="en-US" sz="1800" dirty="0" err="1" smtClean="0"/>
              <a:t>i</a:t>
            </a:r>
            <a:r>
              <a:rPr lang="en-US" sz="1800" dirty="0" smtClean="0"/>
              <a:t>.          Create Data Item, type = Text, name =”</a:t>
            </a:r>
            <a:r>
              <a:rPr lang="en-US" sz="1800" dirty="0" err="1" smtClean="0"/>
              <a:t>NewFile</a:t>
            </a:r>
            <a:r>
              <a:rPr lang="en-US" sz="1800" dirty="0" smtClean="0"/>
              <a:t>''.</a:t>
            </a:r>
          </a:p>
          <a:p>
            <a:r>
              <a:rPr lang="en-US" sz="1800" dirty="0" smtClean="0"/>
              <a:t>                                                                  ii.          Drag it into the Workbook Name Store In column. Click on ok.</a:t>
            </a:r>
          </a:p>
          <a:p>
            <a:endParaRPr lang="en-US" sz="1800" dirty="0"/>
          </a:p>
        </p:txBody>
      </p:sp>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sz="2400" dirty="0" smtClean="0"/>
              <a:t>All the flows was executed successfully by reading the given excel sheet and the output was stored new excel document as output. </a:t>
            </a:r>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pic>
        <p:nvPicPr>
          <p:cNvPr id="7" name="Picture 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1524000" y="2743200"/>
            <a:ext cx="5936615" cy="33743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a:bodyPr>
          <a:lstStyle/>
          <a:p>
            <a:r>
              <a:rPr lang="en-US" sz="2400" dirty="0" smtClean="0"/>
              <a:t>The analytical process started from data cleaning and processing, missing value, exploratory analysis and finally model building and evaluation</a:t>
            </a:r>
            <a:r>
              <a:rPr lang="en-US" sz="2400" dirty="0" smtClean="0"/>
              <a:t>.</a:t>
            </a:r>
          </a:p>
          <a:p>
            <a:r>
              <a:rPr lang="en-US" sz="2400" dirty="0" smtClean="0"/>
              <a:t>It has become easy to find out relation and patterns among various data’s</a:t>
            </a:r>
            <a:r>
              <a:rPr lang="en-US" sz="2400" dirty="0" smtClean="0"/>
              <a:t>.</a:t>
            </a:r>
          </a:p>
          <a:p>
            <a:r>
              <a:rPr lang="en-US" sz="2400" b="1" u="sng" dirty="0" smtClean="0">
                <a:hlinkClick r:id="rId2"/>
              </a:rPr>
              <a:t>Object Studio</a:t>
            </a:r>
            <a:r>
              <a:rPr lang="en-US" sz="2400" dirty="0" smtClean="0"/>
              <a:t> is designed to help you create small modular units for </a:t>
            </a:r>
            <a:r>
              <a:rPr lang="en-US" sz="2400" dirty="0" smtClean="0"/>
              <a:t>interacting </a:t>
            </a:r>
            <a:r>
              <a:rPr lang="en-US" sz="2400" dirty="0" smtClean="0"/>
              <a:t>with end-user applications</a:t>
            </a:r>
            <a:r>
              <a:rPr lang="en-US" sz="2400" dirty="0" smtClean="0"/>
              <a:t>.</a:t>
            </a:r>
          </a:p>
          <a:p>
            <a:r>
              <a:rPr lang="en-US" sz="2400" dirty="0" smtClean="0"/>
              <a:t>Object </a:t>
            </a:r>
            <a:r>
              <a:rPr lang="en-US" sz="2400" dirty="0" smtClean="0"/>
              <a:t>Studio opens this opportunity up to the business user, as well as the technical expert</a:t>
            </a:r>
            <a:endParaRPr lang="en-US" sz="2400" dirty="0"/>
          </a:p>
        </p:txBody>
      </p:sp>
    </p:spTree>
    <p:extLst>
      <p:ext uri="{BB962C8B-B14F-4D97-AF65-F5344CB8AC3E}">
        <p14:creationId xmlns:p14="http://schemas.microsoft.com/office/powerpoint/2010/main" xmlns="" val="54284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In most cases, Blue Prism will be able to detect that the application element that you have identified using the spy tool is a </a:t>
            </a:r>
            <a:r>
              <a:rPr lang="en-US" sz="2800" dirty="0" smtClean="0"/>
              <a:t>button</a:t>
            </a:r>
          </a:p>
          <a:p>
            <a:r>
              <a:rPr lang="en-US" sz="2800" dirty="0" smtClean="0"/>
              <a:t>In the excel automation we had to find the excel</a:t>
            </a:r>
          </a:p>
          <a:p>
            <a:pPr>
              <a:buNone/>
            </a:pPr>
            <a:r>
              <a:rPr lang="en-US" sz="2800" dirty="0" smtClean="0"/>
              <a:t>     </a:t>
            </a:r>
            <a:r>
              <a:rPr lang="en-US" sz="2800" dirty="0" err="1" smtClean="0"/>
              <a:t>arrengement</a:t>
            </a:r>
            <a:r>
              <a:rPr lang="en-US" sz="2800" dirty="0" smtClean="0"/>
              <a:t> in the same purpose in all </a:t>
            </a:r>
            <a:r>
              <a:rPr lang="en-US" sz="2800" dirty="0" err="1" smtClean="0"/>
              <a:t>categeory</a:t>
            </a:r>
            <a:r>
              <a:rPr lang="en-US" sz="2800" dirty="0" smtClean="0"/>
              <a:t>.</a:t>
            </a:r>
          </a:p>
          <a:p>
            <a:r>
              <a:rPr lang="en-US" sz="2800" dirty="0" smtClean="0"/>
              <a:t>We test our software against multiple operating systems and configurations to ensure compatibility with the currently available versions</a:t>
            </a:r>
            <a:endParaRPr lang="en-US" sz="2800" dirty="0" smtClean="0"/>
          </a:p>
          <a:p>
            <a:pPr>
              <a:buNone/>
            </a:pPr>
            <a:endParaRPr lang="en-US" sz="2800" dirty="0" smtClean="0"/>
          </a:p>
          <a:p>
            <a:pPr>
              <a:buNone/>
            </a:pPr>
            <a:r>
              <a:rPr lang="en-US" sz="2800" dirty="0" smtClean="0"/>
              <a:t> </a:t>
            </a:r>
            <a:r>
              <a:rPr lang="en-US" sz="2800" dirty="0" smtClean="0"/>
              <a:t>     </a:t>
            </a:r>
          </a:p>
          <a:p>
            <a:endParaRPr lang="en-US" sz="2800" dirty="0"/>
          </a:p>
        </p:txBody>
      </p:sp>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required</a:t>
            </a:r>
            <a:endParaRPr lang="en-US" dirty="0"/>
          </a:p>
        </p:txBody>
      </p:sp>
      <p:sp>
        <p:nvSpPr>
          <p:cNvPr id="3" name="Content Placeholder 2"/>
          <p:cNvSpPr>
            <a:spLocks noGrp="1"/>
          </p:cNvSpPr>
          <p:nvPr>
            <p:ph idx="1"/>
          </p:nvPr>
        </p:nvSpPr>
        <p:spPr/>
        <p:txBody>
          <a:bodyPr>
            <a:normAutofit fontScale="77500" lnSpcReduction="20000"/>
          </a:bodyPr>
          <a:lstStyle/>
          <a:p>
            <a:r>
              <a:rPr lang="en-US" sz="2000" b="1" dirty="0" smtClean="0"/>
              <a:t>Recommended</a:t>
            </a:r>
            <a:endParaRPr lang="en-US" sz="2000" dirty="0" smtClean="0"/>
          </a:p>
          <a:p>
            <a:r>
              <a:rPr lang="en-US" sz="2000" b="1" dirty="0" smtClean="0"/>
              <a:t>Minimum</a:t>
            </a:r>
            <a:endParaRPr lang="en-US" sz="2000" dirty="0" smtClean="0"/>
          </a:p>
          <a:p>
            <a:r>
              <a:rPr lang="en-US" sz="2000" dirty="0" smtClean="0"/>
              <a:t> </a:t>
            </a:r>
          </a:p>
          <a:p>
            <a:r>
              <a:rPr lang="en-US" sz="2000" b="1" dirty="0" smtClean="0"/>
              <a:t>Microsoft .NET Framework 4.8</a:t>
            </a:r>
            <a:endParaRPr lang="en-US" sz="2000" dirty="0" smtClean="0"/>
          </a:p>
          <a:p>
            <a:r>
              <a:rPr lang="en-US" sz="2000" dirty="0" smtClean="0"/>
              <a:t>Microsoft .NET Framework 4.7.2 or above</a:t>
            </a:r>
          </a:p>
          <a:p>
            <a:r>
              <a:rPr lang="en-US" b="1" dirty="0" smtClean="0"/>
              <a:t>Recommended</a:t>
            </a:r>
            <a:endParaRPr lang="en-US" dirty="0" smtClean="0"/>
          </a:p>
          <a:p>
            <a:r>
              <a:rPr lang="en-US" b="1" dirty="0" smtClean="0"/>
              <a:t>Deprecated</a:t>
            </a:r>
            <a:endParaRPr lang="en-US" dirty="0" smtClean="0"/>
          </a:p>
          <a:p>
            <a:pPr lvl="0"/>
            <a:r>
              <a:rPr lang="en-US" dirty="0" smtClean="0"/>
              <a:t>SQL 2016 (64-bit)</a:t>
            </a:r>
          </a:p>
          <a:p>
            <a:pPr lvl="0"/>
            <a:r>
              <a:rPr lang="en-US" dirty="0" smtClean="0"/>
              <a:t>SQL 2017 (64-bit)</a:t>
            </a:r>
          </a:p>
          <a:p>
            <a:pPr lvl="0"/>
            <a:r>
              <a:rPr lang="en-US" dirty="0" smtClean="0"/>
              <a:t>SQL 2019 (64-bit)</a:t>
            </a:r>
          </a:p>
          <a:p>
            <a:pPr lvl="0"/>
            <a:r>
              <a:rPr lang="en-US" dirty="0" smtClean="0"/>
              <a:t>Azure SQL Database V12</a:t>
            </a:r>
          </a:p>
          <a:p>
            <a:pPr lvl="0"/>
            <a:r>
              <a:rPr lang="en-US" dirty="0" smtClean="0"/>
              <a:t>SQL 2012 inc. R2 (32-bit/64-bit)</a:t>
            </a:r>
          </a:p>
          <a:p>
            <a:pPr lvl="0"/>
            <a:r>
              <a:rPr lang="en-US" dirty="0" smtClean="0"/>
              <a:t>SQL 2014 inc. R2 (32-bit/64-bit)</a:t>
            </a:r>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9 November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sz="2800" dirty="0">
                <a:latin typeface="Arial" pitchFamily="34" charset="0"/>
                <a:cs typeface="Arial" pitchFamily="34" charset="0"/>
              </a:rPr>
              <a:t>Attach your Course Certificate here</a:t>
            </a: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xmlns=""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In this project, we will build a process to Grade Calculation Excel Automation that works</a:t>
            </a:r>
          </a:p>
          <a:p>
            <a:pPr>
              <a:buNone/>
            </a:pPr>
            <a:r>
              <a:rPr lang="en-US" sz="2800" dirty="0" smtClean="0"/>
              <a:t>     </a:t>
            </a:r>
            <a:r>
              <a:rPr lang="en-US" sz="2800" dirty="0" smtClean="0"/>
              <a:t>over Microsoft Excel 2013 using Blue prism</a:t>
            </a:r>
          </a:p>
          <a:p>
            <a:pPr>
              <a:buNone/>
            </a:pPr>
            <a:r>
              <a:rPr lang="en-US" sz="2800" dirty="0" smtClean="0"/>
              <a:t> </a:t>
            </a:r>
          </a:p>
          <a:p>
            <a:r>
              <a:rPr lang="en-US" sz="2800" dirty="0" smtClean="0"/>
              <a:t>Generally , in </a:t>
            </a:r>
            <a:r>
              <a:rPr lang="en-US" sz="2800" dirty="0" smtClean="0"/>
              <a:t>order to calculate grades we use manual formulas in </a:t>
            </a:r>
            <a:r>
              <a:rPr lang="en-US" sz="2800" dirty="0" smtClean="0"/>
              <a:t>Excel .</a:t>
            </a:r>
            <a:r>
              <a:rPr lang="en-US" sz="2800" dirty="0" smtClean="0"/>
              <a:t>We also need to enter </a:t>
            </a:r>
          </a:p>
          <a:p>
            <a:r>
              <a:rPr lang="en-US" sz="2800" dirty="0" smtClean="0"/>
              <a:t>the marks manually each time. Our goal through this project is to automate this whole process</a:t>
            </a:r>
          </a:p>
          <a:p>
            <a:pPr>
              <a:buNone/>
            </a:pPr>
            <a:r>
              <a:rPr lang="en-US" sz="2800" dirty="0" smtClean="0"/>
              <a:t>      </a:t>
            </a:r>
            <a:r>
              <a:rPr lang="en-US" sz="2800" dirty="0" smtClean="0"/>
              <a:t>with the help of RPA technology and </a:t>
            </a:r>
            <a:r>
              <a:rPr lang="en-US" sz="2800" dirty="0" err="1" smtClean="0"/>
              <a:t>Blueprism</a:t>
            </a:r>
            <a:r>
              <a:rPr lang="en-US" sz="2800" dirty="0" smtClean="0"/>
              <a:t>. We can avoid doing the rote and recurring </a:t>
            </a:r>
          </a:p>
          <a:p>
            <a:r>
              <a:rPr lang="en-US" sz="2800" dirty="0" smtClean="0"/>
              <a:t>task of calculating grade for each student based on their marks repeatedly and save time with </a:t>
            </a:r>
          </a:p>
          <a:p>
            <a:pPr>
              <a:buNone/>
            </a:pPr>
            <a:r>
              <a:rPr lang="en-US" sz="2800" dirty="0" smtClean="0"/>
              <a:t>     the </a:t>
            </a:r>
            <a:r>
              <a:rPr lang="en-US" sz="2800" dirty="0" smtClean="0"/>
              <a:t>help of this project. </a:t>
            </a:r>
          </a:p>
          <a:p>
            <a:pPr algn="just">
              <a:lnSpc>
                <a:spcPct val="80000"/>
              </a:lnSpc>
            </a:pPr>
            <a:endParaRPr lang="en-US" sz="2800" dirty="0">
              <a:latin typeface="Arial" pitchFamily="34" charset="0"/>
              <a:cs typeface="Arial" pitchFamily="34" charset="0"/>
            </a:endParaRP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xmlns=""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038600"/>
          </a:xfrm>
        </p:spPr>
        <p:txBody>
          <a:bodyPr>
            <a:normAutofit fontScale="92500" lnSpcReduction="20000"/>
          </a:bodyPr>
          <a:lstStyle/>
          <a:p>
            <a:pPr>
              <a:lnSpc>
                <a:spcPct val="150000"/>
              </a:lnSpc>
            </a:pPr>
            <a:r>
              <a:rPr lang="en-US" sz="2800" dirty="0" smtClean="0"/>
              <a:t>Blue </a:t>
            </a:r>
            <a:r>
              <a:rPr lang="en-US" sz="2800" dirty="0" smtClean="0"/>
              <a:t>Prism is an RPA Tool which holds the </a:t>
            </a:r>
            <a:r>
              <a:rPr lang="en-US" sz="2800" b="1" dirty="0" smtClean="0"/>
              <a:t>capability of virtual workforce powered by software robots</a:t>
            </a:r>
            <a:r>
              <a:rPr lang="en-US" sz="2800" dirty="0" smtClean="0"/>
              <a:t>.</a:t>
            </a:r>
          </a:p>
          <a:p>
            <a:pPr>
              <a:lnSpc>
                <a:spcPct val="150000"/>
              </a:lnSpc>
            </a:pPr>
            <a:r>
              <a:rPr lang="en-US" sz="2800" dirty="0" smtClean="0"/>
              <a:t> </a:t>
            </a:r>
            <a:r>
              <a:rPr lang="en-US" sz="2800" dirty="0" smtClean="0"/>
              <a:t>This helps the enterprises to automate the business operations in an agile and cost-effective manner. </a:t>
            </a:r>
            <a:endParaRPr lang="en-US" sz="2800" dirty="0" smtClean="0"/>
          </a:p>
          <a:p>
            <a:pPr>
              <a:lnSpc>
                <a:spcPct val="150000"/>
              </a:lnSpc>
            </a:pPr>
            <a:r>
              <a:rPr lang="en-US" sz="2800" dirty="0" smtClean="0"/>
              <a:t>The </a:t>
            </a:r>
            <a:r>
              <a:rPr lang="en-US" sz="2800" dirty="0" smtClean="0"/>
              <a:t>tool is based on Java Programming Language and offers a visual designer with drag and drop functionalities.</a:t>
            </a:r>
            <a:endParaRPr lang="en-US" sz="2800" dirty="0">
              <a:latin typeface="Arial" pitchFamily="34" charset="0"/>
              <a:cs typeface="Arial" pitchFamily="34" charset="0"/>
            </a:endParaRPr>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xmlns=""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algn="just"/>
            <a:endParaRPr lang="en-US" b="1" dirty="0">
              <a:latin typeface="Arial" pitchFamily="34" charset="0"/>
              <a:cs typeface="Arial" pitchFamily="34" charset="0"/>
            </a:endParaRPr>
          </a:p>
          <a:p>
            <a:pPr algn="just"/>
            <a:endParaRPr lang="en-US" b="1" dirty="0"/>
          </a:p>
        </p:txBody>
      </p:sp>
      <p:pic>
        <p:nvPicPr>
          <p:cNvPr id="7" name="Picture 6" descr="bp-ux-language-skills-example.jpg"/>
          <p:cNvPicPr>
            <a:picLocks noChangeAspect="1"/>
          </p:cNvPicPr>
          <p:nvPr/>
        </p:nvPicPr>
        <p:blipFill>
          <a:blip r:embed="rId3" cstate="print"/>
          <a:stretch>
            <a:fillRect/>
          </a:stretch>
        </p:blipFill>
        <p:spPr>
          <a:xfrm>
            <a:off x="1676400" y="1600200"/>
            <a:ext cx="5791201" cy="4848225"/>
          </a:xfrm>
          <a:prstGeom prst="rect">
            <a:avLst/>
          </a:prstGeom>
        </p:spPr>
      </p:pic>
    </p:spTree>
    <p:extLst>
      <p:ext uri="{BB962C8B-B14F-4D97-AF65-F5344CB8AC3E}">
        <p14:creationId xmlns:p14="http://schemas.microsoft.com/office/powerpoint/2010/main" xmlns=""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7" name="Content Placeholder 6" descr="process_studio_stages.jpg"/>
          <p:cNvPicPr>
            <a:picLocks noGrp="1" noChangeAspect="1"/>
          </p:cNvPicPr>
          <p:nvPr>
            <p:ph idx="1"/>
          </p:nvPr>
        </p:nvPicPr>
        <p:blipFill>
          <a:blip r:embed="rId2" cstate="print"/>
          <a:stretch>
            <a:fillRect/>
          </a:stretch>
        </p:blipFill>
        <p:spPr>
          <a:xfrm>
            <a:off x="2471601" y="1600200"/>
            <a:ext cx="4200797" cy="4525963"/>
          </a:xfrm>
        </p:spPr>
      </p:pic>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fontScale="85000" lnSpcReduction="20000"/>
          </a:bodyPr>
          <a:lstStyle/>
          <a:p>
            <a:pPr>
              <a:lnSpc>
                <a:spcPct val="150000"/>
              </a:lnSpc>
            </a:pPr>
            <a:r>
              <a:rPr lang="en-US" sz="2800" dirty="0">
                <a:latin typeface="Arial" pitchFamily="34" charset="0"/>
                <a:cs typeface="Arial" pitchFamily="34" charset="0"/>
              </a:rPr>
              <a:t>First design your project either by </a:t>
            </a:r>
            <a:r>
              <a:rPr lang="en-US" sz="2800" dirty="0" smtClean="0">
                <a:latin typeface="Arial" pitchFamily="34" charset="0"/>
                <a:cs typeface="Arial" pitchFamily="34" charset="0"/>
              </a:rPr>
              <a:t>Simulation</a:t>
            </a:r>
          </a:p>
          <a:p>
            <a:r>
              <a:rPr lang="en-US" sz="2800" dirty="0" smtClean="0"/>
              <a:t> By the end of this project you will:</a:t>
            </a:r>
          </a:p>
          <a:p>
            <a:r>
              <a:rPr lang="en-US" sz="2800" dirty="0" smtClean="0"/>
              <a:t>.Importing MS Excel VBO(Visual Basic for Applications) in Blue Prism.</a:t>
            </a:r>
          </a:p>
          <a:p>
            <a:r>
              <a:rPr lang="en-US" sz="2800" dirty="0" smtClean="0"/>
              <a:t>Tuning Process Studio with specific needs.</a:t>
            </a:r>
          </a:p>
          <a:p>
            <a:pPr>
              <a:buNone/>
            </a:pPr>
            <a:r>
              <a:rPr lang="en-US" sz="2800" dirty="0" smtClean="0"/>
              <a:t>     Working </a:t>
            </a:r>
            <a:r>
              <a:rPr lang="en-US" sz="2800" dirty="0" smtClean="0"/>
              <a:t>with different stages in the Process </a:t>
            </a:r>
            <a:r>
              <a:rPr lang="en-US" sz="2800" dirty="0" smtClean="0"/>
              <a:t>studio</a:t>
            </a:r>
          </a:p>
          <a:p>
            <a:r>
              <a:rPr lang="en-US" sz="2800" dirty="0" smtClean="0"/>
              <a:t>      Importing Blue Prism MS Excel VBO (Visual Basic for Applications)</a:t>
            </a:r>
          </a:p>
          <a:p>
            <a:r>
              <a:rPr lang="en-US" sz="2800" dirty="0" smtClean="0"/>
              <a:t>       Binding Process Studio with MS Excel VBO.</a:t>
            </a:r>
          </a:p>
          <a:p>
            <a:r>
              <a:rPr lang="en-US" sz="2800" dirty="0" smtClean="0"/>
              <a:t>       Opening MS Excel </a:t>
            </a:r>
            <a:r>
              <a:rPr lang="en-US" sz="2800" dirty="0" err="1" smtClean="0"/>
              <a:t>WorkBook</a:t>
            </a:r>
            <a:r>
              <a:rPr lang="en-US" sz="2800" dirty="0" smtClean="0"/>
              <a:t>.</a:t>
            </a:r>
          </a:p>
          <a:p>
            <a:pPr>
              <a:buNone/>
            </a:pPr>
            <a:endParaRPr lang="en-US" sz="2800" dirty="0" smtClean="0"/>
          </a:p>
          <a:p>
            <a:pPr>
              <a:buNone/>
            </a:pPr>
            <a:r>
              <a:rPr lang="en-US" sz="2800" dirty="0" smtClean="0">
                <a:latin typeface="Arial" pitchFamily="34" charset="0"/>
                <a:cs typeface="Arial" pitchFamily="34" charset="0"/>
              </a:rPr>
              <a:t> </a:t>
            </a:r>
            <a:endParaRPr lang="en-US" sz="2800" dirty="0">
              <a:latin typeface="Arial" pitchFamily="34" charset="0"/>
              <a:cs typeface="Arial" pitchFamily="34" charset="0"/>
            </a:endParaRPr>
          </a:p>
          <a:p>
            <a:pPr>
              <a:buNone/>
            </a:pPr>
            <a:endParaRPr lang="en-US" dirty="0"/>
          </a:p>
        </p:txBody>
      </p:sp>
    </p:spTree>
    <p:extLst>
      <p:ext uri="{BB962C8B-B14F-4D97-AF65-F5344CB8AC3E}">
        <p14:creationId xmlns:p14="http://schemas.microsoft.com/office/powerpoint/2010/main" xmlns="" val="2526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fontScale="62500" lnSpcReduction="20000"/>
          </a:bodyPr>
          <a:lstStyle/>
          <a:p>
            <a:pPr algn="just">
              <a:lnSpc>
                <a:spcPct val="150000"/>
              </a:lnSpc>
            </a:pPr>
            <a:r>
              <a:rPr lang="en-US" sz="2800" dirty="0">
                <a:latin typeface="Arial" pitchFamily="34" charset="0"/>
                <a:cs typeface="Arial" pitchFamily="34" charset="0"/>
              </a:rPr>
              <a:t>Method of approach should be presented clearly with its outline and justification</a:t>
            </a:r>
            <a:r>
              <a:rPr lang="en-US" sz="2800" dirty="0" smtClean="0">
                <a:latin typeface="Arial" pitchFamily="34" charset="0"/>
                <a:cs typeface="Arial" pitchFamily="34" charset="0"/>
              </a:rPr>
              <a:t>.</a:t>
            </a:r>
            <a:r>
              <a:rPr lang="en-US" sz="2800" dirty="0" smtClean="0"/>
              <a:t> Blue Prism is deployed using a </a:t>
            </a:r>
            <a:r>
              <a:rPr lang="en-US" sz="2800" b="1" dirty="0" smtClean="0"/>
              <a:t>grid based </a:t>
            </a:r>
            <a:r>
              <a:rPr lang="en-US" sz="2800" b="1" dirty="0" err="1" smtClean="0"/>
              <a:t>virtualised</a:t>
            </a:r>
            <a:r>
              <a:rPr lang="en-US" sz="2800" b="1" dirty="0" smtClean="0"/>
              <a:t> runtime and control methodology</a:t>
            </a:r>
            <a:r>
              <a:rPr lang="en-US" sz="2800" dirty="0" smtClean="0"/>
              <a:t>, where lightweight Blue Prism resources are interconnected within the data centre through a series of Blue Prism server components to a back end database</a:t>
            </a:r>
            <a:r>
              <a:rPr lang="en-US" sz="2800" dirty="0" smtClean="0"/>
              <a:t>.</a:t>
            </a:r>
          </a:p>
          <a:p>
            <a:pPr algn="just">
              <a:lnSpc>
                <a:spcPct val="150000"/>
              </a:lnSpc>
              <a:buNone/>
            </a:pPr>
            <a:endParaRPr lang="en-US" sz="2800" dirty="0">
              <a:latin typeface="Arial" pitchFamily="34" charset="0"/>
              <a:cs typeface="Arial" pitchFamily="34" charset="0"/>
            </a:endParaRPr>
          </a:p>
          <a:p>
            <a:r>
              <a:rPr lang="en-US" sz="2400" dirty="0" smtClean="0"/>
              <a:t>?      </a:t>
            </a:r>
            <a:r>
              <a:rPr lang="en-US" sz="2900" dirty="0" smtClean="0"/>
              <a:t> Internet connection to download and activate</a:t>
            </a:r>
          </a:p>
          <a:p>
            <a:r>
              <a:rPr lang="en-US" sz="2900" dirty="0" smtClean="0"/>
              <a:t>?       Administration access to install and run Blue Prism</a:t>
            </a:r>
          </a:p>
          <a:p>
            <a:r>
              <a:rPr lang="en-US" sz="2900" dirty="0" smtClean="0"/>
              <a:t>?       Minimum 10GB free disk space</a:t>
            </a:r>
          </a:p>
          <a:p>
            <a:r>
              <a:rPr lang="en-US" sz="2900" dirty="0" smtClean="0"/>
              <a:t>?       Windows 8.1 or 10 (64-bit version only) OR Cloud: Get started free, *Cloud account required.</a:t>
            </a:r>
          </a:p>
          <a:p>
            <a:pPr algn="just">
              <a:lnSpc>
                <a:spcPct val="150000"/>
              </a:lnSpc>
              <a:buNone/>
            </a:pPr>
            <a:endParaRPr lang="en-US" sz="2800" dirty="0">
              <a:latin typeface="Arial" pitchFamily="34" charset="0"/>
              <a:cs typeface="Arial" pitchFamily="34" charset="0"/>
            </a:endParaRPr>
          </a:p>
          <a:p>
            <a:pPr algn="just">
              <a:lnSpc>
                <a:spcPct val="150000"/>
              </a:lnSpc>
            </a:pPr>
            <a:r>
              <a:rPr lang="en-US" sz="2800" dirty="0">
                <a:latin typeface="Arial" pitchFamily="34" charset="0"/>
                <a:cs typeface="Arial" pitchFamily="34" charset="0"/>
              </a:rPr>
              <a:t>Your methodology should also describe your objective and how you are going to achieve your objective.</a:t>
            </a:r>
          </a:p>
          <a:p>
            <a:pPr algn="just">
              <a:lnSpc>
                <a:spcPct val="90000"/>
              </a:lnSpc>
            </a:pPr>
            <a:endParaRPr lang="en-US" sz="28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xmlns="" val="12503618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394</Words>
  <Application>Microsoft Office PowerPoint</Application>
  <PresentationFormat>On-screen Show (4:3)</PresentationFormat>
  <Paragraphs>160</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 Design</vt:lpstr>
      <vt:lpstr> </vt:lpstr>
      <vt:lpstr>Presentation Outline</vt:lpstr>
      <vt:lpstr>Slide 3</vt:lpstr>
      <vt:lpstr>Slide 4</vt:lpstr>
      <vt:lpstr>Objectives</vt:lpstr>
      <vt:lpstr>System Architecture / Ideation Map</vt:lpstr>
      <vt:lpstr>Diagram</vt:lpstr>
      <vt:lpstr>Project Implementation</vt:lpstr>
      <vt:lpstr>Methodology</vt:lpstr>
      <vt:lpstr>Methodology</vt:lpstr>
      <vt:lpstr>Results and Discussion</vt:lpstr>
      <vt:lpstr>Discussion</vt:lpstr>
      <vt:lpstr>Output</vt:lpstr>
      <vt:lpstr> Conclusion </vt:lpstr>
      <vt:lpstr>Conclusion</vt:lpstr>
      <vt:lpstr>Software required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Administrator</cp:lastModifiedBy>
  <cp:revision>66</cp:revision>
  <dcterms:created xsi:type="dcterms:W3CDTF">2019-11-06T07:48:53Z</dcterms:created>
  <dcterms:modified xsi:type="dcterms:W3CDTF">2021-11-09T13:31:38Z</dcterms:modified>
</cp:coreProperties>
</file>