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4" r:id="rId8"/>
    <p:sldId id="263"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12F54B-D180-4141-BE0F-C71338F632F4}" v="250" dt="2021-11-09T14:30:17.9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dirty="0"/>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8245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318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11/9/2021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61681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4910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11/9/2021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4218489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36180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903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3625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575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3916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3049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11/9/2021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72011398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ops.gov.ie/app/uploads/2021/01/RPA-SystematicLiteratureSurvey.pdf" TargetMode="External"/><Relationship Id="rId2" Type="http://schemas.openxmlformats.org/officeDocument/2006/relationships/hyperlink" Target="https://www.researchgate.net/publication/339341848_Robotic_Process_Automation_A_Scientific_and_Industrial_Systematic_Mapping_Study"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35400552_Robotic_Process_Automation_Systematic_Literature_Re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Currency converter using web application automation (</a:t>
            </a:r>
            <a:r>
              <a:rPr lang="en-US" dirty="0" err="1"/>
              <a:t>RPa</a:t>
            </a:r>
            <a:r>
              <a:rPr lang="en-US" dirty="0"/>
              <a:t>)</a:t>
            </a:r>
          </a:p>
        </p:txBody>
      </p:sp>
      <p:sp>
        <p:nvSpPr>
          <p:cNvPr id="3" name="Subtitle 2"/>
          <p:cNvSpPr>
            <a:spLocks noGrp="1"/>
          </p:cNvSpPr>
          <p:nvPr>
            <p:ph type="subTitle" idx="1"/>
          </p:nvPr>
        </p:nvSpPr>
        <p:spPr>
          <a:xfrm>
            <a:off x="1577662" y="4479208"/>
            <a:ext cx="9144000" cy="1309255"/>
          </a:xfrm>
        </p:spPr>
        <p:txBody>
          <a:bodyPr vert="horz" lIns="91440" tIns="45720" rIns="91440" bIns="45720" rtlCol="0" anchor="t">
            <a:normAutofit/>
          </a:bodyPr>
          <a:lstStyle/>
          <a:p>
            <a:r>
              <a:rPr lang="en-US" dirty="0"/>
              <a:t>By: SAI SRIRAM KRISHNA PARIMI</a:t>
            </a:r>
          </a:p>
          <a:p>
            <a:r>
              <a:rPr lang="en-US" dirty="0">
                <a:latin typeface="Arial"/>
                <a:cs typeface="Arial"/>
              </a:rPr>
              <a:t>(38119501</a:t>
            </a:r>
            <a:r>
              <a:rPr lang="en-US" dirty="0"/>
              <a: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AD04-90BF-4272-AD88-F7834BFACB56}"/>
              </a:ext>
            </a:extLst>
          </p:cNvPr>
          <p:cNvSpPr>
            <a:spLocks noGrp="1"/>
          </p:cNvSpPr>
          <p:nvPr>
            <p:ph type="title"/>
          </p:nvPr>
        </p:nvSpPr>
        <p:spPr/>
        <p:txBody>
          <a:bodyPr/>
          <a:lstStyle/>
          <a:p>
            <a:r>
              <a:rPr lang="en-US" b="1" dirty="0">
                <a:ea typeface="+mj-lt"/>
                <a:cs typeface="+mj-lt"/>
              </a:rPr>
              <a:t>INTRODUCTION</a:t>
            </a:r>
            <a:r>
              <a:rPr lang="en-US" dirty="0">
                <a:ea typeface="+mj-lt"/>
                <a:cs typeface="+mj-lt"/>
              </a:rPr>
              <a:t> </a:t>
            </a:r>
            <a:endParaRPr lang="en-US"/>
          </a:p>
        </p:txBody>
      </p:sp>
      <p:sp>
        <p:nvSpPr>
          <p:cNvPr id="3" name="Content Placeholder 2">
            <a:extLst>
              <a:ext uri="{FF2B5EF4-FFF2-40B4-BE49-F238E27FC236}">
                <a16:creationId xmlns:a16="http://schemas.microsoft.com/office/drawing/2014/main" id="{A4E5AFB5-4A04-438D-BE65-C9351509BFFD}"/>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In this project , we will build an process to automate an currency converter web application using blue prism. The excepted outcome of this project are</a:t>
            </a:r>
            <a:endParaRPr lang="en-US" dirty="0"/>
          </a:p>
          <a:p>
            <a:pPr algn="just"/>
            <a:r>
              <a:rPr lang="en-US" dirty="0">
                <a:ea typeface="+mn-lt"/>
                <a:cs typeface="+mn-lt"/>
              </a:rPr>
              <a:t>Should launch the web application</a:t>
            </a:r>
            <a:br>
              <a:rPr lang="en-US" dirty="0">
                <a:ea typeface="+mn-lt"/>
                <a:cs typeface="+mn-lt"/>
              </a:rPr>
            </a:br>
            <a:endParaRPr lang="en-US" dirty="0">
              <a:ea typeface="+mn-lt"/>
              <a:cs typeface="+mn-lt"/>
            </a:endParaRPr>
          </a:p>
          <a:p>
            <a:pPr algn="just"/>
            <a:r>
              <a:rPr lang="en-US" dirty="0">
                <a:ea typeface="+mn-lt"/>
                <a:cs typeface="+mn-lt"/>
              </a:rPr>
              <a:t>Should able to take the values automatically from the Excel Sheet</a:t>
            </a:r>
            <a:br>
              <a:rPr lang="en-US" dirty="0">
                <a:ea typeface="+mn-lt"/>
                <a:cs typeface="+mn-lt"/>
              </a:rPr>
            </a:br>
            <a:endParaRPr lang="en-US" dirty="0">
              <a:ea typeface="+mn-lt"/>
              <a:cs typeface="+mn-lt"/>
            </a:endParaRPr>
          </a:p>
          <a:p>
            <a:pPr algn="just"/>
            <a:r>
              <a:rPr lang="en-US" dirty="0">
                <a:ea typeface="+mn-lt"/>
                <a:cs typeface="+mn-lt"/>
              </a:rPr>
              <a:t>Should be able to store the values back to the excel in the result column</a:t>
            </a:r>
            <a:endParaRPr lang="en-US" dirty="0"/>
          </a:p>
          <a:p>
            <a:endParaRPr lang="en-US" dirty="0"/>
          </a:p>
        </p:txBody>
      </p:sp>
    </p:spTree>
    <p:extLst>
      <p:ext uri="{BB962C8B-B14F-4D97-AF65-F5344CB8AC3E}">
        <p14:creationId xmlns:p14="http://schemas.microsoft.com/office/powerpoint/2010/main" val="1792803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3254-1237-4C76-88EB-6CFF18FB3A2E}"/>
              </a:ext>
            </a:extLst>
          </p:cNvPr>
          <p:cNvSpPr>
            <a:spLocks noGrp="1"/>
          </p:cNvSpPr>
          <p:nvPr>
            <p:ph type="title"/>
          </p:nvPr>
        </p:nvSpPr>
        <p:spPr/>
        <p:txBody>
          <a:bodyPr/>
          <a:lstStyle/>
          <a:p>
            <a:r>
              <a:rPr lang="en-US" dirty="0" err="1"/>
              <a:t>oBJECTIVE</a:t>
            </a:r>
          </a:p>
        </p:txBody>
      </p:sp>
      <p:sp>
        <p:nvSpPr>
          <p:cNvPr id="3" name="Content Placeholder 2">
            <a:extLst>
              <a:ext uri="{FF2B5EF4-FFF2-40B4-BE49-F238E27FC236}">
                <a16:creationId xmlns:a16="http://schemas.microsoft.com/office/drawing/2014/main" id="{DB8D9E04-0B89-46E9-9AAE-56738A9DE314}"/>
              </a:ext>
            </a:extLst>
          </p:cNvPr>
          <p:cNvSpPr>
            <a:spLocks noGrp="1"/>
          </p:cNvSpPr>
          <p:nvPr>
            <p:ph idx="1"/>
          </p:nvPr>
        </p:nvSpPr>
        <p:spPr>
          <a:xfrm>
            <a:off x="1117060" y="2548300"/>
            <a:ext cx="9784080" cy="4206240"/>
          </a:xfrm>
        </p:spPr>
        <p:txBody>
          <a:bodyPr vert="horz" lIns="91440" tIns="45720" rIns="91440" bIns="45720" rtlCol="0" anchor="t">
            <a:normAutofit/>
          </a:bodyPr>
          <a:lstStyle/>
          <a:p>
            <a:r>
              <a:rPr lang="en-US" sz="2400" dirty="0">
                <a:ea typeface="+mn-lt"/>
                <a:cs typeface="+mn-lt"/>
              </a:rPr>
              <a:t>This project aims at developing a web based currency converter RPA application that serves the users to automate the process of converting currency. This application can automate the process of converting currencies in a given Excel file. Which results in less human effort and time consumption by improving efficiency.</a:t>
            </a:r>
            <a:endParaRPr lang="en-US" sz="2400" dirty="0"/>
          </a:p>
        </p:txBody>
      </p:sp>
    </p:spTree>
    <p:extLst>
      <p:ext uri="{BB962C8B-B14F-4D97-AF65-F5344CB8AC3E}">
        <p14:creationId xmlns:p14="http://schemas.microsoft.com/office/powerpoint/2010/main" val="452554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7B47-A0F2-4644-8ECD-4DD07F0778EC}"/>
              </a:ext>
            </a:extLst>
          </p:cNvPr>
          <p:cNvSpPr>
            <a:spLocks noGrp="1"/>
          </p:cNvSpPr>
          <p:nvPr>
            <p:ph type="title"/>
          </p:nvPr>
        </p:nvSpPr>
        <p:spPr/>
        <p:txBody>
          <a:bodyPr/>
          <a:lstStyle/>
          <a:p>
            <a:r>
              <a:rPr lang="en-US" dirty="0"/>
              <a:t>Ideation Map</a:t>
            </a:r>
          </a:p>
        </p:txBody>
      </p:sp>
      <p:pic>
        <p:nvPicPr>
          <p:cNvPr id="7" name="Picture 7" descr="A picture containing diagram&#10;&#10;Description automatically generated">
            <a:extLst>
              <a:ext uri="{FF2B5EF4-FFF2-40B4-BE49-F238E27FC236}">
                <a16:creationId xmlns:a16="http://schemas.microsoft.com/office/drawing/2014/main" id="{6C906238-E949-43E2-81AB-5F8937B056E9}"/>
              </a:ext>
            </a:extLst>
          </p:cNvPr>
          <p:cNvPicPr>
            <a:picLocks noGrp="1" noChangeAspect="1"/>
          </p:cNvPicPr>
          <p:nvPr>
            <p:ph idx="1"/>
          </p:nvPr>
        </p:nvPicPr>
        <p:blipFill>
          <a:blip r:embed="rId2"/>
          <a:stretch>
            <a:fillRect/>
          </a:stretch>
        </p:blipFill>
        <p:spPr>
          <a:xfrm>
            <a:off x="3641000" y="1421399"/>
            <a:ext cx="4800594" cy="5644380"/>
          </a:xfrm>
        </p:spPr>
      </p:pic>
    </p:spTree>
    <p:extLst>
      <p:ext uri="{BB962C8B-B14F-4D97-AF65-F5344CB8AC3E}">
        <p14:creationId xmlns:p14="http://schemas.microsoft.com/office/powerpoint/2010/main" val="4108750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2A03-C756-47F3-AF13-C34D15B742D8}"/>
              </a:ext>
            </a:extLst>
          </p:cNvPr>
          <p:cNvSpPr>
            <a:spLocks noGrp="1"/>
          </p:cNvSpPr>
          <p:nvPr>
            <p:ph type="title"/>
          </p:nvPr>
        </p:nvSpPr>
        <p:spPr/>
        <p:txBody>
          <a:bodyPr/>
          <a:lstStyle/>
          <a:p>
            <a:r>
              <a:rPr lang="en-US" dirty="0"/>
              <a:t>Module implementation</a:t>
            </a:r>
          </a:p>
        </p:txBody>
      </p:sp>
      <p:sp>
        <p:nvSpPr>
          <p:cNvPr id="3" name="Content Placeholder 2">
            <a:extLst>
              <a:ext uri="{FF2B5EF4-FFF2-40B4-BE49-F238E27FC236}">
                <a16:creationId xmlns:a16="http://schemas.microsoft.com/office/drawing/2014/main" id="{DDA473F9-D6CE-4055-82E4-981741B8FCF0}"/>
              </a:ext>
            </a:extLst>
          </p:cNvPr>
          <p:cNvSpPr>
            <a:spLocks noGrp="1"/>
          </p:cNvSpPr>
          <p:nvPr>
            <p:ph idx="1"/>
          </p:nvPr>
        </p:nvSpPr>
        <p:spPr>
          <a:xfrm>
            <a:off x="1202919" y="2011680"/>
            <a:ext cx="9784080" cy="5051746"/>
          </a:xfrm>
        </p:spPr>
        <p:txBody>
          <a:bodyPr vert="horz" lIns="91440" tIns="45720" rIns="91440" bIns="45720" rtlCol="0" anchor="t">
            <a:normAutofit/>
          </a:bodyPr>
          <a:lstStyle/>
          <a:p>
            <a:pPr marL="342900" indent="-342900"/>
            <a:r>
              <a:rPr lang="en-US" dirty="0">
                <a:ea typeface="+mn-lt"/>
                <a:cs typeface="+mn-lt"/>
              </a:rPr>
              <a:t>Creating the Object from Object Studio</a:t>
            </a:r>
            <a:endParaRPr lang="en-US" dirty="0"/>
          </a:p>
          <a:p>
            <a:pPr marL="342900" indent="-342900"/>
            <a:r>
              <a:rPr lang="en-US" dirty="0">
                <a:ea typeface="+mn-lt"/>
                <a:cs typeface="+mn-lt"/>
              </a:rPr>
              <a:t>Spy the Elements.</a:t>
            </a:r>
          </a:p>
          <a:p>
            <a:pPr marL="342900" indent="-342900"/>
            <a:r>
              <a:rPr lang="en-US" dirty="0">
                <a:ea typeface="+mn-lt"/>
                <a:cs typeface="+mn-lt"/>
              </a:rPr>
              <a:t>Creating the Pages, Launch right-click.</a:t>
            </a:r>
          </a:p>
          <a:p>
            <a:pPr marL="342900" indent="-342900"/>
            <a:r>
              <a:rPr lang="en-US" dirty="0">
                <a:ea typeface="+mn-lt"/>
                <a:cs typeface="+mn-lt"/>
              </a:rPr>
              <a:t>Create A Page as “Input Value”.</a:t>
            </a:r>
            <a:endParaRPr lang="en-US" dirty="0"/>
          </a:p>
          <a:p>
            <a:pPr marL="342900" indent="-342900"/>
            <a:r>
              <a:rPr lang="en-US" dirty="0">
                <a:ea typeface="+mn-lt"/>
                <a:cs typeface="+mn-lt"/>
              </a:rPr>
              <a:t>Create Data Items</a:t>
            </a:r>
            <a:endParaRPr lang="en-US" dirty="0"/>
          </a:p>
          <a:p>
            <a:pPr marL="342900" indent="-342900"/>
            <a:r>
              <a:rPr lang="en-US" dirty="0">
                <a:ea typeface="+mn-lt"/>
                <a:cs typeface="+mn-lt"/>
              </a:rPr>
              <a:t>MS Excel VBO (Import VBO file)</a:t>
            </a:r>
            <a:endParaRPr lang="en-US" dirty="0"/>
          </a:p>
          <a:p>
            <a:pPr marL="342900" indent="-342900"/>
            <a:r>
              <a:rPr lang="en-US" dirty="0">
                <a:ea typeface="+mn-lt"/>
                <a:cs typeface="+mn-lt"/>
              </a:rPr>
              <a:t>Create Process Object as ”Web Automation T2 Process”.</a:t>
            </a:r>
            <a:endParaRPr lang="en-US" dirty="0"/>
          </a:p>
          <a:p>
            <a:pPr marL="342900" indent="-342900"/>
            <a:r>
              <a:rPr lang="en-US" dirty="0">
                <a:ea typeface="+mn-lt"/>
                <a:cs typeface="+mn-lt"/>
              </a:rPr>
              <a:t>Testing the Process Object from Object Studio</a:t>
            </a:r>
            <a:endParaRPr lang="en-US" dirty="0"/>
          </a:p>
          <a:p>
            <a:pPr marL="342900" indent="-342900"/>
            <a:r>
              <a:rPr lang="en-US" dirty="0">
                <a:ea typeface="+mn-lt"/>
                <a:cs typeface="+mn-lt"/>
              </a:rPr>
              <a:t>On Main Page, click on the Green play button to run the ‘Web Automation T2 Process’ Process object. It shows COMPLETED when there is no error or no failure in the object.</a:t>
            </a:r>
            <a:endParaRPr lang="en-US" dirty="0"/>
          </a:p>
          <a:p>
            <a:pPr marL="342900" indent="-342900"/>
            <a:endParaRPr lang="en-US" dirty="0"/>
          </a:p>
          <a:p>
            <a:pPr marL="342900" indent="-342900"/>
            <a:endParaRPr lang="en-US" dirty="0"/>
          </a:p>
        </p:txBody>
      </p:sp>
    </p:spTree>
    <p:extLst>
      <p:ext uri="{BB962C8B-B14F-4D97-AF65-F5344CB8AC3E}">
        <p14:creationId xmlns:p14="http://schemas.microsoft.com/office/powerpoint/2010/main" val="399878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8A24-0063-4756-88D1-959C7E240B82}"/>
              </a:ext>
            </a:extLst>
          </p:cNvPr>
          <p:cNvSpPr>
            <a:spLocks noGrp="1"/>
          </p:cNvSpPr>
          <p:nvPr>
            <p:ph type="title"/>
          </p:nvPr>
        </p:nvSpPr>
        <p:spPr/>
        <p:txBody>
          <a:bodyPr/>
          <a:lstStyle/>
          <a:p>
            <a:r>
              <a:rPr lang="en-US" dirty="0"/>
              <a:t>Application snapshots</a:t>
            </a:r>
          </a:p>
        </p:txBody>
      </p:sp>
      <p:pic>
        <p:nvPicPr>
          <p:cNvPr id="4" name="Picture 4" descr="Graphical user interface&#10;&#10;Description automatically generated">
            <a:extLst>
              <a:ext uri="{FF2B5EF4-FFF2-40B4-BE49-F238E27FC236}">
                <a16:creationId xmlns:a16="http://schemas.microsoft.com/office/drawing/2014/main" id="{4E83270E-979E-4D6F-8151-42728B955785}"/>
              </a:ext>
            </a:extLst>
          </p:cNvPr>
          <p:cNvPicPr>
            <a:picLocks noGrp="1" noChangeAspect="1"/>
          </p:cNvPicPr>
          <p:nvPr>
            <p:ph idx="1"/>
          </p:nvPr>
        </p:nvPicPr>
        <p:blipFill>
          <a:blip r:embed="rId2"/>
          <a:stretch>
            <a:fillRect/>
          </a:stretch>
        </p:blipFill>
        <p:spPr>
          <a:xfrm>
            <a:off x="2356079" y="2011680"/>
            <a:ext cx="7477760" cy="4206240"/>
          </a:xfrm>
        </p:spPr>
      </p:pic>
    </p:spTree>
    <p:extLst>
      <p:ext uri="{BB962C8B-B14F-4D97-AF65-F5344CB8AC3E}">
        <p14:creationId xmlns:p14="http://schemas.microsoft.com/office/powerpoint/2010/main" val="363015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F68A-65D4-4DD8-A0CC-FF111E8B981B}"/>
              </a:ext>
            </a:extLst>
          </p:cNvPr>
          <p:cNvSpPr>
            <a:spLocks noGrp="1"/>
          </p:cNvSpPr>
          <p:nvPr>
            <p:ph type="title"/>
          </p:nvPr>
        </p:nvSpPr>
        <p:spPr/>
        <p:txBody>
          <a:bodyPr/>
          <a:lstStyle/>
          <a:p>
            <a:r>
              <a:rPr lang="en-US" dirty="0"/>
              <a:t>Results and discussions</a:t>
            </a:r>
          </a:p>
        </p:txBody>
      </p:sp>
      <p:pic>
        <p:nvPicPr>
          <p:cNvPr id="4" name="Picture 4" descr="Graphical user interface, table&#10;&#10;Description automatically generated">
            <a:extLst>
              <a:ext uri="{FF2B5EF4-FFF2-40B4-BE49-F238E27FC236}">
                <a16:creationId xmlns:a16="http://schemas.microsoft.com/office/drawing/2014/main" id="{A069F3A0-4A3C-405A-BD49-441ECD1F92AD}"/>
              </a:ext>
            </a:extLst>
          </p:cNvPr>
          <p:cNvPicPr>
            <a:picLocks noGrp="1" noChangeAspect="1"/>
          </p:cNvPicPr>
          <p:nvPr>
            <p:ph idx="1"/>
          </p:nvPr>
        </p:nvPicPr>
        <p:blipFill>
          <a:blip r:embed="rId2"/>
          <a:stretch>
            <a:fillRect/>
          </a:stretch>
        </p:blipFill>
        <p:spPr>
          <a:xfrm>
            <a:off x="2356079" y="2011680"/>
            <a:ext cx="7477760" cy="4206240"/>
          </a:xfrm>
        </p:spPr>
      </p:pic>
    </p:spTree>
    <p:extLst>
      <p:ext uri="{BB962C8B-B14F-4D97-AF65-F5344CB8AC3E}">
        <p14:creationId xmlns:p14="http://schemas.microsoft.com/office/powerpoint/2010/main" val="68802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86D7-9B65-464B-9820-0B21B8B3BEE6}"/>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73ABCDA5-3F5E-4EE0-8A9C-51C42A5572F6}"/>
              </a:ext>
            </a:extLst>
          </p:cNvPr>
          <p:cNvSpPr>
            <a:spLocks noGrp="1"/>
          </p:cNvSpPr>
          <p:nvPr>
            <p:ph idx="1"/>
          </p:nvPr>
        </p:nvSpPr>
        <p:spPr/>
        <p:txBody>
          <a:bodyPr vert="horz" lIns="91440" tIns="45720" rIns="91440" bIns="45720" rtlCol="0" anchor="t">
            <a:normAutofit/>
          </a:bodyPr>
          <a:lstStyle/>
          <a:p>
            <a:r>
              <a:rPr lang="en-US" dirty="0">
                <a:ea typeface="+mn-lt"/>
                <a:cs typeface="+mn-lt"/>
              </a:rPr>
              <a:t>The objective of this project is to offer a Web based Robotic Process Automated application that can convert currency. Conclusion summarizing the entire work and findings. For the academic scope, this work has been carried out following widely accepted processes in the ﬁeld of </a:t>
            </a:r>
            <a:r>
              <a:rPr lang="en-US" dirty="0" err="1">
                <a:ea typeface="+mn-lt"/>
                <a:cs typeface="+mn-lt"/>
              </a:rPr>
              <a:t>research,thus</a:t>
            </a:r>
            <a:r>
              <a:rPr lang="en-US" dirty="0">
                <a:ea typeface="+mn-lt"/>
                <a:cs typeface="+mn-lt"/>
              </a:rPr>
              <a:t> granting high scientiﬁc rigor to the results obtained.</a:t>
            </a:r>
          </a:p>
          <a:p>
            <a:r>
              <a:rPr lang="en-US" dirty="0">
                <a:ea typeface="+mn-lt"/>
                <a:cs typeface="+mn-lt"/>
              </a:rPr>
              <a:t>This can lead to the conclusion that the number of RPA researches will continue the growth in the future. Having in mind that RPA is a rather new and emerging field, the results identifying the appearance of 17 conference papers against 10 journal articles imply that the full research potential on RPA topic hasn’t been achieved yet. Hence, it can be concluded that the studies on RPA have only begun to emerge and it is expected they will achieve its proliferation in the next few </a:t>
            </a:r>
            <a:r>
              <a:rPr lang="en-US" dirty="0" err="1">
                <a:ea typeface="+mn-lt"/>
                <a:cs typeface="+mn-lt"/>
              </a:rPr>
              <a:t>years.The</a:t>
            </a:r>
            <a:r>
              <a:rPr lang="en-US" dirty="0">
                <a:ea typeface="+mn-lt"/>
                <a:cs typeface="+mn-lt"/>
              </a:rPr>
              <a:t> way forward for RPA will be by integrating with AI and ML.</a:t>
            </a:r>
            <a:endParaRPr lang="en-US" dirty="0"/>
          </a:p>
        </p:txBody>
      </p:sp>
    </p:spTree>
    <p:extLst>
      <p:ext uri="{BB962C8B-B14F-4D97-AF65-F5344CB8AC3E}">
        <p14:creationId xmlns:p14="http://schemas.microsoft.com/office/powerpoint/2010/main" val="1290457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CE2F-183F-4AD8-9B8B-030FA858752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DC34CC4-5E68-4AAC-B366-E0176D34311D}"/>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https://www.researchgate.net/publication/339341848_Robotic_Process_Automation_A_Scientific_and_Industrial_Systematic_Mapping_Study</a:t>
            </a:r>
            <a:endParaRPr lang="en-US"/>
          </a:p>
          <a:p>
            <a:r>
              <a:rPr lang="en-US" dirty="0">
                <a:ea typeface="+mn-lt"/>
                <a:cs typeface="+mn-lt"/>
                <a:hlinkClick r:id="rId3"/>
              </a:rPr>
              <a:t>https://www.ops.gov.ie/app/uploads/2021/01/RPA-SystematicLiteratureSurvey.pdf</a:t>
            </a:r>
            <a:endParaRPr lang="en-US"/>
          </a:p>
          <a:p>
            <a:r>
              <a:rPr lang="en-US" dirty="0">
                <a:ea typeface="+mn-lt"/>
                <a:cs typeface="+mn-lt"/>
                <a:hlinkClick r:id="rId4"/>
              </a:rPr>
              <a:t>https://www.researchgate.net/publication/335400552_Robotic_Process_Automation_Systematic_Literature_Review</a:t>
            </a:r>
            <a:endParaRPr lang="en-US"/>
          </a:p>
          <a:p>
            <a:endParaRPr lang="en-US" dirty="0"/>
          </a:p>
        </p:txBody>
      </p:sp>
    </p:spTree>
    <p:extLst>
      <p:ext uri="{BB962C8B-B14F-4D97-AF65-F5344CB8AC3E}">
        <p14:creationId xmlns:p14="http://schemas.microsoft.com/office/powerpoint/2010/main" val="2575280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Banded</vt:lpstr>
      <vt:lpstr>Currency converter using web application automation (RPa)</vt:lpstr>
      <vt:lpstr>INTRODUCTION </vt:lpstr>
      <vt:lpstr>oBJECTIVE</vt:lpstr>
      <vt:lpstr>Ideation Map</vt:lpstr>
      <vt:lpstr>Module implementation</vt:lpstr>
      <vt:lpstr>Application snapshots</vt:lpstr>
      <vt:lpstr>Results and discussions</vt:lpstr>
      <vt:lpstr>Conclusion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108</cp:revision>
  <dcterms:created xsi:type="dcterms:W3CDTF">2021-11-09T13:49:32Z</dcterms:created>
  <dcterms:modified xsi:type="dcterms:W3CDTF">2021-11-09T14:39:29Z</dcterms:modified>
</cp:coreProperties>
</file>