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1" r:id="rId6"/>
    <p:sldId id="259" r:id="rId7"/>
    <p:sldId id="260"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quiltersreview.com/wp-content/uploads/2023/09/quilting-room.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D1292E9-1AB1-75AA-E02D-9E37F765990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0" y="19050"/>
            <a:ext cx="12192000" cy="681990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812661"/>
            <a:ext cx="10993549" cy="2571076"/>
          </a:xfrm>
        </p:spPr>
        <p:txBody>
          <a:bodyPr>
            <a:normAutofit/>
          </a:bodyPr>
          <a:lstStyle/>
          <a:p>
            <a:pPr algn="ctr"/>
            <a:r>
              <a:rPr lang="en-US" sz="4800" dirty="0">
                <a:solidFill>
                  <a:schemeClr val="bg1"/>
                </a:solidFill>
              </a:rPr>
              <a:t>Garment Worker Productivity Prediction using Machine Learning</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FD99-AFB2-2DB8-CFB8-0044D47EEA48}"/>
              </a:ext>
            </a:extLst>
          </p:cNvPr>
          <p:cNvSpPr>
            <a:spLocks noGrp="1"/>
          </p:cNvSpPr>
          <p:nvPr>
            <p:ph type="title"/>
          </p:nvPr>
        </p:nvSpPr>
        <p:spPr/>
        <p:txBody>
          <a:bodyPr/>
          <a:lstStyle/>
          <a:p>
            <a:pPr algn="ctr"/>
            <a:r>
              <a:rPr lang="en-IN" dirty="0"/>
              <a:t>Splitting data into Train and test</a:t>
            </a:r>
          </a:p>
        </p:txBody>
      </p:sp>
      <p:sp>
        <p:nvSpPr>
          <p:cNvPr id="3" name="Content Placeholder 2">
            <a:extLst>
              <a:ext uri="{FF2B5EF4-FFF2-40B4-BE49-F238E27FC236}">
                <a16:creationId xmlns:a16="http://schemas.microsoft.com/office/drawing/2014/main" id="{A1F08D66-1E8E-AC36-6D92-F8C56AEF7074}"/>
              </a:ext>
            </a:extLst>
          </p:cNvPr>
          <p:cNvSpPr>
            <a:spLocks noGrp="1"/>
          </p:cNvSpPr>
          <p:nvPr>
            <p:ph idx="1"/>
          </p:nvPr>
        </p:nvSpPr>
        <p:spPr>
          <a:xfrm>
            <a:off x="581192" y="2007755"/>
            <a:ext cx="11029615" cy="2277409"/>
          </a:xfrm>
        </p:spPr>
        <p:txBody>
          <a:bodyPr>
            <a:normAutofit/>
          </a:bodyPr>
          <a:lstStyle/>
          <a:p>
            <a:pPr marL="0" indent="0" algn="ctr">
              <a:lnSpc>
                <a:spcPct val="100000"/>
              </a:lnSpc>
              <a:buNone/>
            </a:pPr>
            <a:r>
              <a:rPr lang="en-US" sz="1800" dirty="0"/>
              <a:t>Split the Dataset into train and test sets. First split the dataset into X and y</a:t>
            </a:r>
          </a:p>
          <a:p>
            <a:pPr marL="0" indent="0" algn="ctr">
              <a:lnSpc>
                <a:spcPct val="100000"/>
              </a:lnSpc>
              <a:buNone/>
            </a:pPr>
            <a:r>
              <a:rPr lang="en-US" sz="1800" dirty="0"/>
              <a:t>and then split the data set. The ‘X’ corresponds to independent features and ‘y’</a:t>
            </a:r>
          </a:p>
          <a:p>
            <a:pPr marL="0" indent="0" algn="ctr">
              <a:lnSpc>
                <a:spcPct val="100000"/>
              </a:lnSpc>
              <a:buNone/>
            </a:pPr>
            <a:r>
              <a:rPr lang="en-US" sz="1800" dirty="0"/>
              <a:t>corresponds to the target variable.</a:t>
            </a:r>
            <a:endParaRPr lang="en-IN" sz="1800" dirty="0"/>
          </a:p>
        </p:txBody>
      </p:sp>
      <p:pic>
        <p:nvPicPr>
          <p:cNvPr id="4" name="Picture 3">
            <a:extLst>
              <a:ext uri="{FF2B5EF4-FFF2-40B4-BE49-F238E27FC236}">
                <a16:creationId xmlns:a16="http://schemas.microsoft.com/office/drawing/2014/main" id="{0DC4CC9D-C07C-3C24-4072-E07963F9759A}"/>
              </a:ext>
            </a:extLst>
          </p:cNvPr>
          <p:cNvPicPr>
            <a:picLocks noChangeAspect="1"/>
          </p:cNvPicPr>
          <p:nvPr/>
        </p:nvPicPr>
        <p:blipFill rotWithShape="1">
          <a:blip r:embed="rId2">
            <a:extLst>
              <a:ext uri="{28A0092B-C50C-407E-A947-70E740481C1C}">
                <a14:useLocalDpi xmlns:a14="http://schemas.microsoft.com/office/drawing/2010/main" val="0"/>
              </a:ext>
            </a:extLst>
          </a:blip>
          <a:srcRect l="3421" b="38257"/>
          <a:stretch/>
        </p:blipFill>
        <p:spPr>
          <a:xfrm>
            <a:off x="1831599" y="4402044"/>
            <a:ext cx="8528802" cy="1635685"/>
          </a:xfrm>
          <a:prstGeom prst="rect">
            <a:avLst/>
          </a:prstGeom>
        </p:spPr>
      </p:pic>
    </p:spTree>
    <p:extLst>
      <p:ext uri="{BB962C8B-B14F-4D97-AF65-F5344CB8AC3E}">
        <p14:creationId xmlns:p14="http://schemas.microsoft.com/office/powerpoint/2010/main" val="13865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6E43-2D83-08CC-2F55-06E447FA10FF}"/>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4B72D13B-7E29-4958-273F-FD27CAC6DC7F}"/>
              </a:ext>
            </a:extLst>
          </p:cNvPr>
          <p:cNvSpPr>
            <a:spLocks noGrp="1"/>
          </p:cNvSpPr>
          <p:nvPr>
            <p:ph idx="1"/>
          </p:nvPr>
        </p:nvSpPr>
        <p:spPr>
          <a:xfrm>
            <a:off x="581192" y="1890876"/>
            <a:ext cx="11029615" cy="4084474"/>
          </a:xfrm>
        </p:spPr>
        <p:txBody>
          <a:bodyPr/>
          <a:lstStyle/>
          <a:p>
            <a:pPr>
              <a:buFont typeface="Wingdings" panose="05000000000000000000" pitchFamily="2" charset="2"/>
              <a:buChar char="q"/>
            </a:pPr>
            <a:r>
              <a:rPr lang="en-US" sz="1800" dirty="0"/>
              <a:t>Training the model</a:t>
            </a:r>
          </a:p>
          <a:p>
            <a:pPr lvl="1">
              <a:buFont typeface="Wingdings" panose="05000000000000000000" pitchFamily="2" charset="2"/>
              <a:buChar char="§"/>
            </a:pPr>
            <a:r>
              <a:rPr lang="en-US" sz="1600" dirty="0"/>
              <a:t>Linear Regression Model:- </a:t>
            </a:r>
            <a:r>
              <a:rPr lang="en-US" dirty="0"/>
              <a:t>This method trains the model by finding the coefficients for the linear equation that best fits the data.</a:t>
            </a:r>
          </a:p>
          <a:p>
            <a:pPr marL="324000" lvl="1" indent="0">
              <a:buNone/>
            </a:pPr>
            <a:endParaRPr lang="en-US" dirty="0"/>
          </a:p>
          <a:p>
            <a:pPr marL="324000" lvl="1" indent="0">
              <a:buNone/>
            </a:pPr>
            <a:endParaRPr lang="en-US" dirty="0"/>
          </a:p>
          <a:p>
            <a:pPr lvl="1">
              <a:buFont typeface="Wingdings" panose="05000000000000000000" pitchFamily="2" charset="2"/>
              <a:buChar char="§"/>
            </a:pPr>
            <a:r>
              <a:rPr lang="en-US" sz="1600" dirty="0"/>
              <a:t>Decision Tree Regressor Model: </a:t>
            </a:r>
            <a:r>
              <a:rPr lang="en-US" dirty="0"/>
              <a:t>This model will be able to make predictions on new data based on the relationships learned from the training data.</a:t>
            </a:r>
          </a:p>
          <a:p>
            <a:pPr lvl="1">
              <a:buFont typeface="Wingdings" panose="05000000000000000000" pitchFamily="2" charset="2"/>
              <a:buChar char="§"/>
            </a:pPr>
            <a:endParaRPr lang="en-US" dirty="0"/>
          </a:p>
          <a:p>
            <a:pPr marL="324000" lvl="1" indent="0">
              <a:buNone/>
            </a:pPr>
            <a:endParaRPr lang="en-US" dirty="0"/>
          </a:p>
          <a:p>
            <a:pPr lvl="1">
              <a:buFont typeface="Wingdings" panose="05000000000000000000" pitchFamily="2" charset="2"/>
              <a:buChar char="§"/>
            </a:pPr>
            <a:r>
              <a:rPr lang="en-US" sz="1600" dirty="0"/>
              <a:t>Random Forest Regressor Model: </a:t>
            </a:r>
            <a:r>
              <a:rPr lang="en-US" dirty="0"/>
              <a:t>This model can then be used to make predictions on new data.</a:t>
            </a:r>
          </a:p>
          <a:p>
            <a:pPr marL="0" indent="0">
              <a:buNone/>
            </a:pPr>
            <a:endParaRPr lang="en-IN" dirty="0"/>
          </a:p>
        </p:txBody>
      </p:sp>
      <p:pic>
        <p:nvPicPr>
          <p:cNvPr id="5" name="Picture 4">
            <a:extLst>
              <a:ext uri="{FF2B5EF4-FFF2-40B4-BE49-F238E27FC236}">
                <a16:creationId xmlns:a16="http://schemas.microsoft.com/office/drawing/2014/main" id="{E33254EA-8950-B028-9B6F-FE116CA2FCA3}"/>
              </a:ext>
            </a:extLst>
          </p:cNvPr>
          <p:cNvPicPr>
            <a:picLocks noChangeAspect="1"/>
          </p:cNvPicPr>
          <p:nvPr/>
        </p:nvPicPr>
        <p:blipFill>
          <a:blip r:embed="rId2"/>
          <a:stretch>
            <a:fillRect/>
          </a:stretch>
        </p:blipFill>
        <p:spPr>
          <a:xfrm>
            <a:off x="4553213" y="3059411"/>
            <a:ext cx="2662710" cy="582468"/>
          </a:xfrm>
          <a:prstGeom prst="rect">
            <a:avLst/>
          </a:prstGeom>
        </p:spPr>
      </p:pic>
      <p:pic>
        <p:nvPicPr>
          <p:cNvPr id="7" name="Picture 6">
            <a:extLst>
              <a:ext uri="{FF2B5EF4-FFF2-40B4-BE49-F238E27FC236}">
                <a16:creationId xmlns:a16="http://schemas.microsoft.com/office/drawing/2014/main" id="{8D79F5E8-268E-D799-5DF5-2E9B8AC1D51D}"/>
              </a:ext>
            </a:extLst>
          </p:cNvPr>
          <p:cNvPicPr>
            <a:picLocks noChangeAspect="1"/>
          </p:cNvPicPr>
          <p:nvPr/>
        </p:nvPicPr>
        <p:blipFill>
          <a:blip r:embed="rId3"/>
          <a:stretch>
            <a:fillRect/>
          </a:stretch>
        </p:blipFill>
        <p:spPr>
          <a:xfrm>
            <a:off x="2837994" y="4259645"/>
            <a:ext cx="6516009" cy="504895"/>
          </a:xfrm>
          <a:prstGeom prst="rect">
            <a:avLst/>
          </a:prstGeom>
        </p:spPr>
      </p:pic>
      <p:pic>
        <p:nvPicPr>
          <p:cNvPr id="9" name="Picture 8">
            <a:extLst>
              <a:ext uri="{FF2B5EF4-FFF2-40B4-BE49-F238E27FC236}">
                <a16:creationId xmlns:a16="http://schemas.microsoft.com/office/drawing/2014/main" id="{A6ED6141-7FC2-830C-CD1C-A2B3381FF5D1}"/>
              </a:ext>
            </a:extLst>
          </p:cNvPr>
          <p:cNvPicPr>
            <a:picLocks noChangeAspect="1"/>
          </p:cNvPicPr>
          <p:nvPr/>
        </p:nvPicPr>
        <p:blipFill>
          <a:blip r:embed="rId4"/>
          <a:stretch>
            <a:fillRect/>
          </a:stretch>
        </p:blipFill>
        <p:spPr>
          <a:xfrm>
            <a:off x="3732986" y="5398614"/>
            <a:ext cx="4726027" cy="1153471"/>
          </a:xfrm>
          <a:prstGeom prst="rect">
            <a:avLst/>
          </a:prstGeom>
        </p:spPr>
      </p:pic>
    </p:spTree>
    <p:extLst>
      <p:ext uri="{BB962C8B-B14F-4D97-AF65-F5344CB8AC3E}">
        <p14:creationId xmlns:p14="http://schemas.microsoft.com/office/powerpoint/2010/main" val="177514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FA6DBB-09C7-8A86-8369-C31BC58EF5D7}"/>
              </a:ext>
            </a:extLst>
          </p:cNvPr>
          <p:cNvSpPr>
            <a:spLocks noGrp="1"/>
          </p:cNvSpPr>
          <p:nvPr>
            <p:ph idx="1"/>
          </p:nvPr>
        </p:nvSpPr>
        <p:spPr>
          <a:xfrm>
            <a:off x="581192" y="820271"/>
            <a:ext cx="11029615" cy="5155079"/>
          </a:xfrm>
        </p:spPr>
        <p:txBody>
          <a:bodyPr/>
          <a:lstStyle/>
          <a:p>
            <a:pPr lvl="1">
              <a:buFont typeface="Wingdings" panose="05000000000000000000" pitchFamily="2" charset="2"/>
              <a:buChar char="§"/>
            </a:pPr>
            <a:r>
              <a:rPr lang="en-US" sz="1800" dirty="0"/>
              <a:t>Gradient Boosting Regressor Model: </a:t>
            </a:r>
            <a:r>
              <a:rPr lang="en-US" dirty="0"/>
              <a:t>This model can then be used to make predictions on new data using the predict() method.</a:t>
            </a:r>
          </a:p>
          <a:p>
            <a:pPr marL="324000" lvl="1" indent="0">
              <a:buNone/>
            </a:pPr>
            <a:endParaRPr lang="en-US" sz="1800" dirty="0"/>
          </a:p>
          <a:p>
            <a:pPr lvl="1">
              <a:buFont typeface="Wingdings" panose="05000000000000000000" pitchFamily="2" charset="2"/>
              <a:buChar char="§"/>
            </a:pPr>
            <a:r>
              <a:rPr lang="en-US" sz="1800" dirty="0"/>
              <a:t>Extreme Gradient Boost Regressor Model: </a:t>
            </a:r>
            <a:r>
              <a:rPr lang="en-US" dirty="0"/>
              <a:t>This model can be used to make predictions on new data.</a:t>
            </a:r>
          </a:p>
          <a:p>
            <a:pPr marL="324000" lvl="1" indent="0">
              <a:buNone/>
            </a:pPr>
            <a:endParaRPr lang="en-US" dirty="0"/>
          </a:p>
          <a:p>
            <a:pPr lvl="1">
              <a:buFont typeface="Wingdings" panose="05000000000000000000" pitchFamily="2" charset="2"/>
              <a:buChar char="§"/>
            </a:pPr>
            <a:r>
              <a:rPr lang="en-US" sz="1800" dirty="0"/>
              <a:t>Bagging Regressor Model: </a:t>
            </a:r>
            <a:r>
              <a:rPr lang="en-US" dirty="0"/>
              <a:t>This the model is trained using a set of input data (</a:t>
            </a:r>
            <a:r>
              <a:rPr lang="en-US" dirty="0" err="1"/>
              <a:t>X_train</a:t>
            </a:r>
            <a:r>
              <a:rPr lang="en-US" dirty="0"/>
              <a:t>) and the corresponding target values (</a:t>
            </a:r>
            <a:r>
              <a:rPr lang="en-US" dirty="0" err="1"/>
              <a:t>y_train</a:t>
            </a:r>
            <a:r>
              <a:rPr lang="en-US" dirty="0"/>
              <a:t>). This involves adjusting the weights of the various components of the model until it can accurately predict the target values based on the input data.</a:t>
            </a:r>
          </a:p>
          <a:p>
            <a:pPr marL="324000" lvl="1" indent="0">
              <a:buNone/>
            </a:pPr>
            <a:endParaRPr lang="en-US" dirty="0"/>
          </a:p>
          <a:p>
            <a:pPr marL="324000" lvl="1" indent="0">
              <a:buNone/>
            </a:pPr>
            <a:endParaRPr lang="en-US" dirty="0"/>
          </a:p>
          <a:p>
            <a:pPr marL="324000" lvl="1" indent="0">
              <a:buNone/>
            </a:pPr>
            <a:endParaRPr lang="en-US" dirty="0"/>
          </a:p>
          <a:p>
            <a:pPr lvl="1">
              <a:buFont typeface="Wingdings" panose="05000000000000000000" pitchFamily="2" charset="2"/>
              <a:buChar char="§"/>
            </a:pPr>
            <a:r>
              <a:rPr lang="en-US" sz="1800" dirty="0"/>
              <a:t>Boosting Regressor Model: </a:t>
            </a:r>
            <a:r>
              <a:rPr lang="en-US" dirty="0"/>
              <a:t>This model is trained using a set of input data (</a:t>
            </a:r>
            <a:r>
              <a:rPr lang="en-US" dirty="0" err="1"/>
              <a:t>X_train</a:t>
            </a:r>
            <a:r>
              <a:rPr lang="en-US" dirty="0"/>
              <a:t>) and the corresponding target values (</a:t>
            </a:r>
            <a:r>
              <a:rPr lang="en-US" dirty="0" err="1"/>
              <a:t>y_train</a:t>
            </a:r>
            <a:r>
              <a:rPr lang="en-US" dirty="0"/>
              <a:t>). This involves adjusting the weights of the various components of the model until it can accurately predict the target values based on the input data.</a:t>
            </a:r>
          </a:p>
          <a:p>
            <a:endParaRPr lang="en-IN" dirty="0"/>
          </a:p>
        </p:txBody>
      </p:sp>
      <p:pic>
        <p:nvPicPr>
          <p:cNvPr id="5" name="Picture 4">
            <a:extLst>
              <a:ext uri="{FF2B5EF4-FFF2-40B4-BE49-F238E27FC236}">
                <a16:creationId xmlns:a16="http://schemas.microsoft.com/office/drawing/2014/main" id="{3968B3F3-5BAE-C0DA-C689-4A388495F262}"/>
              </a:ext>
            </a:extLst>
          </p:cNvPr>
          <p:cNvPicPr>
            <a:picLocks noChangeAspect="1"/>
          </p:cNvPicPr>
          <p:nvPr/>
        </p:nvPicPr>
        <p:blipFill>
          <a:blip r:embed="rId2"/>
          <a:stretch>
            <a:fillRect/>
          </a:stretch>
        </p:blipFill>
        <p:spPr>
          <a:xfrm>
            <a:off x="2656992" y="1544209"/>
            <a:ext cx="6878010" cy="381053"/>
          </a:xfrm>
          <a:prstGeom prst="rect">
            <a:avLst/>
          </a:prstGeom>
        </p:spPr>
      </p:pic>
      <p:pic>
        <p:nvPicPr>
          <p:cNvPr id="7" name="Picture 6">
            <a:extLst>
              <a:ext uri="{FF2B5EF4-FFF2-40B4-BE49-F238E27FC236}">
                <a16:creationId xmlns:a16="http://schemas.microsoft.com/office/drawing/2014/main" id="{9561D656-227E-A2B7-DD88-046A397C1361}"/>
              </a:ext>
            </a:extLst>
          </p:cNvPr>
          <p:cNvPicPr>
            <a:picLocks noChangeAspect="1"/>
          </p:cNvPicPr>
          <p:nvPr/>
        </p:nvPicPr>
        <p:blipFill>
          <a:blip r:embed="rId3"/>
          <a:stretch>
            <a:fillRect/>
          </a:stretch>
        </p:blipFill>
        <p:spPr>
          <a:xfrm>
            <a:off x="2785597" y="2434197"/>
            <a:ext cx="6620799" cy="323895"/>
          </a:xfrm>
          <a:prstGeom prst="rect">
            <a:avLst/>
          </a:prstGeom>
        </p:spPr>
      </p:pic>
      <p:pic>
        <p:nvPicPr>
          <p:cNvPr id="9" name="Picture 8">
            <a:extLst>
              <a:ext uri="{FF2B5EF4-FFF2-40B4-BE49-F238E27FC236}">
                <a16:creationId xmlns:a16="http://schemas.microsoft.com/office/drawing/2014/main" id="{9DD804C9-EB3F-1AC6-3154-1E6327370C08}"/>
              </a:ext>
            </a:extLst>
          </p:cNvPr>
          <p:cNvPicPr>
            <a:picLocks noChangeAspect="1"/>
          </p:cNvPicPr>
          <p:nvPr/>
        </p:nvPicPr>
        <p:blipFill>
          <a:blip r:embed="rId4"/>
          <a:stretch>
            <a:fillRect/>
          </a:stretch>
        </p:blipFill>
        <p:spPr>
          <a:xfrm>
            <a:off x="3195755" y="3535883"/>
            <a:ext cx="5800490" cy="1023616"/>
          </a:xfrm>
          <a:prstGeom prst="rect">
            <a:avLst/>
          </a:prstGeom>
        </p:spPr>
      </p:pic>
      <p:pic>
        <p:nvPicPr>
          <p:cNvPr id="11" name="Picture 10">
            <a:extLst>
              <a:ext uri="{FF2B5EF4-FFF2-40B4-BE49-F238E27FC236}">
                <a16:creationId xmlns:a16="http://schemas.microsoft.com/office/drawing/2014/main" id="{6A90486B-D48A-E228-A411-73DE3F6DE6AD}"/>
              </a:ext>
            </a:extLst>
          </p:cNvPr>
          <p:cNvPicPr>
            <a:picLocks noChangeAspect="1"/>
          </p:cNvPicPr>
          <p:nvPr/>
        </p:nvPicPr>
        <p:blipFill>
          <a:blip r:embed="rId5"/>
          <a:stretch>
            <a:fillRect/>
          </a:stretch>
        </p:blipFill>
        <p:spPr>
          <a:xfrm>
            <a:off x="3485774" y="5392329"/>
            <a:ext cx="5220444" cy="1023616"/>
          </a:xfrm>
          <a:prstGeom prst="rect">
            <a:avLst/>
          </a:prstGeom>
        </p:spPr>
      </p:pic>
    </p:spTree>
    <p:extLst>
      <p:ext uri="{BB962C8B-B14F-4D97-AF65-F5344CB8AC3E}">
        <p14:creationId xmlns:p14="http://schemas.microsoft.com/office/powerpoint/2010/main" val="90260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03DD-EA35-AB45-053A-415E8212857E}"/>
              </a:ext>
            </a:extLst>
          </p:cNvPr>
          <p:cNvSpPr>
            <a:spLocks noGrp="1"/>
          </p:cNvSpPr>
          <p:nvPr>
            <p:ph type="title"/>
          </p:nvPr>
        </p:nvSpPr>
        <p:spPr/>
        <p:txBody>
          <a:bodyPr>
            <a:normAutofit/>
          </a:bodyPr>
          <a:lstStyle/>
          <a:p>
            <a:r>
              <a:rPr lang="en-IN" b="1" kern="100" dirty="0">
                <a:solidFill>
                  <a:srgbClr val="000000"/>
                </a:solidFill>
                <a:effectLst/>
                <a:uFill>
                  <a:solidFill>
                    <a:srgbClr val="000000"/>
                  </a:solidFill>
                </a:uFill>
                <a:latin typeface="Arial" panose="020B0604020202020204" pitchFamily="34" charset="0"/>
                <a:ea typeface="Arial" panose="020B0604020202020204" pitchFamily="34" charset="0"/>
              </a:rPr>
              <a:t>Performance Testing</a:t>
            </a:r>
            <a:endParaRPr lang="en-IN" sz="4000" dirty="0"/>
          </a:p>
        </p:txBody>
      </p:sp>
      <p:sp>
        <p:nvSpPr>
          <p:cNvPr id="3" name="Content Placeholder 2">
            <a:extLst>
              <a:ext uri="{FF2B5EF4-FFF2-40B4-BE49-F238E27FC236}">
                <a16:creationId xmlns:a16="http://schemas.microsoft.com/office/drawing/2014/main" id="{C98B9612-9A30-A841-3B89-FE8F6070204C}"/>
              </a:ext>
            </a:extLst>
          </p:cNvPr>
          <p:cNvSpPr>
            <a:spLocks noGrp="1"/>
          </p:cNvSpPr>
          <p:nvPr>
            <p:ph idx="1"/>
          </p:nvPr>
        </p:nvSpPr>
        <p:spPr>
          <a:xfrm>
            <a:off x="581192" y="1825517"/>
            <a:ext cx="4353879" cy="1019317"/>
          </a:xfrm>
        </p:spPr>
        <p:txBody>
          <a:bodyPr/>
          <a:lstStyle/>
          <a:p>
            <a:r>
              <a:rPr lang="en-IN" sz="1800" b="1" kern="100" dirty="0">
                <a:solidFill>
                  <a:srgbClr val="000000"/>
                </a:solidFill>
                <a:latin typeface="Arial" panose="020B0604020202020204" pitchFamily="34" charset="0"/>
              </a:rPr>
              <a:t>Linear Regression Model</a:t>
            </a:r>
          </a:p>
          <a:p>
            <a:pPr marL="0" indent="0">
              <a:buNone/>
            </a:pPr>
            <a:endParaRPr lang="en-IN" dirty="0"/>
          </a:p>
        </p:txBody>
      </p:sp>
      <p:pic>
        <p:nvPicPr>
          <p:cNvPr id="5" name="Picture 4">
            <a:extLst>
              <a:ext uri="{FF2B5EF4-FFF2-40B4-BE49-F238E27FC236}">
                <a16:creationId xmlns:a16="http://schemas.microsoft.com/office/drawing/2014/main" id="{F5C00E0D-B352-7D68-FF21-C3F11A268B11}"/>
              </a:ext>
            </a:extLst>
          </p:cNvPr>
          <p:cNvPicPr>
            <a:picLocks noChangeAspect="1"/>
          </p:cNvPicPr>
          <p:nvPr/>
        </p:nvPicPr>
        <p:blipFill>
          <a:blip r:embed="rId2"/>
          <a:stretch>
            <a:fillRect/>
          </a:stretch>
        </p:blipFill>
        <p:spPr>
          <a:xfrm>
            <a:off x="935703" y="2358750"/>
            <a:ext cx="4160732" cy="1061867"/>
          </a:xfrm>
          <a:prstGeom prst="rect">
            <a:avLst/>
          </a:prstGeom>
        </p:spPr>
      </p:pic>
      <p:pic>
        <p:nvPicPr>
          <p:cNvPr id="7" name="Picture 6">
            <a:extLst>
              <a:ext uri="{FF2B5EF4-FFF2-40B4-BE49-F238E27FC236}">
                <a16:creationId xmlns:a16="http://schemas.microsoft.com/office/drawing/2014/main" id="{7A1D134A-FFEE-D260-1526-FA2C9E62CBFC}"/>
              </a:ext>
            </a:extLst>
          </p:cNvPr>
          <p:cNvPicPr>
            <a:picLocks noChangeAspect="1"/>
          </p:cNvPicPr>
          <p:nvPr/>
        </p:nvPicPr>
        <p:blipFill>
          <a:blip r:embed="rId3"/>
          <a:stretch>
            <a:fillRect/>
          </a:stretch>
        </p:blipFill>
        <p:spPr>
          <a:xfrm>
            <a:off x="5482934" y="2360971"/>
            <a:ext cx="4160733" cy="1057423"/>
          </a:xfrm>
          <a:prstGeom prst="rect">
            <a:avLst/>
          </a:prstGeom>
        </p:spPr>
      </p:pic>
      <p:sp>
        <p:nvSpPr>
          <p:cNvPr id="8" name="Content Placeholder 2">
            <a:extLst>
              <a:ext uri="{FF2B5EF4-FFF2-40B4-BE49-F238E27FC236}">
                <a16:creationId xmlns:a16="http://schemas.microsoft.com/office/drawing/2014/main" id="{7045C602-79BB-E19A-5BDB-63B0C0D7F693}"/>
              </a:ext>
            </a:extLst>
          </p:cNvPr>
          <p:cNvSpPr txBox="1">
            <a:spLocks/>
          </p:cNvSpPr>
          <p:nvPr/>
        </p:nvSpPr>
        <p:spPr>
          <a:xfrm>
            <a:off x="581192" y="3406225"/>
            <a:ext cx="4353879" cy="10193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1800" b="1" kern="100" dirty="0">
                <a:solidFill>
                  <a:srgbClr val="000000"/>
                </a:solidFill>
                <a:effectLst/>
                <a:latin typeface="Arial" panose="020B0604020202020204" pitchFamily="34" charset="0"/>
                <a:ea typeface="Arial" panose="020B0604020202020204" pitchFamily="34" charset="0"/>
              </a:rPr>
              <a:t>Decision Tree Regressor Model</a:t>
            </a:r>
          </a:p>
          <a:p>
            <a:pPr marL="0" indent="0">
              <a:buNone/>
            </a:pPr>
            <a:endParaRPr lang="en-IN" dirty="0"/>
          </a:p>
        </p:txBody>
      </p:sp>
      <p:pic>
        <p:nvPicPr>
          <p:cNvPr id="10" name="Picture 9">
            <a:extLst>
              <a:ext uri="{FF2B5EF4-FFF2-40B4-BE49-F238E27FC236}">
                <a16:creationId xmlns:a16="http://schemas.microsoft.com/office/drawing/2014/main" id="{6968C5E6-A33C-B7C8-4647-17E2B4D3FDCD}"/>
              </a:ext>
            </a:extLst>
          </p:cNvPr>
          <p:cNvPicPr>
            <a:picLocks noChangeAspect="1"/>
          </p:cNvPicPr>
          <p:nvPr/>
        </p:nvPicPr>
        <p:blipFill>
          <a:blip r:embed="rId4"/>
          <a:stretch>
            <a:fillRect/>
          </a:stretch>
        </p:blipFill>
        <p:spPr>
          <a:xfrm>
            <a:off x="935703" y="3915883"/>
            <a:ext cx="4220164" cy="1028844"/>
          </a:xfrm>
          <a:prstGeom prst="rect">
            <a:avLst/>
          </a:prstGeom>
        </p:spPr>
      </p:pic>
      <p:pic>
        <p:nvPicPr>
          <p:cNvPr id="12" name="Picture 11">
            <a:extLst>
              <a:ext uri="{FF2B5EF4-FFF2-40B4-BE49-F238E27FC236}">
                <a16:creationId xmlns:a16="http://schemas.microsoft.com/office/drawing/2014/main" id="{6B10D295-C217-F65A-DBC0-07B61504A415}"/>
              </a:ext>
            </a:extLst>
          </p:cNvPr>
          <p:cNvPicPr>
            <a:picLocks noChangeAspect="1"/>
          </p:cNvPicPr>
          <p:nvPr/>
        </p:nvPicPr>
        <p:blipFill>
          <a:blip r:embed="rId5"/>
          <a:stretch>
            <a:fillRect/>
          </a:stretch>
        </p:blipFill>
        <p:spPr>
          <a:xfrm>
            <a:off x="5510378" y="3911120"/>
            <a:ext cx="4105848" cy="1028844"/>
          </a:xfrm>
          <a:prstGeom prst="rect">
            <a:avLst/>
          </a:prstGeom>
        </p:spPr>
      </p:pic>
      <p:sp>
        <p:nvSpPr>
          <p:cNvPr id="13" name="Content Placeholder 2">
            <a:extLst>
              <a:ext uri="{FF2B5EF4-FFF2-40B4-BE49-F238E27FC236}">
                <a16:creationId xmlns:a16="http://schemas.microsoft.com/office/drawing/2014/main" id="{83C3CEB2-3920-A369-5ED4-3DC612A1D8A1}"/>
              </a:ext>
            </a:extLst>
          </p:cNvPr>
          <p:cNvSpPr txBox="1">
            <a:spLocks/>
          </p:cNvSpPr>
          <p:nvPr/>
        </p:nvSpPr>
        <p:spPr>
          <a:xfrm>
            <a:off x="123991" y="4813144"/>
            <a:ext cx="4703503" cy="10193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4025" indent="-6350">
              <a:lnSpc>
                <a:spcPct val="110000"/>
              </a:lnSpc>
              <a:spcAft>
                <a:spcPts val="15"/>
              </a:spcAft>
            </a:pPr>
            <a:r>
              <a:rPr lang="en-IN" sz="1800" b="1" kern="100" dirty="0">
                <a:solidFill>
                  <a:srgbClr val="000000"/>
                </a:solidFill>
                <a:effectLst/>
                <a:latin typeface="Arial" panose="020B0604020202020204" pitchFamily="34" charset="0"/>
                <a:ea typeface="Arial" panose="020B0604020202020204" pitchFamily="34" charset="0"/>
              </a:rPr>
              <a:t>  Random Forest Regressor Model</a:t>
            </a:r>
          </a:p>
        </p:txBody>
      </p:sp>
      <p:pic>
        <p:nvPicPr>
          <p:cNvPr id="15" name="Picture 14">
            <a:extLst>
              <a:ext uri="{FF2B5EF4-FFF2-40B4-BE49-F238E27FC236}">
                <a16:creationId xmlns:a16="http://schemas.microsoft.com/office/drawing/2014/main" id="{83AEB10E-B4B4-D511-14C8-354F026E6324}"/>
              </a:ext>
            </a:extLst>
          </p:cNvPr>
          <p:cNvPicPr>
            <a:picLocks noChangeAspect="1"/>
          </p:cNvPicPr>
          <p:nvPr/>
        </p:nvPicPr>
        <p:blipFill>
          <a:blip r:embed="rId6"/>
          <a:stretch>
            <a:fillRect/>
          </a:stretch>
        </p:blipFill>
        <p:spPr>
          <a:xfrm>
            <a:off x="943539" y="5547470"/>
            <a:ext cx="4220164" cy="933580"/>
          </a:xfrm>
          <a:prstGeom prst="rect">
            <a:avLst/>
          </a:prstGeom>
        </p:spPr>
      </p:pic>
      <p:pic>
        <p:nvPicPr>
          <p:cNvPr id="17" name="Picture 16">
            <a:extLst>
              <a:ext uri="{FF2B5EF4-FFF2-40B4-BE49-F238E27FC236}">
                <a16:creationId xmlns:a16="http://schemas.microsoft.com/office/drawing/2014/main" id="{B94C0275-D07E-AF07-37E4-EA13736AA5E4}"/>
              </a:ext>
            </a:extLst>
          </p:cNvPr>
          <p:cNvPicPr>
            <a:picLocks noChangeAspect="1"/>
          </p:cNvPicPr>
          <p:nvPr/>
        </p:nvPicPr>
        <p:blipFill>
          <a:blip r:embed="rId7"/>
          <a:stretch>
            <a:fillRect/>
          </a:stretch>
        </p:blipFill>
        <p:spPr>
          <a:xfrm>
            <a:off x="5510378" y="5523654"/>
            <a:ext cx="4105847" cy="967264"/>
          </a:xfrm>
          <a:prstGeom prst="rect">
            <a:avLst/>
          </a:prstGeom>
        </p:spPr>
      </p:pic>
    </p:spTree>
    <p:extLst>
      <p:ext uri="{BB962C8B-B14F-4D97-AF65-F5344CB8AC3E}">
        <p14:creationId xmlns:p14="http://schemas.microsoft.com/office/powerpoint/2010/main" val="27329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0C31AC2-BEC5-A25C-2564-5C323700A262}"/>
              </a:ext>
            </a:extLst>
          </p:cNvPr>
          <p:cNvSpPr txBox="1">
            <a:spLocks/>
          </p:cNvSpPr>
          <p:nvPr/>
        </p:nvSpPr>
        <p:spPr>
          <a:xfrm>
            <a:off x="545333" y="255495"/>
            <a:ext cx="4900726" cy="10193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1800" b="1" kern="100" dirty="0">
                <a:solidFill>
                  <a:srgbClr val="000000"/>
                </a:solidFill>
                <a:latin typeface="Arial" panose="020B0604020202020204" pitchFamily="34" charset="0"/>
              </a:rPr>
              <a:t>Gradient Boosting Regressor Model</a:t>
            </a:r>
          </a:p>
        </p:txBody>
      </p:sp>
      <p:pic>
        <p:nvPicPr>
          <p:cNvPr id="9" name="Picture 8">
            <a:extLst>
              <a:ext uri="{FF2B5EF4-FFF2-40B4-BE49-F238E27FC236}">
                <a16:creationId xmlns:a16="http://schemas.microsoft.com/office/drawing/2014/main" id="{A030B1F4-A691-E9D6-0AEF-AEABAA0C0A50}"/>
              </a:ext>
            </a:extLst>
          </p:cNvPr>
          <p:cNvPicPr>
            <a:picLocks noChangeAspect="1"/>
          </p:cNvPicPr>
          <p:nvPr/>
        </p:nvPicPr>
        <p:blipFill>
          <a:blip r:embed="rId2"/>
          <a:stretch>
            <a:fillRect/>
          </a:stretch>
        </p:blipFill>
        <p:spPr>
          <a:xfrm>
            <a:off x="1176907" y="942073"/>
            <a:ext cx="4538093" cy="952633"/>
          </a:xfrm>
          <a:prstGeom prst="rect">
            <a:avLst/>
          </a:prstGeom>
        </p:spPr>
      </p:pic>
      <p:pic>
        <p:nvPicPr>
          <p:cNvPr id="11" name="Picture 10">
            <a:extLst>
              <a:ext uri="{FF2B5EF4-FFF2-40B4-BE49-F238E27FC236}">
                <a16:creationId xmlns:a16="http://schemas.microsoft.com/office/drawing/2014/main" id="{CAC96EA6-BD20-D7CD-4042-D1AAEBEFE83D}"/>
              </a:ext>
            </a:extLst>
          </p:cNvPr>
          <p:cNvPicPr>
            <a:picLocks noChangeAspect="1"/>
          </p:cNvPicPr>
          <p:nvPr/>
        </p:nvPicPr>
        <p:blipFill>
          <a:blip r:embed="rId3"/>
          <a:stretch>
            <a:fillRect/>
          </a:stretch>
        </p:blipFill>
        <p:spPr>
          <a:xfrm>
            <a:off x="5924558" y="901732"/>
            <a:ext cx="4698618" cy="952633"/>
          </a:xfrm>
          <a:prstGeom prst="rect">
            <a:avLst/>
          </a:prstGeom>
        </p:spPr>
      </p:pic>
      <p:sp>
        <p:nvSpPr>
          <p:cNvPr id="12" name="Content Placeholder 2">
            <a:extLst>
              <a:ext uri="{FF2B5EF4-FFF2-40B4-BE49-F238E27FC236}">
                <a16:creationId xmlns:a16="http://schemas.microsoft.com/office/drawing/2014/main" id="{4C1AEACF-1FD1-12B7-5E53-3E6EBFE89111}"/>
              </a:ext>
            </a:extLst>
          </p:cNvPr>
          <p:cNvSpPr txBox="1">
            <a:spLocks/>
          </p:cNvSpPr>
          <p:nvPr/>
        </p:nvSpPr>
        <p:spPr>
          <a:xfrm>
            <a:off x="164331" y="1591237"/>
            <a:ext cx="5931669" cy="10193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4025" indent="-6350">
              <a:lnSpc>
                <a:spcPct val="110000"/>
              </a:lnSpc>
              <a:spcAft>
                <a:spcPts val="15"/>
              </a:spcAft>
            </a:pPr>
            <a:r>
              <a:rPr lang="en-IN" sz="1800" b="1" kern="100" dirty="0">
                <a:solidFill>
                  <a:srgbClr val="000000"/>
                </a:solidFill>
                <a:latin typeface="Arial" panose="020B0604020202020204" pitchFamily="34" charset="0"/>
              </a:rPr>
              <a:t>  Extreme Gradient Boost Regressor Model</a:t>
            </a:r>
          </a:p>
        </p:txBody>
      </p:sp>
      <p:pic>
        <p:nvPicPr>
          <p:cNvPr id="14" name="Picture 13">
            <a:extLst>
              <a:ext uri="{FF2B5EF4-FFF2-40B4-BE49-F238E27FC236}">
                <a16:creationId xmlns:a16="http://schemas.microsoft.com/office/drawing/2014/main" id="{F80F7E64-1A7D-7C92-9467-BFA25E549181}"/>
              </a:ext>
            </a:extLst>
          </p:cNvPr>
          <p:cNvPicPr>
            <a:picLocks noChangeAspect="1"/>
          </p:cNvPicPr>
          <p:nvPr/>
        </p:nvPicPr>
        <p:blipFill>
          <a:blip r:embed="rId4"/>
          <a:stretch>
            <a:fillRect/>
          </a:stretch>
        </p:blipFill>
        <p:spPr>
          <a:xfrm>
            <a:off x="1176906" y="2290257"/>
            <a:ext cx="4538093" cy="1019317"/>
          </a:xfrm>
          <a:prstGeom prst="rect">
            <a:avLst/>
          </a:prstGeom>
        </p:spPr>
      </p:pic>
      <p:pic>
        <p:nvPicPr>
          <p:cNvPr id="16" name="Picture 15">
            <a:extLst>
              <a:ext uri="{FF2B5EF4-FFF2-40B4-BE49-F238E27FC236}">
                <a16:creationId xmlns:a16="http://schemas.microsoft.com/office/drawing/2014/main" id="{F049D678-6B2F-D6A3-9AD9-7FF5CE7EF355}"/>
              </a:ext>
            </a:extLst>
          </p:cNvPr>
          <p:cNvPicPr>
            <a:picLocks noChangeAspect="1"/>
          </p:cNvPicPr>
          <p:nvPr/>
        </p:nvPicPr>
        <p:blipFill>
          <a:blip r:embed="rId5"/>
          <a:stretch>
            <a:fillRect/>
          </a:stretch>
        </p:blipFill>
        <p:spPr>
          <a:xfrm>
            <a:off x="5924558" y="2263363"/>
            <a:ext cx="4698618" cy="1019317"/>
          </a:xfrm>
          <a:prstGeom prst="rect">
            <a:avLst/>
          </a:prstGeom>
        </p:spPr>
      </p:pic>
      <p:sp>
        <p:nvSpPr>
          <p:cNvPr id="17" name="Content Placeholder 2">
            <a:extLst>
              <a:ext uri="{FF2B5EF4-FFF2-40B4-BE49-F238E27FC236}">
                <a16:creationId xmlns:a16="http://schemas.microsoft.com/office/drawing/2014/main" id="{72056C3B-F48D-A465-BE12-D6EA7B36BDF2}"/>
              </a:ext>
            </a:extLst>
          </p:cNvPr>
          <p:cNvSpPr txBox="1">
            <a:spLocks/>
          </p:cNvSpPr>
          <p:nvPr/>
        </p:nvSpPr>
        <p:spPr>
          <a:xfrm>
            <a:off x="164331" y="2962383"/>
            <a:ext cx="5931669" cy="10193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4025" indent="-6350">
              <a:lnSpc>
                <a:spcPct val="110000"/>
              </a:lnSpc>
              <a:spcAft>
                <a:spcPts val="15"/>
              </a:spcAft>
            </a:pPr>
            <a:r>
              <a:rPr lang="en-IN" sz="1800" b="1" kern="100" dirty="0">
                <a:solidFill>
                  <a:srgbClr val="000000"/>
                </a:solidFill>
                <a:effectLst/>
                <a:latin typeface="Arial" panose="020B0604020202020204" pitchFamily="34" charset="0"/>
                <a:ea typeface="Arial" panose="020B0604020202020204" pitchFamily="34" charset="0"/>
              </a:rPr>
              <a:t>  Bagging Regressor Model</a:t>
            </a:r>
          </a:p>
        </p:txBody>
      </p:sp>
      <p:pic>
        <p:nvPicPr>
          <p:cNvPr id="19" name="Picture 18">
            <a:extLst>
              <a:ext uri="{FF2B5EF4-FFF2-40B4-BE49-F238E27FC236}">
                <a16:creationId xmlns:a16="http://schemas.microsoft.com/office/drawing/2014/main" id="{4E03932A-02DF-28E1-664C-25B55F6416E2}"/>
              </a:ext>
            </a:extLst>
          </p:cNvPr>
          <p:cNvPicPr>
            <a:picLocks noChangeAspect="1"/>
          </p:cNvPicPr>
          <p:nvPr/>
        </p:nvPicPr>
        <p:blipFill>
          <a:blip r:embed="rId6"/>
          <a:stretch>
            <a:fillRect/>
          </a:stretch>
        </p:blipFill>
        <p:spPr>
          <a:xfrm>
            <a:off x="1191626" y="3666103"/>
            <a:ext cx="4523373" cy="1377293"/>
          </a:xfrm>
          <a:prstGeom prst="rect">
            <a:avLst/>
          </a:prstGeom>
        </p:spPr>
      </p:pic>
      <p:sp>
        <p:nvSpPr>
          <p:cNvPr id="20" name="Content Placeholder 2">
            <a:extLst>
              <a:ext uri="{FF2B5EF4-FFF2-40B4-BE49-F238E27FC236}">
                <a16:creationId xmlns:a16="http://schemas.microsoft.com/office/drawing/2014/main" id="{DFE2F2D7-F997-8D7B-7B87-DBE2CC9A5AD4}"/>
              </a:ext>
            </a:extLst>
          </p:cNvPr>
          <p:cNvSpPr txBox="1">
            <a:spLocks/>
          </p:cNvSpPr>
          <p:nvPr/>
        </p:nvSpPr>
        <p:spPr>
          <a:xfrm>
            <a:off x="164331" y="4671910"/>
            <a:ext cx="5931669" cy="10193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4025" indent="-6350">
              <a:spcAft>
                <a:spcPts val="15"/>
              </a:spcAft>
            </a:pPr>
            <a:r>
              <a:rPr lang="en-IN" sz="1800" b="1" kern="100" dirty="0">
                <a:solidFill>
                  <a:srgbClr val="000000"/>
                </a:solidFill>
                <a:effectLst/>
                <a:latin typeface="Arial" panose="020B0604020202020204" pitchFamily="34" charset="0"/>
                <a:ea typeface="Arial" panose="020B0604020202020204" pitchFamily="34" charset="0"/>
              </a:rPr>
              <a:t> Boosting Regressor Model</a:t>
            </a:r>
          </a:p>
        </p:txBody>
      </p:sp>
      <p:pic>
        <p:nvPicPr>
          <p:cNvPr id="22" name="Picture 21">
            <a:extLst>
              <a:ext uri="{FF2B5EF4-FFF2-40B4-BE49-F238E27FC236}">
                <a16:creationId xmlns:a16="http://schemas.microsoft.com/office/drawing/2014/main" id="{4CA094C0-CD36-1B5B-65FA-AC488855419D}"/>
              </a:ext>
            </a:extLst>
          </p:cNvPr>
          <p:cNvPicPr>
            <a:picLocks noChangeAspect="1"/>
          </p:cNvPicPr>
          <p:nvPr/>
        </p:nvPicPr>
        <p:blipFill>
          <a:blip r:embed="rId7"/>
          <a:stretch>
            <a:fillRect/>
          </a:stretch>
        </p:blipFill>
        <p:spPr>
          <a:xfrm>
            <a:off x="1203799" y="5347451"/>
            <a:ext cx="4511199" cy="1295927"/>
          </a:xfrm>
          <a:prstGeom prst="rect">
            <a:avLst/>
          </a:prstGeom>
        </p:spPr>
      </p:pic>
    </p:spTree>
    <p:extLst>
      <p:ext uri="{BB962C8B-B14F-4D97-AF65-F5344CB8AC3E}">
        <p14:creationId xmlns:p14="http://schemas.microsoft.com/office/powerpoint/2010/main" val="359633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6A68-BF84-E684-5E20-721FB928DAFB}"/>
              </a:ext>
            </a:extLst>
          </p:cNvPr>
          <p:cNvSpPr>
            <a:spLocks noGrp="1"/>
          </p:cNvSpPr>
          <p:nvPr>
            <p:ph type="title"/>
          </p:nvPr>
        </p:nvSpPr>
        <p:spPr/>
        <p:txBody>
          <a:bodyPr/>
          <a:lstStyle/>
          <a:p>
            <a:r>
              <a:rPr lang="en-IN" dirty="0"/>
              <a:t>Comparing models</a:t>
            </a:r>
          </a:p>
        </p:txBody>
      </p:sp>
      <p:sp>
        <p:nvSpPr>
          <p:cNvPr id="3" name="Content Placeholder 2">
            <a:extLst>
              <a:ext uri="{FF2B5EF4-FFF2-40B4-BE49-F238E27FC236}">
                <a16:creationId xmlns:a16="http://schemas.microsoft.com/office/drawing/2014/main" id="{DC76794D-0A97-5971-316B-CA4290E1CD4E}"/>
              </a:ext>
            </a:extLst>
          </p:cNvPr>
          <p:cNvSpPr>
            <a:spLocks noGrp="1"/>
          </p:cNvSpPr>
          <p:nvPr>
            <p:ph idx="1"/>
          </p:nvPr>
        </p:nvSpPr>
        <p:spPr>
          <a:xfrm>
            <a:off x="581192" y="1890876"/>
            <a:ext cx="5718195" cy="3634486"/>
          </a:xfrm>
        </p:spPr>
        <p:txBody>
          <a:bodyPr>
            <a:normAutofit/>
          </a:bodyPr>
          <a:lstStyle/>
          <a:p>
            <a:pPr marL="0" indent="0">
              <a:buNone/>
            </a:pPr>
            <a:r>
              <a:rPr lang="en-US" sz="2000" dirty="0"/>
              <a:t>To determine which model is best, we should look for the model with the lowest RMSE value on the test data. This suggests that the model predicts value closer to the actual values. In this out of the seven models selected Boosting Regressor satisfies the conditions and hence selected.</a:t>
            </a:r>
            <a:endParaRPr lang="en-IN" sz="2000" dirty="0"/>
          </a:p>
        </p:txBody>
      </p:sp>
      <p:pic>
        <p:nvPicPr>
          <p:cNvPr id="4" name="Picture 3">
            <a:extLst>
              <a:ext uri="{FF2B5EF4-FFF2-40B4-BE49-F238E27FC236}">
                <a16:creationId xmlns:a16="http://schemas.microsoft.com/office/drawing/2014/main" id="{F2F0F0D7-F8EB-A20C-CA53-87819CAA547F}"/>
              </a:ext>
            </a:extLst>
          </p:cNvPr>
          <p:cNvPicPr/>
          <p:nvPr/>
        </p:nvPicPr>
        <p:blipFill>
          <a:blip r:embed="rId2"/>
          <a:stretch>
            <a:fillRect/>
          </a:stretch>
        </p:blipFill>
        <p:spPr>
          <a:xfrm>
            <a:off x="6363653" y="2153512"/>
            <a:ext cx="5247155" cy="3371850"/>
          </a:xfrm>
          <a:prstGeom prst="rect">
            <a:avLst/>
          </a:prstGeom>
        </p:spPr>
      </p:pic>
    </p:spTree>
    <p:extLst>
      <p:ext uri="{BB962C8B-B14F-4D97-AF65-F5344CB8AC3E}">
        <p14:creationId xmlns:p14="http://schemas.microsoft.com/office/powerpoint/2010/main" val="355076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A5B1-D4ED-0ECA-8559-1BFA68C50152}"/>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48A8122E-A4B4-D948-C074-10D1D8242B27}"/>
              </a:ext>
            </a:extLst>
          </p:cNvPr>
          <p:cNvSpPr>
            <a:spLocks noGrp="1"/>
          </p:cNvSpPr>
          <p:nvPr>
            <p:ph idx="1"/>
          </p:nvPr>
        </p:nvSpPr>
        <p:spPr>
          <a:xfrm>
            <a:off x="581192" y="1890876"/>
            <a:ext cx="11029615" cy="4084474"/>
          </a:xfrm>
        </p:spPr>
        <p:txBody>
          <a:bodyPr>
            <a:normAutofit/>
          </a:bodyPr>
          <a:lstStyle/>
          <a:p>
            <a:r>
              <a:rPr lang="en-IN" sz="2000" b="1" dirty="0"/>
              <a:t>Save the best model: </a:t>
            </a:r>
            <a:r>
              <a:rPr lang="en-US" sz="1600" dirty="0"/>
              <a:t>This code uses the "pickle" library in Python to save the trained Boosting Regressor model named "</a:t>
            </a:r>
            <a:r>
              <a:rPr lang="en-US" sz="1600" dirty="0" err="1"/>
              <a:t>boosting_reg</a:t>
            </a:r>
            <a:r>
              <a:rPr lang="en-US" sz="1600" dirty="0"/>
              <a:t>" as a file named "</a:t>
            </a:r>
            <a:r>
              <a:rPr lang="en-US" sz="1600" dirty="0" err="1"/>
              <a:t>productivity.pkl</a:t>
            </a:r>
            <a:r>
              <a:rPr lang="en-US" sz="1600" dirty="0"/>
              <a:t>". The "dump" method from the pickle library is used to save the model object in a serialized form that can be used again later. The "</a:t>
            </a:r>
            <a:r>
              <a:rPr lang="en-US" sz="1600" dirty="0" err="1"/>
              <a:t>wb</a:t>
            </a:r>
            <a:r>
              <a:rPr lang="en-US" sz="1600" dirty="0"/>
              <a:t>" parameter indicates that the file should be opened in binary mode to write data to it.</a:t>
            </a:r>
            <a:endParaRPr lang="en-IN" sz="1800" dirty="0"/>
          </a:p>
          <a:p>
            <a:r>
              <a:rPr lang="en-IN" sz="2000" b="1" dirty="0"/>
              <a:t>Integrate with Web Framework: </a:t>
            </a:r>
          </a:p>
          <a:p>
            <a:pPr lvl="2">
              <a:buFont typeface="Arial" panose="020B0604020202020204" pitchFamily="34" charset="0"/>
              <a:buChar char="•"/>
            </a:pPr>
            <a:r>
              <a:rPr lang="en-US" sz="1600" dirty="0"/>
              <a:t>Building HTML pages</a:t>
            </a:r>
          </a:p>
          <a:p>
            <a:pPr lvl="2">
              <a:buFont typeface="Arial" panose="020B0604020202020204" pitchFamily="34" charset="0"/>
              <a:buChar char="•"/>
            </a:pPr>
            <a:r>
              <a:rPr lang="en-US" sz="1600" dirty="0"/>
              <a:t>Building server side script</a:t>
            </a:r>
          </a:p>
          <a:p>
            <a:pPr lvl="2">
              <a:buFont typeface="Arial" panose="020B0604020202020204" pitchFamily="34" charset="0"/>
              <a:buChar char="•"/>
            </a:pPr>
            <a:r>
              <a:rPr lang="en-US" sz="1600" dirty="0"/>
              <a:t>Run the web application</a:t>
            </a:r>
            <a:endParaRPr lang="en-IN" sz="1600" dirty="0"/>
          </a:p>
        </p:txBody>
      </p:sp>
    </p:spTree>
    <p:extLst>
      <p:ext uri="{BB962C8B-B14F-4D97-AF65-F5344CB8AC3E}">
        <p14:creationId xmlns:p14="http://schemas.microsoft.com/office/powerpoint/2010/main" val="177706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2AA7-5040-6B89-DEC7-202FD8DBBE6C}"/>
              </a:ext>
            </a:extLst>
          </p:cNvPr>
          <p:cNvSpPr>
            <a:spLocks noGrp="1"/>
          </p:cNvSpPr>
          <p:nvPr>
            <p:ph type="title"/>
          </p:nvPr>
        </p:nvSpPr>
        <p:spPr>
          <a:xfrm>
            <a:off x="581192" y="1801906"/>
            <a:ext cx="11029616" cy="2471025"/>
          </a:xfrm>
        </p:spPr>
        <p:txBody>
          <a:bodyPr>
            <a:normAutofit/>
          </a:bodyPr>
          <a:lstStyle/>
          <a:p>
            <a:pPr algn="ctr"/>
            <a:r>
              <a:rPr lang="en-IN" sz="11500" u="sng" dirty="0"/>
              <a:t>THANK YOU </a:t>
            </a:r>
          </a:p>
        </p:txBody>
      </p:sp>
    </p:spTree>
    <p:extLst>
      <p:ext uri="{BB962C8B-B14F-4D97-AF65-F5344CB8AC3E}">
        <p14:creationId xmlns:p14="http://schemas.microsoft.com/office/powerpoint/2010/main" val="408260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0CE8-E014-4BBE-E7B7-74E167C302FB}"/>
              </a:ext>
            </a:extLst>
          </p:cNvPr>
          <p:cNvSpPr>
            <a:spLocks noGrp="1"/>
          </p:cNvSpPr>
          <p:nvPr>
            <p:ph type="ctrTitle"/>
          </p:nvPr>
        </p:nvSpPr>
        <p:spPr>
          <a:xfrm>
            <a:off x="581191" y="1020431"/>
            <a:ext cx="10993549" cy="1426934"/>
          </a:xfrm>
        </p:spPr>
        <p:txBody>
          <a:bodyPr/>
          <a:lstStyle/>
          <a:p>
            <a:pPr algn="ctr"/>
            <a:r>
              <a:rPr lang="en-IN" dirty="0"/>
              <a:t>Team Details</a:t>
            </a:r>
          </a:p>
        </p:txBody>
      </p:sp>
      <p:sp>
        <p:nvSpPr>
          <p:cNvPr id="3" name="Subtitle 2">
            <a:extLst>
              <a:ext uri="{FF2B5EF4-FFF2-40B4-BE49-F238E27FC236}">
                <a16:creationId xmlns:a16="http://schemas.microsoft.com/office/drawing/2014/main" id="{77687D3D-F77A-17D0-0C99-39549298EB4D}"/>
              </a:ext>
            </a:extLst>
          </p:cNvPr>
          <p:cNvSpPr>
            <a:spLocks noGrp="1"/>
          </p:cNvSpPr>
          <p:nvPr>
            <p:ph type="subTitle" idx="1"/>
          </p:nvPr>
        </p:nvSpPr>
        <p:spPr>
          <a:xfrm>
            <a:off x="581194" y="3429000"/>
            <a:ext cx="10993546" cy="2407023"/>
          </a:xfrm>
        </p:spPr>
        <p:txBody>
          <a:bodyPr>
            <a:normAutofit/>
          </a:bodyPr>
          <a:lstStyle/>
          <a:p>
            <a:pPr algn="ctr"/>
            <a:r>
              <a:rPr lang="en-US" sz="2000" dirty="0"/>
              <a:t>21BCE0440 - Rohan RAI</a:t>
            </a:r>
          </a:p>
          <a:p>
            <a:pPr algn="ctr"/>
            <a:r>
              <a:rPr lang="en-US" sz="2000" dirty="0"/>
              <a:t>21BCE0484 - SHIVANI </a:t>
            </a:r>
            <a:r>
              <a:rPr lang="en-US" sz="2000" dirty="0" err="1"/>
              <a:t>DASh</a:t>
            </a:r>
            <a:endParaRPr lang="en-US" sz="2000" dirty="0"/>
          </a:p>
          <a:p>
            <a:pPr algn="ctr"/>
            <a:r>
              <a:rPr lang="en-US" sz="2000" dirty="0"/>
              <a:t>21BCE0821 - SHREYA GUPTA</a:t>
            </a:r>
          </a:p>
          <a:p>
            <a:pPr algn="ctr"/>
            <a:r>
              <a:rPr lang="en-US" sz="2000" dirty="0"/>
              <a:t>21BCE3204 - KASHISH JAIN</a:t>
            </a:r>
          </a:p>
          <a:p>
            <a:pPr algn="ctr"/>
            <a:endParaRPr lang="en-IN" sz="2400" dirty="0"/>
          </a:p>
        </p:txBody>
      </p:sp>
      <p:sp>
        <p:nvSpPr>
          <p:cNvPr id="6" name="TextBox 5">
            <a:extLst>
              <a:ext uri="{FF2B5EF4-FFF2-40B4-BE49-F238E27FC236}">
                <a16:creationId xmlns:a16="http://schemas.microsoft.com/office/drawing/2014/main" id="{5EABEEC6-54DD-247A-AC88-FB1D0DCE981A}"/>
              </a:ext>
            </a:extLst>
          </p:cNvPr>
          <p:cNvSpPr txBox="1"/>
          <p:nvPr/>
        </p:nvSpPr>
        <p:spPr>
          <a:xfrm>
            <a:off x="2795202" y="2582298"/>
            <a:ext cx="6565526" cy="369332"/>
          </a:xfrm>
          <a:prstGeom prst="rect">
            <a:avLst/>
          </a:prstGeom>
          <a:noFill/>
        </p:spPr>
        <p:txBody>
          <a:bodyPr wrap="square">
            <a:spAutoFit/>
          </a:bodyPr>
          <a:lstStyle/>
          <a:p>
            <a:pPr algn="ctr"/>
            <a:r>
              <a:rPr lang="en-US" sz="1800" b="1" dirty="0"/>
              <a:t>Team Number: 592545</a:t>
            </a:r>
          </a:p>
        </p:txBody>
      </p:sp>
    </p:spTree>
    <p:extLst>
      <p:ext uri="{BB962C8B-B14F-4D97-AF65-F5344CB8AC3E}">
        <p14:creationId xmlns:p14="http://schemas.microsoft.com/office/powerpoint/2010/main" val="320886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2E07-0626-F078-91B1-2BE4647409D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D9114C3-5C39-D351-0CBA-D6E59DE66D96}"/>
              </a:ext>
            </a:extLst>
          </p:cNvPr>
          <p:cNvSpPr>
            <a:spLocks noGrp="1"/>
          </p:cNvSpPr>
          <p:nvPr>
            <p:ph idx="1"/>
          </p:nvPr>
        </p:nvSpPr>
        <p:spPr>
          <a:xfrm>
            <a:off x="581192" y="2030506"/>
            <a:ext cx="7500490" cy="4477870"/>
          </a:xfrm>
        </p:spPr>
        <p:txBody>
          <a:bodyPr>
            <a:normAutofit lnSpcReduction="10000"/>
          </a:bodyPr>
          <a:lstStyle/>
          <a:p>
            <a:pPr marL="0" indent="0">
              <a:buNone/>
            </a:pPr>
            <a:r>
              <a:rPr lang="en-US" sz="1400" dirty="0"/>
              <a:t>The garment industry is one of the largest industries in the world, and garment worker</a:t>
            </a:r>
          </a:p>
          <a:p>
            <a:pPr marL="0" indent="0">
              <a:buNone/>
            </a:pPr>
            <a:r>
              <a:rPr lang="en-US" sz="1400" dirty="0"/>
              <a:t>productivity is a crucial factor in determining the success and profitability of a company. In</a:t>
            </a:r>
          </a:p>
          <a:p>
            <a:pPr marL="0" indent="0">
              <a:buNone/>
            </a:pPr>
            <a:r>
              <a:rPr lang="en-US" sz="1400" dirty="0"/>
              <a:t>this project, we aim to develop a machine learning model that predicts the productivity of</a:t>
            </a:r>
          </a:p>
          <a:p>
            <a:pPr marL="0" indent="0">
              <a:buNone/>
            </a:pPr>
            <a:r>
              <a:rPr lang="en-US" sz="1400" dirty="0"/>
              <a:t>garment workers based on a given set of features. Our dataset contains information on</a:t>
            </a:r>
          </a:p>
          <a:p>
            <a:pPr marL="0" indent="0">
              <a:buNone/>
            </a:pPr>
            <a:r>
              <a:rPr lang="en-US" sz="1400" dirty="0"/>
              <a:t>various attributes of garment production, including the quarter, department, day, team</a:t>
            </a:r>
          </a:p>
          <a:p>
            <a:pPr marL="0" indent="0">
              <a:buNone/>
            </a:pPr>
            <a:r>
              <a:rPr lang="en-US" sz="1400" dirty="0"/>
              <a:t>number, time allocated, unfinished items, over time, incentive, idle time, idle men, style</a:t>
            </a:r>
          </a:p>
          <a:p>
            <a:pPr marL="0" indent="0">
              <a:buNone/>
            </a:pPr>
            <a:r>
              <a:rPr lang="en-US" sz="1400" dirty="0"/>
              <a:t>change, number of workers, and actual productivity. We will use this dataset to train and</a:t>
            </a:r>
          </a:p>
          <a:p>
            <a:pPr marL="0" indent="0">
              <a:buNone/>
            </a:pPr>
            <a:r>
              <a:rPr lang="en-US" sz="1400" dirty="0"/>
              <a:t>evaluate our predictive model.</a:t>
            </a:r>
          </a:p>
          <a:p>
            <a:pPr marL="0" indent="0">
              <a:buNone/>
            </a:pPr>
            <a:r>
              <a:rPr lang="en-US" sz="1400" dirty="0"/>
              <a:t>The development of an accurate garment worker productivity prediction model using</a:t>
            </a:r>
          </a:p>
          <a:p>
            <a:pPr marL="0" indent="0">
              <a:buNone/>
            </a:pPr>
            <a:r>
              <a:rPr lang="en-US" sz="1400" dirty="0"/>
              <a:t>machine learning can have significant implications in various domains, including</a:t>
            </a:r>
          </a:p>
          <a:p>
            <a:pPr marL="0" indent="0">
              <a:buNone/>
            </a:pPr>
            <a:r>
              <a:rPr lang="en-US" sz="1400" dirty="0"/>
              <a:t>manufacturing, human resources, and supply chain management. This model can help</a:t>
            </a:r>
          </a:p>
          <a:p>
            <a:pPr marL="0" indent="0">
              <a:buNone/>
            </a:pPr>
            <a:r>
              <a:rPr lang="en-US" sz="1400" dirty="0"/>
              <a:t>companies identify the factors that affect worker productivity and take corrective actions to</a:t>
            </a:r>
          </a:p>
          <a:p>
            <a:pPr marL="0" indent="0">
              <a:buNone/>
            </a:pPr>
            <a:r>
              <a:rPr lang="en-US" sz="1400" dirty="0"/>
              <a:t>improve efficiency, reduce costs, and enhance their competitiveness in the market.</a:t>
            </a:r>
            <a:endParaRPr lang="en-IN" sz="1400" dirty="0"/>
          </a:p>
        </p:txBody>
      </p:sp>
      <p:pic>
        <p:nvPicPr>
          <p:cNvPr id="1026" name="Picture 2" descr="quilting and sewing room">
            <a:hlinkClick r:id="rId2"/>
            <a:extLst>
              <a:ext uri="{FF2B5EF4-FFF2-40B4-BE49-F238E27FC236}">
                <a16:creationId xmlns:a16="http://schemas.microsoft.com/office/drawing/2014/main" id="{4C829006-A065-937C-C213-CF5E4C2DB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222" y="2353235"/>
            <a:ext cx="3644153" cy="364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5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6D17-E504-CE45-F0F0-68A55ACB6324}"/>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98A569BF-D61C-BEA4-BD94-24FE1242E857}"/>
              </a:ext>
            </a:extLst>
          </p:cNvPr>
          <p:cNvSpPr>
            <a:spLocks noGrp="1"/>
          </p:cNvSpPr>
          <p:nvPr>
            <p:ph idx="1"/>
          </p:nvPr>
        </p:nvSpPr>
        <p:spPr>
          <a:xfrm>
            <a:off x="581192" y="2011899"/>
            <a:ext cx="11029616" cy="4084474"/>
          </a:xfrm>
        </p:spPr>
        <p:txBody>
          <a:bodyPr>
            <a:normAutofit fontScale="92500" lnSpcReduction="20000"/>
          </a:bodyPr>
          <a:lstStyle/>
          <a:p>
            <a:r>
              <a:rPr lang="en-IN" sz="2200" dirty="0"/>
              <a:t>ML Concepts:</a:t>
            </a:r>
          </a:p>
          <a:p>
            <a:pPr lvl="1">
              <a:buFont typeface="Courier New" panose="02070309020205020404" pitchFamily="49" charset="0"/>
              <a:buChar char="o"/>
            </a:pPr>
            <a:r>
              <a:rPr lang="en-IN" sz="1900" dirty="0"/>
              <a:t>Linear Regression</a:t>
            </a:r>
          </a:p>
          <a:p>
            <a:pPr lvl="1">
              <a:buFont typeface="Courier New" panose="02070309020205020404" pitchFamily="49" charset="0"/>
              <a:buChar char="o"/>
            </a:pPr>
            <a:r>
              <a:rPr lang="en-IN" sz="1900" dirty="0"/>
              <a:t>Decision Tree Regressor</a:t>
            </a:r>
          </a:p>
          <a:p>
            <a:pPr lvl="1">
              <a:buFont typeface="Courier New" panose="02070309020205020404" pitchFamily="49" charset="0"/>
              <a:buChar char="o"/>
            </a:pPr>
            <a:r>
              <a:rPr lang="en-IN" sz="1900" dirty="0"/>
              <a:t>Random Forest Regressor</a:t>
            </a:r>
          </a:p>
          <a:p>
            <a:pPr lvl="1">
              <a:buFont typeface="Courier New" panose="02070309020205020404" pitchFamily="49" charset="0"/>
              <a:buChar char="o"/>
            </a:pPr>
            <a:r>
              <a:rPr lang="en-IN" sz="1900" dirty="0"/>
              <a:t>Gradient Boosting Regressor</a:t>
            </a:r>
          </a:p>
          <a:p>
            <a:pPr lvl="1">
              <a:buFont typeface="Courier New" panose="02070309020205020404" pitchFamily="49" charset="0"/>
              <a:buChar char="o"/>
            </a:pPr>
            <a:r>
              <a:rPr lang="en-IN" sz="1900" dirty="0"/>
              <a:t>Xtreme Gradient Boost Regressor</a:t>
            </a:r>
          </a:p>
          <a:p>
            <a:pPr lvl="1">
              <a:buFont typeface="Courier New" panose="02070309020205020404" pitchFamily="49" charset="0"/>
              <a:buChar char="o"/>
            </a:pPr>
            <a:r>
              <a:rPr lang="en-IN" sz="1900" dirty="0"/>
              <a:t>Bagging Regressor</a:t>
            </a:r>
          </a:p>
          <a:p>
            <a:pPr lvl="1">
              <a:buFont typeface="Courier New" panose="02070309020205020404" pitchFamily="49" charset="0"/>
              <a:buChar char="o"/>
            </a:pPr>
            <a:r>
              <a:rPr lang="en-IN" sz="1900" dirty="0"/>
              <a:t>Boosting Regressor</a:t>
            </a:r>
          </a:p>
          <a:p>
            <a:pPr marL="306000" lvl="1">
              <a:lnSpc>
                <a:spcPct val="110000"/>
              </a:lnSpc>
            </a:pPr>
            <a:r>
              <a:rPr lang="en-IN" sz="2200" dirty="0"/>
              <a:t>Flask </a:t>
            </a:r>
          </a:p>
          <a:p>
            <a:pPr marL="306000" lvl="1">
              <a:lnSpc>
                <a:spcPct val="110000"/>
              </a:lnSpc>
            </a:pPr>
            <a:r>
              <a:rPr lang="en-IN" sz="2200" dirty="0"/>
              <a:t>HTML , CSS and Java Script</a:t>
            </a:r>
          </a:p>
          <a:p>
            <a:pPr marL="324000" lvl="1" indent="0">
              <a:buNone/>
            </a:pPr>
            <a:r>
              <a:rPr lang="en-IN" dirty="0"/>
              <a:t>	</a:t>
            </a:r>
          </a:p>
        </p:txBody>
      </p:sp>
      <p:pic>
        <p:nvPicPr>
          <p:cNvPr id="5" name="Picture 4">
            <a:extLst>
              <a:ext uri="{FF2B5EF4-FFF2-40B4-BE49-F238E27FC236}">
                <a16:creationId xmlns:a16="http://schemas.microsoft.com/office/drawing/2014/main" id="{F9879FC5-193C-7F9A-A83B-7610D920664A}"/>
              </a:ext>
            </a:extLst>
          </p:cNvPr>
          <p:cNvPicPr>
            <a:picLocks noChangeAspect="1"/>
          </p:cNvPicPr>
          <p:nvPr/>
        </p:nvPicPr>
        <p:blipFill>
          <a:blip r:embed="rId2"/>
          <a:stretch>
            <a:fillRect/>
          </a:stretch>
        </p:blipFill>
        <p:spPr>
          <a:xfrm>
            <a:off x="5535705" y="2375139"/>
            <a:ext cx="5733147" cy="2806966"/>
          </a:xfrm>
          <a:prstGeom prst="rect">
            <a:avLst/>
          </a:prstGeom>
        </p:spPr>
      </p:pic>
    </p:spTree>
    <p:extLst>
      <p:ext uri="{BB962C8B-B14F-4D97-AF65-F5344CB8AC3E}">
        <p14:creationId xmlns:p14="http://schemas.microsoft.com/office/powerpoint/2010/main" val="102770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1E1A-FCD3-ABB5-BD0E-9F9785603004}"/>
              </a:ext>
            </a:extLst>
          </p:cNvPr>
          <p:cNvSpPr>
            <a:spLocks noGrp="1"/>
          </p:cNvSpPr>
          <p:nvPr>
            <p:ph type="title"/>
          </p:nvPr>
        </p:nvSpPr>
        <p:spPr>
          <a:xfrm>
            <a:off x="581192" y="944202"/>
            <a:ext cx="11029616" cy="1188720"/>
          </a:xfrm>
        </p:spPr>
        <p:txBody>
          <a:bodyPr/>
          <a:lstStyle/>
          <a:p>
            <a:r>
              <a:rPr lang="en-US" dirty="0"/>
              <a:t>Unlocking Garment Production Secrets: The Crucial Need for Predictive Productivity Magic</a:t>
            </a:r>
            <a:endParaRPr lang="en-IN" dirty="0"/>
          </a:p>
        </p:txBody>
      </p:sp>
      <p:sp>
        <p:nvSpPr>
          <p:cNvPr id="3" name="Content Placeholder 2">
            <a:extLst>
              <a:ext uri="{FF2B5EF4-FFF2-40B4-BE49-F238E27FC236}">
                <a16:creationId xmlns:a16="http://schemas.microsoft.com/office/drawing/2014/main" id="{C700A86D-546B-F074-79E7-D0409A035E89}"/>
              </a:ext>
            </a:extLst>
          </p:cNvPr>
          <p:cNvSpPr>
            <a:spLocks noGrp="1"/>
          </p:cNvSpPr>
          <p:nvPr>
            <p:ph idx="1"/>
          </p:nvPr>
        </p:nvSpPr>
        <p:spPr>
          <a:xfrm>
            <a:off x="581193" y="1453360"/>
            <a:ext cx="11029615" cy="3634486"/>
          </a:xfrm>
        </p:spPr>
        <p:txBody>
          <a:bodyPr>
            <a:normAutofit/>
          </a:bodyPr>
          <a:lstStyle/>
          <a:p>
            <a:pPr marL="0" indent="0">
              <a:buNone/>
            </a:pPr>
            <a:r>
              <a:rPr lang="en-US" sz="2000" b="0" i="0" dirty="0">
                <a:solidFill>
                  <a:srgbClr val="374151"/>
                </a:solidFill>
                <a:effectLst/>
                <a:latin typeface="Söhne"/>
              </a:rPr>
              <a:t>Delving into the vast garment industry, our project focuses on creating a machine learning model to predict garment worker productivity. Using a rich dataset covering aspects like quarter, department, day, team, time allocation, and more, we aim to train a model for accurate predictions. This predictive tool holds the key to revolutionizing manufacturing, human resources, and supply chain management. By uncovering factors influencing productivity, companies can take strategic actions to boost efficiency, cut costs, and elevate their competitive edge.</a:t>
            </a:r>
          </a:p>
        </p:txBody>
      </p:sp>
      <p:pic>
        <p:nvPicPr>
          <p:cNvPr id="5" name="Picture 4">
            <a:extLst>
              <a:ext uri="{FF2B5EF4-FFF2-40B4-BE49-F238E27FC236}">
                <a16:creationId xmlns:a16="http://schemas.microsoft.com/office/drawing/2014/main" id="{966AB577-ACC2-E1A2-EB83-2A00D4EAE37E}"/>
              </a:ext>
            </a:extLst>
          </p:cNvPr>
          <p:cNvPicPr>
            <a:picLocks noChangeAspect="1"/>
          </p:cNvPicPr>
          <p:nvPr/>
        </p:nvPicPr>
        <p:blipFill>
          <a:blip r:embed="rId2"/>
          <a:stretch>
            <a:fillRect/>
          </a:stretch>
        </p:blipFill>
        <p:spPr>
          <a:xfrm>
            <a:off x="4691435" y="4454004"/>
            <a:ext cx="2809129" cy="2286000"/>
          </a:xfrm>
          <a:prstGeom prst="rect">
            <a:avLst/>
          </a:prstGeom>
        </p:spPr>
      </p:pic>
    </p:spTree>
    <p:extLst>
      <p:ext uri="{BB962C8B-B14F-4D97-AF65-F5344CB8AC3E}">
        <p14:creationId xmlns:p14="http://schemas.microsoft.com/office/powerpoint/2010/main" val="251069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43E4-B49A-C1F8-B0A1-389F1BA7CE17}"/>
              </a:ext>
            </a:extLst>
          </p:cNvPr>
          <p:cNvSpPr>
            <a:spLocks noGrp="1"/>
          </p:cNvSpPr>
          <p:nvPr>
            <p:ph type="title"/>
          </p:nvPr>
        </p:nvSpPr>
        <p:spPr/>
        <p:txBody>
          <a:bodyPr>
            <a:normAutofit/>
          </a:bodyPr>
          <a:lstStyle/>
          <a:p>
            <a:pPr marL="454025" indent="-6350">
              <a:lnSpc>
                <a:spcPct val="110000"/>
              </a:lnSpc>
              <a:spcAft>
                <a:spcPts val="1165"/>
              </a:spcAft>
            </a:pPr>
            <a:r>
              <a:rPr lang="en-IN" dirty="0"/>
              <a:t>Social and Business Impact</a:t>
            </a:r>
          </a:p>
        </p:txBody>
      </p:sp>
      <p:sp>
        <p:nvSpPr>
          <p:cNvPr id="3" name="Content Placeholder 2">
            <a:extLst>
              <a:ext uri="{FF2B5EF4-FFF2-40B4-BE49-F238E27FC236}">
                <a16:creationId xmlns:a16="http://schemas.microsoft.com/office/drawing/2014/main" id="{E346E90A-FC80-2D86-EBF6-C23FE6E14AD3}"/>
              </a:ext>
            </a:extLst>
          </p:cNvPr>
          <p:cNvSpPr>
            <a:spLocks noGrp="1"/>
          </p:cNvSpPr>
          <p:nvPr>
            <p:ph idx="1"/>
          </p:nvPr>
        </p:nvSpPr>
        <p:spPr>
          <a:xfrm>
            <a:off x="581192" y="2151529"/>
            <a:ext cx="11029615" cy="4477871"/>
          </a:xfrm>
        </p:spPr>
        <p:txBody>
          <a:bodyPr>
            <a:normAutofit/>
          </a:bodyPr>
          <a:lstStyle/>
          <a:p>
            <a:pPr marL="447675" marR="26035" indent="0">
              <a:lnSpc>
                <a:spcPct val="110000"/>
              </a:lnSpc>
              <a:spcAft>
                <a:spcPts val="1270"/>
              </a:spcAft>
              <a:buNone/>
            </a:pPr>
            <a:r>
              <a:rPr lang="en-IN" sz="1800" b="1" dirty="0">
                <a:solidFill>
                  <a:srgbClr val="374151"/>
                </a:solidFill>
                <a:latin typeface="Söhne"/>
              </a:rPr>
              <a:t>Social Impact: </a:t>
            </a:r>
            <a:r>
              <a:rPr lang="en-IN" sz="1800" dirty="0">
                <a:solidFill>
                  <a:srgbClr val="374151"/>
                </a:solidFill>
                <a:latin typeface="Söhne"/>
              </a:rPr>
              <a:t>The garment worker productivity prediction model holds the potential to positively impact the lives of garment workers. By identifying the factors influencing worker productivity, the model can pave the way for fair and efficient workforce management practices. It can recommend improvements in working conditions, incentive programs, and training initiatives, resulting in a more satisfying work experience for garment workers. This, in turn, can lead to better compensation, enhanced working conditions, and overall improved job satisfaction among the workforce.</a:t>
            </a:r>
          </a:p>
          <a:p>
            <a:pPr marL="447675" marR="26035" indent="0">
              <a:lnSpc>
                <a:spcPct val="110000"/>
              </a:lnSpc>
              <a:spcAft>
                <a:spcPts val="1270"/>
              </a:spcAft>
              <a:buNone/>
            </a:pPr>
            <a:r>
              <a:rPr lang="en-IN" sz="1800" b="1" dirty="0">
                <a:solidFill>
                  <a:srgbClr val="374151"/>
                </a:solidFill>
                <a:latin typeface="Söhne"/>
              </a:rPr>
              <a:t>Business Impact: </a:t>
            </a:r>
            <a:r>
              <a:rPr lang="en-IN" sz="1800" dirty="0">
                <a:solidFill>
                  <a:srgbClr val="374151"/>
                </a:solidFill>
                <a:latin typeface="Söhne"/>
              </a:rPr>
              <a:t>The implications of the garment worker productivity prediction model are substantial for the garment manufacturing industry. The model serves as a catalyst for optimizing workforce management strategies, efficiently reducing idle time, and boosting overall productivity. The resulting benefits are higher profitability, lower production costs, and superior product quality. Moreover, the model aids in pinpointing areas ripe for process enhancement, such as reducing rework and streamlining supply chain operations, contributing to a more competitive and efficient manufacturing landscape.</a:t>
            </a:r>
          </a:p>
          <a:p>
            <a:endParaRPr lang="en-IN" dirty="0"/>
          </a:p>
        </p:txBody>
      </p:sp>
    </p:spTree>
    <p:extLst>
      <p:ext uri="{BB962C8B-B14F-4D97-AF65-F5344CB8AC3E}">
        <p14:creationId xmlns:p14="http://schemas.microsoft.com/office/powerpoint/2010/main" val="189759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E21A-5ACA-A266-EC7E-56E9C6E464F9}"/>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80B831B7-0D1B-16FF-CBD7-B8C945DD7FDA}"/>
              </a:ext>
            </a:extLst>
          </p:cNvPr>
          <p:cNvSpPr>
            <a:spLocks noGrp="1"/>
          </p:cNvSpPr>
          <p:nvPr>
            <p:ph idx="1"/>
          </p:nvPr>
        </p:nvSpPr>
        <p:spPr/>
        <p:txBody>
          <a:bodyPr>
            <a:normAutofit/>
          </a:bodyPr>
          <a:lstStyle/>
          <a:p>
            <a:r>
              <a:rPr lang="en-IN" sz="2000" dirty="0"/>
              <a:t>pandas</a:t>
            </a:r>
          </a:p>
          <a:p>
            <a:r>
              <a:rPr lang="en-IN" sz="2000" dirty="0"/>
              <a:t>NumPy</a:t>
            </a:r>
          </a:p>
          <a:p>
            <a:r>
              <a:rPr lang="en-IN" sz="2000" dirty="0"/>
              <a:t>matplotlib</a:t>
            </a:r>
          </a:p>
          <a:p>
            <a:r>
              <a:rPr lang="en-IN" sz="2000" dirty="0"/>
              <a:t>seaborn</a:t>
            </a:r>
          </a:p>
          <a:p>
            <a:r>
              <a:rPr lang="en-IN" sz="2000" dirty="0" err="1"/>
              <a:t>sk</a:t>
            </a:r>
            <a:r>
              <a:rPr lang="en-IN" sz="2000" dirty="0"/>
              <a:t>-learn</a:t>
            </a:r>
          </a:p>
          <a:p>
            <a:r>
              <a:rPr lang="en-IN" sz="2000" dirty="0"/>
              <a:t>pickle</a:t>
            </a:r>
          </a:p>
          <a:p>
            <a:r>
              <a:rPr lang="en-IN" sz="2000" dirty="0" err="1"/>
              <a:t>xgboost</a:t>
            </a:r>
            <a:endParaRPr lang="en-IN" sz="2000" dirty="0"/>
          </a:p>
        </p:txBody>
      </p:sp>
      <p:pic>
        <p:nvPicPr>
          <p:cNvPr id="5" name="Picture 4">
            <a:extLst>
              <a:ext uri="{FF2B5EF4-FFF2-40B4-BE49-F238E27FC236}">
                <a16:creationId xmlns:a16="http://schemas.microsoft.com/office/drawing/2014/main" id="{8020E6F0-AE5C-D03A-AB7B-3C0B1E40666C}"/>
              </a:ext>
            </a:extLst>
          </p:cNvPr>
          <p:cNvPicPr>
            <a:picLocks noChangeAspect="1"/>
          </p:cNvPicPr>
          <p:nvPr/>
        </p:nvPicPr>
        <p:blipFill rotWithShape="1">
          <a:blip r:embed="rId2">
            <a:extLst>
              <a:ext uri="{28A0092B-C50C-407E-A947-70E740481C1C}">
                <a14:useLocalDpi xmlns:a14="http://schemas.microsoft.com/office/drawing/2010/main" val="0"/>
              </a:ext>
            </a:extLst>
          </a:blip>
          <a:srcRect r="45264"/>
          <a:stretch/>
        </p:blipFill>
        <p:spPr>
          <a:xfrm>
            <a:off x="5746377" y="2174376"/>
            <a:ext cx="5339995" cy="3800974"/>
          </a:xfrm>
          <a:prstGeom prst="rect">
            <a:avLst/>
          </a:prstGeom>
        </p:spPr>
      </p:pic>
    </p:spTree>
    <p:extLst>
      <p:ext uri="{BB962C8B-B14F-4D97-AF65-F5344CB8AC3E}">
        <p14:creationId xmlns:p14="http://schemas.microsoft.com/office/powerpoint/2010/main" val="137457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B236-6476-E1C5-FE0E-B38AF97E661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7F02E13B-F088-71EB-1C77-79F41756078C}"/>
              </a:ext>
            </a:extLst>
          </p:cNvPr>
          <p:cNvSpPr>
            <a:spLocks noGrp="1"/>
          </p:cNvSpPr>
          <p:nvPr>
            <p:ph idx="1"/>
          </p:nvPr>
        </p:nvSpPr>
        <p:spPr/>
        <p:txBody>
          <a:bodyPr>
            <a:normAutofit/>
          </a:bodyPr>
          <a:lstStyle/>
          <a:p>
            <a:pPr>
              <a:lnSpc>
                <a:spcPct val="150000"/>
              </a:lnSpc>
            </a:pPr>
            <a:r>
              <a:rPr lang="en-IN" sz="2000" b="1" dirty="0">
                <a:solidFill>
                  <a:srgbClr val="000000"/>
                </a:solidFill>
                <a:latin typeface="Arial" panose="020B0604020202020204" pitchFamily="34" charset="0"/>
              </a:rPr>
              <a:t>Handling Missing Values: </a:t>
            </a:r>
            <a:r>
              <a:rPr lang="en-US" sz="1600" dirty="0">
                <a:solidFill>
                  <a:srgbClr val="000000"/>
                </a:solidFill>
                <a:latin typeface="Arial" panose="020B0604020202020204" pitchFamily="34" charset="0"/>
              </a:rPr>
              <a:t>We can figure out what kind of data is in our columns by using df.info(). We can count the number of missing or null values and replace them with the column mean.</a:t>
            </a:r>
          </a:p>
          <a:p>
            <a:pPr>
              <a:lnSpc>
                <a:spcPct val="150000"/>
              </a:lnSpc>
            </a:pPr>
            <a:r>
              <a:rPr lang="en-IN" sz="2000" b="1" dirty="0">
                <a:solidFill>
                  <a:srgbClr val="000000"/>
                </a:solidFill>
                <a:latin typeface="Arial" panose="020B0604020202020204" pitchFamily="34" charset="0"/>
              </a:rPr>
              <a:t>Handling Independent Columns: </a:t>
            </a:r>
            <a:r>
              <a:rPr lang="en-IN" sz="1600" dirty="0">
                <a:solidFill>
                  <a:srgbClr val="000000"/>
                </a:solidFill>
                <a:latin typeface="Arial" panose="020B0604020202020204" pitchFamily="34" charset="0"/>
              </a:rPr>
              <a:t>Extract the numerical part from the quarter column then </a:t>
            </a:r>
            <a:r>
              <a:rPr lang="en-US" sz="1600" dirty="0">
                <a:solidFill>
                  <a:srgbClr val="000000"/>
                </a:solidFill>
                <a:latin typeface="Arial" panose="020B0604020202020204" pitchFamily="34" charset="0"/>
              </a:rPr>
              <a:t>replace the original column with the modified one.</a:t>
            </a:r>
            <a:endParaRPr lang="en-IN" sz="1600" dirty="0">
              <a:solidFill>
                <a:srgbClr val="000000"/>
              </a:solidFill>
              <a:latin typeface="Arial" panose="020B0604020202020204" pitchFamily="34" charset="0"/>
            </a:endParaRPr>
          </a:p>
          <a:p>
            <a:pPr>
              <a:lnSpc>
                <a:spcPct val="150000"/>
              </a:lnSpc>
            </a:pPr>
            <a:r>
              <a:rPr lang="en-IN" sz="2000" b="1" dirty="0">
                <a:solidFill>
                  <a:srgbClr val="000000"/>
                </a:solidFill>
                <a:effectLst/>
                <a:latin typeface="Arial" panose="020B0604020202020204" pitchFamily="34" charset="0"/>
                <a:ea typeface="Arial" panose="020B0604020202020204" pitchFamily="34" charset="0"/>
              </a:rPr>
              <a:t>Handling Categorical Values: </a:t>
            </a:r>
            <a:r>
              <a:rPr lang="en-US" sz="1600" dirty="0" err="1">
                <a:solidFill>
                  <a:srgbClr val="000000"/>
                </a:solidFill>
                <a:latin typeface="Arial" panose="020B0604020202020204" pitchFamily="34" charset="0"/>
              </a:rPr>
              <a:t>LabelEncoder</a:t>
            </a:r>
            <a:r>
              <a:rPr lang="en-US" sz="1600" dirty="0">
                <a:solidFill>
                  <a:srgbClr val="000000"/>
                </a:solidFill>
                <a:latin typeface="Arial" panose="020B0604020202020204" pitchFamily="34" charset="0"/>
              </a:rPr>
              <a:t>() object is used to convert the original values into numerical encoded values.</a:t>
            </a:r>
            <a:endParaRPr lang="en-IN" sz="16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26280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0A62-CE0B-276F-7847-9795B4E2FF21}"/>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8211E950-A1DC-57AB-2159-6536E699B085}"/>
              </a:ext>
            </a:extLst>
          </p:cNvPr>
          <p:cNvSpPr>
            <a:spLocks noGrp="1"/>
          </p:cNvSpPr>
          <p:nvPr>
            <p:ph idx="1"/>
          </p:nvPr>
        </p:nvSpPr>
        <p:spPr>
          <a:xfrm>
            <a:off x="581192" y="2340864"/>
            <a:ext cx="11029615" cy="3091748"/>
          </a:xfrm>
        </p:spPr>
        <p:txBody>
          <a:bodyPr/>
          <a:lstStyle/>
          <a:p>
            <a:r>
              <a:rPr lang="en-IN" sz="2400" b="1" kern="100" dirty="0">
                <a:solidFill>
                  <a:srgbClr val="000000"/>
                </a:solidFill>
                <a:latin typeface="Arial" panose="020B0604020202020204" pitchFamily="34" charset="0"/>
              </a:rPr>
              <a:t>Univariate analysis</a:t>
            </a:r>
          </a:p>
          <a:p>
            <a:r>
              <a:rPr lang="en-IN" sz="2400" b="1" kern="100" dirty="0">
                <a:solidFill>
                  <a:srgbClr val="000000"/>
                </a:solidFill>
                <a:latin typeface="Arial" panose="020B0604020202020204" pitchFamily="34" charset="0"/>
              </a:rPr>
              <a:t>Bivariate analysis</a:t>
            </a:r>
          </a:p>
          <a:p>
            <a:r>
              <a:rPr lang="en-IN" sz="2400" b="1" kern="100" dirty="0">
                <a:solidFill>
                  <a:srgbClr val="000000"/>
                </a:solidFill>
                <a:effectLst/>
                <a:latin typeface="Arial" panose="020B0604020202020204" pitchFamily="34" charset="0"/>
                <a:ea typeface="Arial" panose="020B0604020202020204" pitchFamily="34" charset="0"/>
              </a:rPr>
              <a:t>Multivariate analysis</a:t>
            </a:r>
            <a:endParaRPr lang="en-IN" sz="2000" b="1" dirty="0">
              <a:solidFill>
                <a:srgbClr val="000000"/>
              </a:solidFill>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F0BD09B-943F-7FF2-6BB8-76BF60C4D018}"/>
              </a:ext>
            </a:extLst>
          </p:cNvPr>
          <p:cNvPicPr>
            <a:picLocks noChangeAspect="1"/>
          </p:cNvPicPr>
          <p:nvPr/>
        </p:nvPicPr>
        <p:blipFill rotWithShape="1">
          <a:blip r:embed="rId2">
            <a:extLst>
              <a:ext uri="{28A0092B-C50C-407E-A947-70E740481C1C}">
                <a14:useLocalDpi xmlns:a14="http://schemas.microsoft.com/office/drawing/2010/main" val="0"/>
              </a:ext>
            </a:extLst>
          </a:blip>
          <a:srcRect r="21343"/>
          <a:stretch/>
        </p:blipFill>
        <p:spPr bwMode="auto">
          <a:xfrm>
            <a:off x="6045601" y="1083465"/>
            <a:ext cx="2980965" cy="240411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E1E3B4C-2E7A-FC0C-39F6-EB6D5FE4C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9347" y="1083465"/>
            <a:ext cx="2362011" cy="2404115"/>
          </a:xfrm>
          <a:prstGeom prst="rect">
            <a:avLst/>
          </a:prstGeom>
        </p:spPr>
      </p:pic>
      <p:pic>
        <p:nvPicPr>
          <p:cNvPr id="6" name="Picture 5">
            <a:extLst>
              <a:ext uri="{FF2B5EF4-FFF2-40B4-BE49-F238E27FC236}">
                <a16:creationId xmlns:a16="http://schemas.microsoft.com/office/drawing/2014/main" id="{F053E0C9-1FD6-BFE5-8F31-C62F354C0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745" y="3676956"/>
            <a:ext cx="3000679" cy="2267231"/>
          </a:xfrm>
          <a:prstGeom prst="rect">
            <a:avLst/>
          </a:prstGeom>
        </p:spPr>
      </p:pic>
      <p:pic>
        <p:nvPicPr>
          <p:cNvPr id="9" name="Picture 8">
            <a:extLst>
              <a:ext uri="{FF2B5EF4-FFF2-40B4-BE49-F238E27FC236}">
                <a16:creationId xmlns:a16="http://schemas.microsoft.com/office/drawing/2014/main" id="{F335796A-08B8-B122-2595-69D23D3D2323}"/>
              </a:ext>
            </a:extLst>
          </p:cNvPr>
          <p:cNvPicPr/>
          <p:nvPr/>
        </p:nvPicPr>
        <p:blipFill>
          <a:blip r:embed="rId5"/>
          <a:stretch>
            <a:fillRect/>
          </a:stretch>
        </p:blipFill>
        <p:spPr>
          <a:xfrm>
            <a:off x="9036424" y="3653103"/>
            <a:ext cx="2747858" cy="2613226"/>
          </a:xfrm>
          <a:prstGeom prst="rect">
            <a:avLst/>
          </a:prstGeom>
        </p:spPr>
      </p:pic>
    </p:spTree>
    <p:extLst>
      <p:ext uri="{BB962C8B-B14F-4D97-AF65-F5344CB8AC3E}">
        <p14:creationId xmlns:p14="http://schemas.microsoft.com/office/powerpoint/2010/main" val="28345310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{6FAB8012-3101-47A3-AA9C-24A382C16BDB}tf33552983_win32</Template>
  <TotalTime>403</TotalTime>
  <Words>1107</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Courier New</vt:lpstr>
      <vt:lpstr>Franklin Gothic Book</vt:lpstr>
      <vt:lpstr>Franklin Gothic Demi</vt:lpstr>
      <vt:lpstr>Söhne</vt:lpstr>
      <vt:lpstr>Wingdings</vt:lpstr>
      <vt:lpstr>Wingdings 2</vt:lpstr>
      <vt:lpstr>DividendVTI</vt:lpstr>
      <vt:lpstr>Garment Worker Productivity Prediction using Machine Learning</vt:lpstr>
      <vt:lpstr>Team Details</vt:lpstr>
      <vt:lpstr>Introduction</vt:lpstr>
      <vt:lpstr>Technologies used:</vt:lpstr>
      <vt:lpstr>Unlocking Garment Production Secrets: The Crucial Need for Predictive Productivity Magic</vt:lpstr>
      <vt:lpstr>Social and Business Impact</vt:lpstr>
      <vt:lpstr>Libraries used</vt:lpstr>
      <vt:lpstr>Data Preprocessing</vt:lpstr>
      <vt:lpstr>Exploratory Data Analysis</vt:lpstr>
      <vt:lpstr>Splitting data into Train and test</vt:lpstr>
      <vt:lpstr>Model Building</vt:lpstr>
      <vt:lpstr>PowerPoint Presentation</vt:lpstr>
      <vt:lpstr>Performance Testing</vt:lpstr>
      <vt:lpstr>PowerPoint Presentation</vt:lpstr>
      <vt:lpstr>Comparing models</vt:lpstr>
      <vt:lpstr>Model Deployment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Garment Worker Productivity Prediction using Machine Learning</dc:title>
  <dc:creator>Shreya Gupta</dc:creator>
  <cp:lastModifiedBy>Shreya Gupta</cp:lastModifiedBy>
  <cp:revision>3</cp:revision>
  <dcterms:created xsi:type="dcterms:W3CDTF">2023-11-09T10:49:01Z</dcterms:created>
  <dcterms:modified xsi:type="dcterms:W3CDTF">2023-11-09T19:18:44Z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