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2" r:id="rId7"/>
    <p:sldId id="268" r:id="rId8"/>
    <p:sldId id="274" r:id="rId9"/>
    <p:sldId id="273" r:id="rId10"/>
    <p:sldId id="275"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F6D2D4-0046-4659-8936-B7D6A107B6B1}">
          <p14:sldIdLst>
            <p14:sldId id="256"/>
            <p14:sldId id="257"/>
            <p14:sldId id="258"/>
            <p14:sldId id="259"/>
            <p14:sldId id="260"/>
            <p14:sldId id="272"/>
            <p14:sldId id="268"/>
            <p14:sldId id="274"/>
            <p14:sldId id="273"/>
            <p14:sldId id="275"/>
          </p14:sldIdLst>
        </p14:section>
        <p14:section name="Untitled Section" id="{FA7E2FEF-600D-4AC3-B305-C95B8AF479F4}">
          <p14:sldIdLst>
            <p14:sldId id="265"/>
            <p14:sldId id="26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ITH MANDA" initials="AM"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3"/>
    <a:srgbClr val="542708"/>
    <a:srgbClr val="4F252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82296" cy="8229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484774-6DC8-452E-87B9-EF5ECAE1CC0B}"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8484774-6DC8-452E-87B9-EF5ECAE1CC0B}"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8484774-6DC8-452E-87B9-EF5ECAE1CC0B}" type="datetimeFigureOut">
              <a:rPr lang="en-IN" smtClean="0"/>
              <a:t>15-11-2021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8484774-6DC8-452E-87B9-EF5ECAE1CC0B}" type="datetimeFigureOut">
              <a:rPr lang="en-IN" smtClean="0"/>
              <a:t>15-11-2021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84774-6DC8-452E-87B9-EF5ECAE1CC0B}" type="datetimeFigureOut">
              <a:rPr lang="en-IN" smtClean="0"/>
              <a:t>15-11-2021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484774-6DC8-452E-87B9-EF5ECAE1CC0B}"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484774-6DC8-452E-87B9-EF5ECAE1CC0B}"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70000"/>
            <a:lum/>
          </a:blip>
          <a:srcRect/>
          <a:stretch>
            <a:fillRect t="-22000" b="-2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484774-6DC8-452E-87B9-EF5ECAE1CC0B}" type="datetimeFigureOut">
              <a:rPr lang="en-IN" smtClean="0"/>
              <a:t>15-11-2021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3A1C0-4E3A-4774-8719-74BC4920BC7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8210" y="2107251"/>
            <a:ext cx="10815003" cy="1433830"/>
          </a:xfrm>
        </p:spPr>
        <p:txBody>
          <a:bodyPr>
            <a:noAutofit/>
            <a:scene3d>
              <a:camera prst="orthographicFront"/>
              <a:lightRig rig="threePt" dir="t"/>
            </a:scene3d>
          </a:bodyPr>
          <a:lstStyle/>
          <a:p>
            <a:r>
              <a:rPr lang="en-US" sz="5400" b="1" i="0" dirty="0">
                <a:solidFill>
                  <a:srgbClr val="2D2828"/>
                </a:solidFill>
                <a:effectLst/>
                <a:latin typeface="Candara" panose="020E0502030303020204" pitchFamily="34" charset="0"/>
              </a:rPr>
              <a:t>Build A Nutrition Image Analysis Dashboard Using IBM</a:t>
            </a:r>
            <a:br>
              <a:rPr lang="en-US" sz="1600" b="1" dirty="0">
                <a:solidFill>
                  <a:srgbClr val="2D2828"/>
                </a:solidFill>
                <a:latin typeface="Open Sans" panose="020B0606030504020204" pitchFamily="34" charset="0"/>
              </a:rPr>
            </a:br>
            <a:br>
              <a:rPr lang="en-US" sz="4400" dirty="0">
                <a:ln/>
                <a:solidFill>
                  <a:schemeClr val="accent5">
                    <a:lumMod val="75000"/>
                  </a:schemeClr>
                </a:solidFill>
                <a:effectLst>
                  <a:reflection blurRad="6350" stA="53000" endA="300" endPos="35500" dir="5400000" sy="-90000" algn="bl" rotWithShape="0"/>
                </a:effectLst>
                <a:latin typeface="+mn-lt"/>
                <a:cs typeface="+mn-lt"/>
              </a:rPr>
            </a:br>
            <a:endParaRPr lang="en-US" sz="4400" dirty="0">
              <a:ln/>
              <a:solidFill>
                <a:schemeClr val="accent5">
                  <a:lumMod val="75000"/>
                </a:schemeClr>
              </a:solidFill>
              <a:effectLst>
                <a:reflection blurRad="6350" stA="53000" endA="300" endPos="35500" dir="5400000" sy="-90000" algn="bl" rotWithShape="0"/>
              </a:effectLst>
              <a:latin typeface="+mn-lt"/>
              <a:cs typeface="+mn-lt"/>
            </a:endParaRPr>
          </a:p>
        </p:txBody>
      </p:sp>
      <p:sp>
        <p:nvSpPr>
          <p:cNvPr id="12" name="TextBox 11">
            <a:extLst>
              <a:ext uri="{FF2B5EF4-FFF2-40B4-BE49-F238E27FC236}">
                <a16:creationId xmlns:a16="http://schemas.microsoft.com/office/drawing/2014/main" id="{38A01F6E-20B9-40F1-82C6-CDC26273644E}"/>
              </a:ext>
            </a:extLst>
          </p:cNvPr>
          <p:cNvSpPr txBox="1"/>
          <p:nvPr/>
        </p:nvSpPr>
        <p:spPr>
          <a:xfrm>
            <a:off x="3674882" y="2587200"/>
            <a:ext cx="3521413" cy="861774"/>
          </a:xfrm>
          <a:prstGeom prst="rect">
            <a:avLst/>
          </a:prstGeom>
          <a:noFill/>
        </p:spPr>
        <p:txBody>
          <a:bodyPr wrap="square" rtlCol="0">
            <a:spAutoFit/>
          </a:bodyPr>
          <a:lstStyle/>
          <a:p>
            <a:pPr algn="ctr"/>
            <a:r>
              <a:rPr lang="en-IN" sz="2500" dirty="0"/>
              <a:t>Presented by:</a:t>
            </a:r>
          </a:p>
          <a:p>
            <a:pPr algn="ctr"/>
            <a:r>
              <a:rPr lang="en-IN" sz="2500" dirty="0"/>
              <a:t> Team no: CSE-002</a:t>
            </a:r>
          </a:p>
        </p:txBody>
      </p:sp>
      <p:sp>
        <p:nvSpPr>
          <p:cNvPr id="13" name="TextBox 12">
            <a:extLst>
              <a:ext uri="{FF2B5EF4-FFF2-40B4-BE49-F238E27FC236}">
                <a16:creationId xmlns:a16="http://schemas.microsoft.com/office/drawing/2014/main" id="{CFD10BE3-EA56-4EAA-9D47-5C9CA0721B14}"/>
              </a:ext>
            </a:extLst>
          </p:cNvPr>
          <p:cNvSpPr txBox="1"/>
          <p:nvPr/>
        </p:nvSpPr>
        <p:spPr>
          <a:xfrm>
            <a:off x="3932334" y="3633187"/>
            <a:ext cx="4700677" cy="1200329"/>
          </a:xfrm>
          <a:prstGeom prst="rect">
            <a:avLst/>
          </a:prstGeom>
          <a:noFill/>
        </p:spPr>
        <p:txBody>
          <a:bodyPr wrap="square" rtlCol="0">
            <a:spAutoFit/>
          </a:bodyPr>
          <a:lstStyle/>
          <a:p>
            <a:r>
              <a:rPr lang="en-IN" i="1" dirty="0">
                <a:latin typeface="Candara" panose="020E0502030303020204" pitchFamily="34" charset="0"/>
              </a:rPr>
              <a:t>18UK1A0559-  CHENNABOINA VARUN RAHUL</a:t>
            </a:r>
          </a:p>
          <a:p>
            <a:r>
              <a:rPr lang="en-IN" i="1" dirty="0">
                <a:latin typeface="Candara" panose="020E0502030303020204" pitchFamily="34" charset="0"/>
              </a:rPr>
              <a:t>18UK1A0502-  AlUGU SAIPRIYA </a:t>
            </a:r>
          </a:p>
          <a:p>
            <a:r>
              <a:rPr lang="en-IN" i="1" dirty="0">
                <a:latin typeface="Candara" panose="020E0502030303020204" pitchFamily="34" charset="0"/>
              </a:rPr>
              <a:t>18UK1A0517-  SHASHI</a:t>
            </a:r>
          </a:p>
          <a:p>
            <a:r>
              <a:rPr lang="en-IN" i="1" dirty="0">
                <a:latin typeface="Candara" panose="020E0502030303020204" pitchFamily="34" charset="0"/>
              </a:rPr>
              <a:t>18UK1A0571-  DHARIPELLI PRAVEEN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277EE2-417E-4562-9537-0EAD75096AA8}"/>
              </a:ext>
            </a:extLst>
          </p:cNvPr>
          <p:cNvSpPr txBox="1"/>
          <p:nvPr/>
        </p:nvSpPr>
        <p:spPr>
          <a:xfrm>
            <a:off x="600635" y="636495"/>
            <a:ext cx="6840070" cy="769441"/>
          </a:xfrm>
          <a:prstGeom prst="rect">
            <a:avLst/>
          </a:prstGeom>
          <a:noFill/>
        </p:spPr>
        <p:txBody>
          <a:bodyPr wrap="square" rtlCol="0">
            <a:spAutoFit/>
          </a:bodyPr>
          <a:lstStyle/>
          <a:p>
            <a:r>
              <a:rPr lang="en-US" sz="4400" dirty="0">
                <a:solidFill>
                  <a:srgbClr val="35475C"/>
                </a:solidFill>
                <a:latin typeface="Tahoma" panose="020B0604030504040204" pitchFamily="34" charset="0"/>
                <a:ea typeface="Tahoma" panose="020B0604030504040204" pitchFamily="34" charset="0"/>
                <a:cs typeface="Tahoma" panose="020B0604030504040204" pitchFamily="34" charset="0"/>
              </a:rPr>
              <a:t>IBM WATSON STUDIO</a:t>
            </a:r>
            <a:endParaRPr lang="en-IN" sz="4400" dirty="0"/>
          </a:p>
        </p:txBody>
      </p:sp>
      <p:sp>
        <p:nvSpPr>
          <p:cNvPr id="3" name="TextBox 2">
            <a:extLst>
              <a:ext uri="{FF2B5EF4-FFF2-40B4-BE49-F238E27FC236}">
                <a16:creationId xmlns:a16="http://schemas.microsoft.com/office/drawing/2014/main" id="{76509583-AB14-4AB1-844C-F082DB02394B}"/>
              </a:ext>
            </a:extLst>
          </p:cNvPr>
          <p:cNvSpPr txBox="1"/>
          <p:nvPr/>
        </p:nvSpPr>
        <p:spPr>
          <a:xfrm>
            <a:off x="744071" y="1667435"/>
            <a:ext cx="10192870" cy="4727448"/>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sz="1800" dirty="0"/>
              <a:t>IBM Acquired soft layer, a public cloud platform, to serve as the foundation for its IaaS offering. In October 2016, IBM rolled the soft layer brand under its Blue mix brand of PaaS offerings, giving users to access both IaaS and PaaS resources from a single console. IBM cloud provides a full-stack, public cloud platform with various products in the catalog, including options for compute, storage, networking, end to end developer solutions for app development, testing and deployment, security databases, and cloud native services. </a:t>
            </a:r>
            <a:endParaRPr lang="en-GB" sz="1800" dirty="0"/>
          </a:p>
          <a:p>
            <a:pPr marL="285750" indent="-285750">
              <a:lnSpc>
                <a:spcPct val="120000"/>
              </a:lnSpc>
              <a:buFont typeface="Arial" panose="020B0604020202020204" pitchFamily="34" charset="0"/>
              <a:buChar char="•"/>
            </a:pPr>
            <a:r>
              <a:rPr lang="en-US" sz="1800" dirty="0"/>
              <a:t>We Created the IBM cloud account by going to the IBM cloud login page. Then we login to IBM Watson Studio and deployed our model on IBM.</a:t>
            </a:r>
          </a:p>
          <a:p>
            <a:pPr>
              <a:lnSpc>
                <a:spcPct val="150000"/>
              </a:lnSpc>
              <a:buNone/>
            </a:pPr>
            <a:r>
              <a:rPr lang="en-US" sz="1600" b="1" dirty="0"/>
              <a:t>Advantages of deploying model on CLOUD:</a:t>
            </a:r>
          </a:p>
          <a:p>
            <a:pPr marL="285750" indent="-285750">
              <a:lnSpc>
                <a:spcPct val="120000"/>
              </a:lnSpc>
              <a:buFont typeface="Arial" panose="020B0604020202020204" pitchFamily="34" charset="0"/>
              <a:buChar char="•"/>
            </a:pPr>
            <a:r>
              <a:rPr lang="en-US" sz="1800" dirty="0"/>
              <a:t>Security and privacy. Much like a private cloud, you can ensure your data remains secure when you are the only organization that uses the private portion of your infrastructure.</a:t>
            </a:r>
          </a:p>
          <a:p>
            <a:pPr marL="285750" indent="-285750">
              <a:lnSpc>
                <a:spcPct val="120000"/>
              </a:lnSpc>
              <a:buFont typeface="Arial" panose="020B0604020202020204" pitchFamily="34" charset="0"/>
              <a:buChar char="•"/>
            </a:pPr>
            <a:r>
              <a:rPr lang="en-US" sz="1800" dirty="0"/>
              <a:t>Potential cost savings. </a:t>
            </a:r>
          </a:p>
          <a:p>
            <a:pPr marL="285750" indent="-285750">
              <a:lnSpc>
                <a:spcPct val="120000"/>
              </a:lnSpc>
              <a:buFont typeface="Arial" panose="020B0604020202020204" pitchFamily="34" charset="0"/>
              <a:buChar char="•"/>
            </a:pPr>
            <a:r>
              <a:rPr lang="en-US" sz="1800" dirty="0"/>
              <a:t>Superior flexibility and scalability.</a:t>
            </a:r>
          </a:p>
          <a:p>
            <a:endParaRPr lang="en-IN" dirty="0"/>
          </a:p>
        </p:txBody>
      </p:sp>
    </p:spTree>
    <p:extLst>
      <p:ext uri="{BB962C8B-B14F-4D97-AF65-F5344CB8AC3E}">
        <p14:creationId xmlns:p14="http://schemas.microsoft.com/office/powerpoint/2010/main" val="137387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469900"/>
            <a:ext cx="10515600" cy="1325563"/>
          </a:xfrm>
        </p:spPr>
        <p:txBody>
          <a:bodyPr/>
          <a:lstStyle/>
          <a:p>
            <a:r>
              <a:rPr lang="en-US" sz="4400" b="1" i="0" dirty="0">
                <a:solidFill>
                  <a:srgbClr val="35475C"/>
                </a:solidFill>
                <a:effectLst/>
                <a:ea typeface="Tahoma" panose="020B0604030504040204" pitchFamily="34" charset="0"/>
                <a:cs typeface="Tahoma" panose="020B0604030504040204" pitchFamily="34" charset="0"/>
              </a:rPr>
              <a:t>SOFTWARE REQUIREMENTS</a:t>
            </a:r>
            <a:endParaRPr lang="en-IN" b="1" dirty="0"/>
          </a:p>
        </p:txBody>
      </p:sp>
      <p:sp>
        <p:nvSpPr>
          <p:cNvPr id="3" name="Content Placeholder 2"/>
          <p:cNvSpPr>
            <a:spLocks noGrp="1"/>
          </p:cNvSpPr>
          <p:nvPr>
            <p:ph idx="1"/>
          </p:nvPr>
        </p:nvSpPr>
        <p:spPr>
          <a:xfrm>
            <a:off x="1009649" y="1587499"/>
            <a:ext cx="8767439" cy="3509856"/>
          </a:xfrm>
        </p:spPr>
        <p:txBody>
          <a:bodyPr>
            <a:normAutofit/>
          </a:bodyPr>
          <a:lstStyle/>
          <a:p>
            <a:pPr marL="0" indent="0">
              <a:buNone/>
            </a:pPr>
            <a:endParaRPr lang="en-US" sz="1750" dirty="0"/>
          </a:p>
          <a:p>
            <a:r>
              <a:rPr lang="en-US" sz="1750" dirty="0"/>
              <a:t>Anaconda navigator</a:t>
            </a:r>
          </a:p>
          <a:p>
            <a:r>
              <a:rPr lang="en-US" sz="1750" dirty="0"/>
              <a:t>Jupyter notebook</a:t>
            </a:r>
          </a:p>
          <a:p>
            <a:r>
              <a:rPr lang="en-US" sz="1750" dirty="0"/>
              <a:t>Machine learning tools: pandas,</a:t>
            </a:r>
          </a:p>
          <a:p>
            <a:pPr marL="0" indent="0">
              <a:buNone/>
            </a:pPr>
            <a:r>
              <a:rPr lang="en-US" sz="1750" dirty="0"/>
              <a:t>                                               numpy,</a:t>
            </a:r>
          </a:p>
          <a:p>
            <a:pPr marL="0" indent="0">
              <a:buNone/>
            </a:pPr>
            <a:r>
              <a:rPr lang="en-US" sz="1750" dirty="0"/>
              <a:t>                                               tensorflow</a:t>
            </a:r>
          </a:p>
          <a:p>
            <a:r>
              <a:rPr lang="en-US" sz="1750" dirty="0"/>
              <a:t>IBM Watson Studio</a:t>
            </a:r>
          </a:p>
          <a:p>
            <a:pPr marL="0" indent="0">
              <a:buNone/>
            </a:pPr>
            <a:endParaRPr lang="en-US" sz="1750" dirty="0"/>
          </a:p>
          <a:p>
            <a:pPr marL="0" indent="0">
              <a:buNone/>
            </a:pPr>
            <a:r>
              <a:rPr lang="en-US" sz="1750" dirty="0"/>
              <a:t>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231"/>
            <a:ext cx="10515600" cy="1325563"/>
          </a:xfrm>
        </p:spPr>
        <p:txBody>
          <a:bodyPr/>
          <a:lstStyle/>
          <a:p>
            <a:r>
              <a:rPr lang="en-US" sz="4400" b="1" i="0" dirty="0">
                <a:solidFill>
                  <a:srgbClr val="35475C"/>
                </a:solidFill>
                <a:effectLst/>
                <a:ea typeface="Tahoma" panose="020B0604030504040204" pitchFamily="34" charset="0"/>
                <a:cs typeface="Tahoma" panose="020B0604030504040204" pitchFamily="34" charset="0"/>
              </a:rPr>
              <a:t>CONCLUSION</a:t>
            </a:r>
            <a:endParaRPr lang="en-IN" b="1" dirty="0"/>
          </a:p>
        </p:txBody>
      </p:sp>
      <p:sp>
        <p:nvSpPr>
          <p:cNvPr id="3" name="Content Placeholder 2"/>
          <p:cNvSpPr>
            <a:spLocks noGrp="1"/>
          </p:cNvSpPr>
          <p:nvPr>
            <p:ph idx="1"/>
          </p:nvPr>
        </p:nvSpPr>
        <p:spPr>
          <a:xfrm>
            <a:off x="619125" y="1690688"/>
            <a:ext cx="10515600" cy="4351338"/>
          </a:xfrm>
        </p:spPr>
        <p:txBody>
          <a:bodyPr>
            <a:normAutofit/>
          </a:bodyPr>
          <a:lstStyle/>
          <a:p>
            <a:r>
              <a:rPr lang="en-US" sz="1750" dirty="0"/>
              <a:t>After running the application , we can see an USER INTERFACE where we can classify the fruits.</a:t>
            </a:r>
            <a:endParaRPr lang="en-IN" sz="1750" dirty="0"/>
          </a:p>
        </p:txBody>
      </p:sp>
      <p:pic>
        <p:nvPicPr>
          <p:cNvPr id="5" name="Picture 4">
            <a:extLst>
              <a:ext uri="{FF2B5EF4-FFF2-40B4-BE49-F238E27FC236}">
                <a16:creationId xmlns:a16="http://schemas.microsoft.com/office/drawing/2014/main" id="{0F5C6F02-3B06-47CF-BB05-3C1CF487E6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8105" b="5324"/>
          <a:stretch/>
        </p:blipFill>
        <p:spPr>
          <a:xfrm>
            <a:off x="1909483" y="2239687"/>
            <a:ext cx="7808259" cy="38023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1058144" cy="1386205"/>
          </a:xfrm>
        </p:spPr>
        <p:txBody>
          <a:bodyPr>
            <a:normAutofit/>
          </a:bodyPr>
          <a:lstStyle/>
          <a:p>
            <a:r>
              <a:rPr lang="en-US" sz="5400" b="0" i="0" dirty="0">
                <a:solidFill>
                  <a:srgbClr val="35475C"/>
                </a:solidFill>
                <a:effectLst/>
                <a:latin typeface="Tahoma" panose="020B0604030504040204" pitchFamily="34" charset="0"/>
                <a:ea typeface="Tahoma" panose="020B0604030504040204" pitchFamily="34" charset="0"/>
                <a:cs typeface="Tahoma" panose="020B0604030504040204" pitchFamily="34" charset="0"/>
              </a:rPr>
              <a:t>OUTLINE </a:t>
            </a:r>
            <a:endParaRPr lang="en-US" sz="5400" b="1" dirty="0">
              <a:ln/>
              <a:solidFill>
                <a:srgbClr val="4F2524"/>
              </a:solidFill>
              <a:effectLst>
                <a:outerShdw blurRad="38100" dist="38100" dir="2700000" algn="tl">
                  <a:srgbClr val="000000">
                    <a:alpha val="43137"/>
                  </a:srgbClr>
                </a:outerShdw>
                <a:reflection blurRad="6350" stA="53000" endA="300" endPos="35500" dir="5400000" sy="-90000" algn="bl" rotWithShape="0"/>
              </a:effectLst>
              <a:latin typeface="Candara" panose="020E0502030303020204" charset="0"/>
              <a:cs typeface="Candara" panose="020E0502030303020204" charset="0"/>
            </a:endParaRPr>
          </a:p>
        </p:txBody>
      </p:sp>
      <p:sp>
        <p:nvSpPr>
          <p:cNvPr id="3" name="Content Placeholder 2"/>
          <p:cNvSpPr>
            <a:spLocks noGrp="1"/>
          </p:cNvSpPr>
          <p:nvPr>
            <p:ph idx="1"/>
          </p:nvPr>
        </p:nvSpPr>
        <p:spPr>
          <a:xfrm>
            <a:off x="838200" y="1690688"/>
            <a:ext cx="28575000" cy="4486275"/>
          </a:xfrm>
        </p:spPr>
        <p:txBody>
          <a:bodyPr>
            <a:normAutofit fontScale="92500" lnSpcReduction="10000"/>
          </a:bodyPr>
          <a:lstStyle/>
          <a:p>
            <a:r>
              <a:rPr lang="en-US" sz="3200" dirty="0">
                <a:solidFill>
                  <a:schemeClr val="tx1"/>
                </a:solidFill>
                <a:cs typeface="+mn-lt"/>
              </a:rPr>
              <a:t>INTRODUCTION</a:t>
            </a:r>
          </a:p>
          <a:p>
            <a:r>
              <a:rPr lang="en-US" sz="3200" dirty="0">
                <a:solidFill>
                  <a:schemeClr val="tx1"/>
                </a:solidFill>
                <a:cs typeface="+mn-lt"/>
              </a:rPr>
              <a:t>OBJECTIVE</a:t>
            </a:r>
          </a:p>
          <a:p>
            <a:r>
              <a:rPr lang="en-US" sz="3200" dirty="0">
                <a:solidFill>
                  <a:schemeClr val="tx1"/>
                </a:solidFill>
                <a:cs typeface="+mn-lt"/>
              </a:rPr>
              <a:t>DATA</a:t>
            </a:r>
          </a:p>
          <a:p>
            <a:r>
              <a:rPr lang="en-US" sz="3200" dirty="0">
                <a:cs typeface="+mn-lt"/>
              </a:rPr>
              <a:t>IMAGE PREPROCESSING</a:t>
            </a:r>
            <a:endParaRPr lang="en-US" sz="3200" dirty="0">
              <a:solidFill>
                <a:schemeClr val="tx1"/>
              </a:solidFill>
              <a:cs typeface="+mn-lt"/>
            </a:endParaRPr>
          </a:p>
          <a:p>
            <a:r>
              <a:rPr kumimoji="0" lang="en-US" sz="3200" b="0" i="0" u="none" strike="noStrike" kern="1200" cap="none" spc="0" normalizeH="0" baseline="0" noProof="0" dirty="0">
                <a:ln>
                  <a:noFill/>
                </a:ln>
                <a:solidFill>
                  <a:schemeClr val="tx1"/>
                </a:solidFill>
                <a:effectLst/>
                <a:uLnTx/>
                <a:uFillTx/>
                <a:ea typeface="+mj-ea"/>
                <a:cs typeface="+mn-lt"/>
              </a:rPr>
              <a:t>MODEL BUILDING</a:t>
            </a:r>
            <a:endParaRPr lang="en-US" sz="3200" dirty="0">
              <a:solidFill>
                <a:schemeClr val="tx1"/>
              </a:solidFill>
              <a:cs typeface="+mn-lt"/>
            </a:endParaRPr>
          </a:p>
          <a:p>
            <a:r>
              <a:rPr lang="en-US" sz="3200" dirty="0">
                <a:solidFill>
                  <a:schemeClr val="tx1"/>
                </a:solidFill>
                <a:cs typeface="+mn-lt"/>
              </a:rPr>
              <a:t>SOFTWARE REQUIREMENTS</a:t>
            </a:r>
          </a:p>
          <a:p>
            <a:r>
              <a:rPr lang="en-US" sz="3200" dirty="0">
                <a:solidFill>
                  <a:schemeClr val="tx1"/>
                </a:solidFill>
                <a:cs typeface="+mn-lt"/>
              </a:rPr>
              <a:t>APPLICATION BUILDING</a:t>
            </a:r>
          </a:p>
          <a:p>
            <a:r>
              <a:rPr lang="en-US" sz="3200" dirty="0">
                <a:cs typeface="+mn-lt"/>
              </a:rPr>
              <a:t>IBM CLOUD</a:t>
            </a:r>
            <a:endParaRPr lang="en-US" sz="3200" dirty="0">
              <a:solidFill>
                <a:schemeClr val="tx1"/>
              </a:solidFill>
              <a:cs typeface="+mn-lt"/>
            </a:endParaRPr>
          </a:p>
          <a:p>
            <a:r>
              <a:rPr lang="en-US" sz="3200" dirty="0">
                <a:solidFill>
                  <a:schemeClr val="tx1"/>
                </a:solidFill>
                <a:cs typeface="+mn-lt"/>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5" y="79375"/>
            <a:ext cx="10515600" cy="1325563"/>
          </a:xfrm>
        </p:spPr>
        <p:txBody>
          <a:bodyPr>
            <a:normAutofit/>
          </a:bodyPr>
          <a:lstStyle/>
          <a:p>
            <a:r>
              <a:rPr lang="en-US" sz="5400" b="0" i="0" dirty="0">
                <a:solidFill>
                  <a:srgbClr val="35475C"/>
                </a:solidFill>
                <a:effectLst/>
                <a:latin typeface="Tahoma" panose="020B0604030504040204" pitchFamily="34" charset="0"/>
                <a:ea typeface="Tahoma" panose="020B0604030504040204" pitchFamily="34" charset="0"/>
                <a:cs typeface="Tahoma" panose="020B0604030504040204" pitchFamily="34" charset="0"/>
              </a:rPr>
              <a:t>INTRODUCTION</a:t>
            </a:r>
            <a:endParaRPr lang="en-IN" sz="5400" dirty="0"/>
          </a:p>
        </p:txBody>
      </p:sp>
      <p:sp>
        <p:nvSpPr>
          <p:cNvPr id="3" name="Content Placeholder 2"/>
          <p:cNvSpPr>
            <a:spLocks noGrp="1"/>
          </p:cNvSpPr>
          <p:nvPr>
            <p:ph idx="1"/>
          </p:nvPr>
        </p:nvSpPr>
        <p:spPr>
          <a:xfrm>
            <a:off x="371475" y="1689024"/>
            <a:ext cx="10515600" cy="4351338"/>
          </a:xfrm>
        </p:spPr>
        <p:txBody>
          <a:bodyPr>
            <a:noAutofit/>
          </a:bodyPr>
          <a:lstStyle/>
          <a:p>
            <a:pPr algn="just">
              <a:lnSpc>
                <a:spcPct val="150000"/>
              </a:lnSpc>
              <a:buFont typeface="Wingdings" panose="05000000000000000000" pitchFamily="2" charset="2"/>
              <a:buChar char="ü"/>
            </a:pPr>
            <a:r>
              <a:rPr lang="en-US" sz="1750" b="0" i="0" dirty="0">
                <a:effectLst/>
                <a:latin typeface="Times New Roman" panose="02020603050405020304" pitchFamily="18" charset="0"/>
                <a:cs typeface="Times New Roman" panose="02020603050405020304" pitchFamily="18" charset="0"/>
              </a:rPr>
              <a:t>Due to the improvement in people’s standards of living, obesity rates are increasing at an alarming speed, and this is reflective to the risks in people’s health. People need to control their daily calorie intake by eating healthier foods, which is the most basic method to avoid obesity. However, although food packaging comes with nutrition (and calorie) labels, it’s still not very convenient for people to refer. App-based nutrient dashboard systems which can analyze real-time images of the meal and analyze it for nutritional content can be very handy and improve the dietary habits, and therefore, result in a healthy life.</a:t>
            </a:r>
          </a:p>
          <a:p>
            <a:pPr algn="just">
              <a:lnSpc>
                <a:spcPct val="150000"/>
              </a:lnSpc>
              <a:buFont typeface="Wingdings" panose="05000000000000000000" pitchFamily="2" charset="2"/>
              <a:buChar char="ü"/>
            </a:pPr>
            <a:r>
              <a:rPr lang="en-US" sz="1750" b="0" i="0" dirty="0">
                <a:effectLst/>
                <a:latin typeface="Times New Roman" panose="02020603050405020304" pitchFamily="18" charset="0"/>
                <a:cs typeface="Times New Roman" panose="02020603050405020304" pitchFamily="18" charset="0"/>
              </a:rPr>
              <a:t>This guided project aims at building a Web App which automatically estimates food attributes such as ingredients and nutritional value by classifying the input image of food. Our method employs the IBM Watson food model for accurate food identification and Food APIs to give the nutritional value of the identified food. </a:t>
            </a:r>
          </a:p>
          <a:p>
            <a:pPr marL="0" indent="0">
              <a:buNone/>
            </a:pPr>
            <a:br>
              <a:rPr lang="en-US" sz="1750" dirty="0"/>
            </a:br>
            <a:endParaRPr lang="en-IN"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870" y="432719"/>
            <a:ext cx="10515600" cy="1325563"/>
          </a:xfrm>
          <a:effectLst>
            <a:glow rad="139700">
              <a:schemeClr val="accent2">
                <a:satMod val="175000"/>
                <a:alpha val="40000"/>
              </a:schemeClr>
            </a:glow>
          </a:effectLst>
        </p:spPr>
        <p:txBody>
          <a:bodyPr/>
          <a:lstStyle/>
          <a:p>
            <a:r>
              <a:rPr lang="en-US" sz="4400" b="0" i="0" dirty="0">
                <a:solidFill>
                  <a:srgbClr val="35475C"/>
                </a:solidFill>
                <a:effectLst/>
                <a:latin typeface="Tahoma" panose="020B0604030504040204" pitchFamily="34" charset="0"/>
                <a:ea typeface="Tahoma" panose="020B0604030504040204" pitchFamily="34" charset="0"/>
                <a:cs typeface="Tahoma" panose="020B0604030504040204" pitchFamily="34" charset="0"/>
              </a:rPr>
              <a:t>OBJECTIVE</a:t>
            </a:r>
            <a:endParaRPr lang="en-US" dirty="0">
              <a:solidFill>
                <a:srgbClr val="4F2524"/>
              </a:solidFill>
              <a:latin typeface="Candara" panose="020E0502030303020204" charset="0"/>
              <a:cs typeface="Candara" panose="020E0502030303020204" charset="0"/>
            </a:endParaRPr>
          </a:p>
        </p:txBody>
      </p:sp>
      <p:sp>
        <p:nvSpPr>
          <p:cNvPr id="3" name="Content Placeholder 2"/>
          <p:cNvSpPr>
            <a:spLocks noGrp="1"/>
          </p:cNvSpPr>
          <p:nvPr>
            <p:ph idx="1"/>
          </p:nvPr>
        </p:nvSpPr>
        <p:spPr>
          <a:xfrm>
            <a:off x="838200" y="2019162"/>
            <a:ext cx="10820400" cy="4392295"/>
          </a:xfrm>
        </p:spPr>
        <p:txBody>
          <a:bodyPr>
            <a:normAutofit/>
          </a:bodyPr>
          <a:lstStyle/>
          <a:p>
            <a:pPr marL="0" indent="0" algn="just">
              <a:lnSpc>
                <a:spcPct val="106000"/>
              </a:lnSpc>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By the end of this project you will: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pPr>
            <a:r>
              <a:rPr lang="en-US" sz="1800" dirty="0">
                <a:latin typeface="Calibri" panose="020F0502020204030204" pitchFamily="34" charset="0"/>
                <a:ea typeface="Calibri" panose="020F0502020204030204" pitchFamily="34" charset="0"/>
                <a:cs typeface="Calibri" panose="020F0502020204030204" pitchFamily="34" charset="0"/>
              </a:rPr>
              <a:t> K</a:t>
            </a:r>
            <a:r>
              <a:rPr lang="en-US" sz="1800" dirty="0">
                <a:effectLst/>
                <a:latin typeface="Calibri" panose="020F0502020204030204" pitchFamily="34" charset="0"/>
                <a:ea typeface="Calibri" panose="020F0502020204030204" pitchFamily="34" charset="0"/>
                <a:cs typeface="Calibri" panose="020F0502020204030204" pitchFamily="34" charset="0"/>
              </a:rPr>
              <a:t>now fundamental concepts and techniques of Convolutional Neural Network.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pPr>
            <a:r>
              <a:rPr lang="en-US" sz="1800" dirty="0">
                <a:effectLst/>
                <a:latin typeface="Calibri" panose="020F0502020204030204" pitchFamily="34" charset="0"/>
                <a:ea typeface="Calibri" panose="020F0502020204030204" pitchFamily="34" charset="0"/>
                <a:cs typeface="Calibri" panose="020F0502020204030204" pitchFamily="34" charset="0"/>
              </a:rPr>
              <a:t> Gain a broad understanding of image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800"/>
              </a:spcAft>
            </a:pPr>
            <a:r>
              <a:rPr lang="en-US" sz="1800">
                <a:effectLst/>
                <a:latin typeface="Calibri" panose="020F0502020204030204" pitchFamily="34" charset="0"/>
                <a:ea typeface="Calibri" panose="020F0502020204030204" pitchFamily="34" charset="0"/>
                <a:cs typeface="Calibri" panose="020F0502020204030204" pitchFamily="34" charset="0"/>
              </a:rPr>
              <a:t> Know how </a:t>
            </a:r>
            <a:r>
              <a:rPr lang="en-US" sz="1800" dirty="0">
                <a:effectLst/>
                <a:latin typeface="Calibri" panose="020F0502020204030204" pitchFamily="34" charset="0"/>
                <a:ea typeface="Calibri" panose="020F0502020204030204" pitchFamily="34" charset="0"/>
                <a:cs typeface="Calibri" panose="020F0502020204030204" pitchFamily="34" charset="0"/>
              </a:rPr>
              <a:t>to pre-process/clean the data using different data preprocessing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rPr>
              <a:t> Know how to build a web application using the Flask framework</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992" y="267470"/>
            <a:ext cx="10515600" cy="1325563"/>
          </a:xfrm>
        </p:spPr>
        <p:txBody>
          <a:bodyPr/>
          <a:lstStyle/>
          <a:p>
            <a:r>
              <a:rPr lang="en-US" sz="4400" b="0" i="0" dirty="0">
                <a:solidFill>
                  <a:srgbClr val="35475C"/>
                </a:solidFill>
                <a:effectLst/>
                <a:latin typeface="Tahoma" panose="020B0604030504040204" pitchFamily="34" charset="0"/>
                <a:ea typeface="Tahoma" panose="020B0604030504040204" pitchFamily="34" charset="0"/>
                <a:cs typeface="Tahoma" panose="020B0604030504040204" pitchFamily="34" charset="0"/>
              </a:rPr>
              <a:t>DATA</a:t>
            </a:r>
            <a:endParaRPr lang="en-IN" dirty="0"/>
          </a:p>
        </p:txBody>
      </p:sp>
      <p:sp>
        <p:nvSpPr>
          <p:cNvPr id="3" name="Content Placeholder 2"/>
          <p:cNvSpPr>
            <a:spLocks noGrp="1"/>
          </p:cNvSpPr>
          <p:nvPr>
            <p:ph idx="1"/>
          </p:nvPr>
        </p:nvSpPr>
        <p:spPr>
          <a:xfrm>
            <a:off x="562992" y="1459867"/>
            <a:ext cx="10515600" cy="4903987"/>
          </a:xfrm>
        </p:spPr>
        <p:txBody>
          <a:bodyPr>
            <a:normAutofit/>
          </a:bodyPr>
          <a:lstStyle/>
          <a:p>
            <a:pPr marL="0" indent="0">
              <a:buNone/>
            </a:pPr>
            <a:r>
              <a:rPr lang="en-US" sz="3200" dirty="0"/>
              <a:t> </a:t>
            </a:r>
            <a:endParaRPr lang="en-IN" sz="6000" dirty="0"/>
          </a:p>
        </p:txBody>
      </p:sp>
      <p:sp>
        <p:nvSpPr>
          <p:cNvPr id="12" name="TextBox 11">
            <a:extLst>
              <a:ext uri="{FF2B5EF4-FFF2-40B4-BE49-F238E27FC236}">
                <a16:creationId xmlns:a16="http://schemas.microsoft.com/office/drawing/2014/main" id="{7EEC94D8-C6D7-455D-8BBF-5F364DF5360D}"/>
              </a:ext>
            </a:extLst>
          </p:cNvPr>
          <p:cNvSpPr txBox="1"/>
          <p:nvPr/>
        </p:nvSpPr>
        <p:spPr>
          <a:xfrm>
            <a:off x="2629280" y="3557227"/>
            <a:ext cx="8888805" cy="20285524"/>
          </a:xfrm>
          <a:prstGeom prst="rect">
            <a:avLst/>
          </a:prstGeom>
          <a:noFill/>
        </p:spPr>
        <p:txBody>
          <a:bodyPr wrap="square" rtlCol="0">
            <a:spAutoFit/>
          </a:bodyPr>
          <a:lstStyle/>
          <a:p>
            <a:endParaRPr lang="en-IN" dirty="0"/>
          </a:p>
        </p:txBody>
      </p:sp>
      <p:sp>
        <p:nvSpPr>
          <p:cNvPr id="13" name="Rectangle 3">
            <a:extLst>
              <a:ext uri="{FF2B5EF4-FFF2-40B4-BE49-F238E27FC236}">
                <a16:creationId xmlns:a16="http://schemas.microsoft.com/office/drawing/2014/main" id="{CEA39602-70CB-44AC-B900-882C91E80CB7}"/>
              </a:ext>
            </a:extLst>
          </p:cNvPr>
          <p:cNvSpPr>
            <a:spLocks noChangeArrowheads="1"/>
          </p:cNvSpPr>
          <p:nvPr/>
        </p:nvSpPr>
        <p:spPr bwMode="auto">
          <a:xfrm>
            <a:off x="467802" y="1328697"/>
            <a:ext cx="11361153" cy="2421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75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Collect images of different food items organized into subdirectories based on their respective names as shown in the project structure.</a:t>
            </a:r>
            <a:endParaRPr kumimoji="0" lang="en-US" altLang="en-US" sz="17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75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Create folders of types of food items that needs to be recognized.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75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this project, we have collected images of 5 types of food items 'apples', 'banana', 'orange', 'pineapple' and 'watermelon', they are saved in the respective sub directories with their respective names. For more accurate results we can collect the images of high resolution and feed the model with more images. </a:t>
            </a:r>
            <a:endParaRPr kumimoji="0" lang="en-US" altLang="en-US" sz="17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178CA026-A534-4CBE-8F53-F3FF833F6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669" y="3950180"/>
            <a:ext cx="1804343" cy="1804343"/>
          </a:xfrm>
          <a:prstGeom prst="rect">
            <a:avLst/>
          </a:prstGeom>
        </p:spPr>
      </p:pic>
      <p:pic>
        <p:nvPicPr>
          <p:cNvPr id="17" name="Picture 16">
            <a:extLst>
              <a:ext uri="{FF2B5EF4-FFF2-40B4-BE49-F238E27FC236}">
                <a16:creationId xmlns:a16="http://schemas.microsoft.com/office/drawing/2014/main" id="{88C9E549-B246-4F0F-8DE8-6A2E1F0B2A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5861" y="4051316"/>
            <a:ext cx="2284465" cy="1520208"/>
          </a:xfrm>
          <a:prstGeom prst="rect">
            <a:avLst/>
          </a:prstGeom>
        </p:spPr>
      </p:pic>
      <p:pic>
        <p:nvPicPr>
          <p:cNvPr id="19" name="Picture 18">
            <a:extLst>
              <a:ext uri="{FF2B5EF4-FFF2-40B4-BE49-F238E27FC236}">
                <a16:creationId xmlns:a16="http://schemas.microsoft.com/office/drawing/2014/main" id="{04EFFB92-C796-4DC1-9200-48084415D6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48836" y="4113156"/>
            <a:ext cx="2093298" cy="1396529"/>
          </a:xfrm>
          <a:prstGeom prst="rect">
            <a:avLst/>
          </a:prstGeom>
        </p:spPr>
      </p:pic>
      <p:pic>
        <p:nvPicPr>
          <p:cNvPr id="21" name="Picture 20">
            <a:extLst>
              <a:ext uri="{FF2B5EF4-FFF2-40B4-BE49-F238E27FC236}">
                <a16:creationId xmlns:a16="http://schemas.microsoft.com/office/drawing/2014/main" id="{7D5F1048-E63F-4493-A64D-DAEB0AF2A8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8317" y="3899740"/>
            <a:ext cx="2150638" cy="1722224"/>
          </a:xfrm>
          <a:prstGeom prst="rect">
            <a:avLst/>
          </a:prstGeom>
        </p:spPr>
      </p:pic>
      <p:pic>
        <p:nvPicPr>
          <p:cNvPr id="23" name="Picture 22">
            <a:extLst>
              <a:ext uri="{FF2B5EF4-FFF2-40B4-BE49-F238E27FC236}">
                <a16:creationId xmlns:a16="http://schemas.microsoft.com/office/drawing/2014/main" id="{C08AF225-F55C-4F53-8DE7-67D4700403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34337" y="3950180"/>
            <a:ext cx="1621344" cy="16213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B6900-7543-4492-B570-1ABF63EFA12B}"/>
              </a:ext>
            </a:extLst>
          </p:cNvPr>
          <p:cNvSpPr>
            <a:spLocks noGrp="1"/>
          </p:cNvSpPr>
          <p:nvPr>
            <p:ph type="title"/>
          </p:nvPr>
        </p:nvSpPr>
        <p:spPr/>
        <p:txBody>
          <a:bodyPr/>
          <a:lstStyle/>
          <a:p>
            <a:r>
              <a:rPr lang="en-US" sz="4400" b="0" i="0" dirty="0">
                <a:solidFill>
                  <a:srgbClr val="35475C"/>
                </a:solidFill>
                <a:effectLst/>
                <a:latin typeface="Tahoma" panose="020B0604030504040204" pitchFamily="34" charset="0"/>
                <a:ea typeface="Tahoma" panose="020B0604030504040204" pitchFamily="34" charset="0"/>
                <a:cs typeface="Tahoma" panose="020B0604030504040204" pitchFamily="34" charset="0"/>
              </a:rPr>
              <a:t>IMAGE PREPROCESSING</a:t>
            </a:r>
            <a:endParaRPr lang="en-IN" dirty="0"/>
          </a:p>
        </p:txBody>
      </p:sp>
      <p:sp>
        <p:nvSpPr>
          <p:cNvPr id="3" name="Content Placeholder 2">
            <a:extLst>
              <a:ext uri="{FF2B5EF4-FFF2-40B4-BE49-F238E27FC236}">
                <a16:creationId xmlns:a16="http://schemas.microsoft.com/office/drawing/2014/main" id="{2F1F76C6-120D-422B-AB48-9F311218177E}"/>
              </a:ext>
            </a:extLst>
          </p:cNvPr>
          <p:cNvSpPr>
            <a:spLocks noGrp="1"/>
          </p:cNvSpPr>
          <p:nvPr>
            <p:ph idx="1"/>
          </p:nvPr>
        </p:nvSpPr>
        <p:spPr/>
        <p:txBody>
          <a:bodyPr/>
          <a:lstStyle/>
          <a:p>
            <a:pPr marL="0" indent="0">
              <a:lnSpc>
                <a:spcPct val="150000"/>
              </a:lnSpc>
              <a:buNone/>
            </a:pPr>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In this milestone we will be</a:t>
            </a:r>
            <a:r>
              <a:rPr lang="en-US" sz="1750" dirty="0">
                <a:effectLst/>
                <a:latin typeface="Times New Roman" panose="02020603050405020304" pitchFamily="18" charset="0"/>
                <a:ea typeface="Calibri" panose="020F0502020204030204" pitchFamily="34" charset="0"/>
                <a:cs typeface="Times New Roman" panose="02020603050405020304" pitchFamily="18" charset="0"/>
              </a:rPr>
              <a:t> improving the image data that suppresses unwilling distortions or enhances some image features important for further processing, although perform some geometric transformations of images like rotation, scaling, translation, etc.</a:t>
            </a:r>
            <a:endParaRPr lang="en-IN" sz="175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Importing the ImageDataGenerator library</a:t>
            </a:r>
            <a:endParaRPr lang="en-IN" sz="175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Configuring ImageDataGenerator class</a:t>
            </a:r>
            <a:endParaRPr lang="en-IN" sz="175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Applying ImageDataGenerator functionality to Trainset and Testset</a:t>
            </a:r>
            <a:endParaRPr lang="en-IN" sz="175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1908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D4D1F90-8986-40DB-BF64-B94D7E9969E1}"/>
              </a:ext>
            </a:extLst>
          </p:cNvPr>
          <p:cNvSpPr txBox="1"/>
          <p:nvPr/>
        </p:nvSpPr>
        <p:spPr>
          <a:xfrm>
            <a:off x="3810000" y="1390650"/>
            <a:ext cx="4114800" cy="2162175"/>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135ABD29-5D83-4921-9761-28BF8244E900}"/>
              </a:ext>
            </a:extLst>
          </p:cNvPr>
          <p:cNvSpPr txBox="1"/>
          <p:nvPr/>
        </p:nvSpPr>
        <p:spPr>
          <a:xfrm>
            <a:off x="276873" y="317451"/>
            <a:ext cx="5038725" cy="769441"/>
          </a:xfrm>
          <a:prstGeom prst="rect">
            <a:avLst/>
          </a:prstGeom>
          <a:noFill/>
        </p:spPr>
        <p:txBody>
          <a:bodyPr wrap="square" rtlCol="0">
            <a:spAutoFit/>
          </a:bodyPr>
          <a:lstStyle/>
          <a:p>
            <a:r>
              <a:rPr lang="en-US" sz="4400" b="0" i="0" dirty="0">
                <a:solidFill>
                  <a:srgbClr val="35475C"/>
                </a:solidFill>
                <a:effectLst/>
                <a:latin typeface="Tahoma" panose="020B0604030504040204" pitchFamily="34" charset="0"/>
                <a:ea typeface="Tahoma" panose="020B0604030504040204" pitchFamily="34" charset="0"/>
                <a:cs typeface="Tahoma" panose="020B0604030504040204" pitchFamily="34" charset="0"/>
              </a:rPr>
              <a:t>MODEL BUILDING </a:t>
            </a:r>
            <a:endParaRPr lang="en-IN" sz="4400" dirty="0"/>
          </a:p>
        </p:txBody>
      </p:sp>
      <p:sp>
        <p:nvSpPr>
          <p:cNvPr id="12" name="TextBox 11">
            <a:extLst>
              <a:ext uri="{FF2B5EF4-FFF2-40B4-BE49-F238E27FC236}">
                <a16:creationId xmlns:a16="http://schemas.microsoft.com/office/drawing/2014/main" id="{D7BF911A-7298-4D70-9CAC-DA6860D22D4F}"/>
              </a:ext>
            </a:extLst>
          </p:cNvPr>
          <p:cNvSpPr txBox="1"/>
          <p:nvPr/>
        </p:nvSpPr>
        <p:spPr>
          <a:xfrm>
            <a:off x="538810" y="1152014"/>
            <a:ext cx="9900590" cy="4999895"/>
          </a:xfrm>
          <a:prstGeom prst="rect">
            <a:avLst/>
          </a:prstGeom>
          <a:noFill/>
        </p:spPr>
        <p:txBody>
          <a:bodyPr wrap="square" rtlCol="0">
            <a:spAutoFit/>
          </a:bodyPr>
          <a:lstStyle/>
          <a:p>
            <a:pPr algn="just">
              <a:lnSpc>
                <a:spcPct val="150000"/>
              </a:lnSpc>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To build our Convolutional Neural Networking which contains an input layer along with the convolution, max-pooling, and finally an output layer, these are the following steps:</a:t>
            </a:r>
          </a:p>
          <a:p>
            <a:pPr marL="285750" indent="-285750" algn="just">
              <a:lnSpc>
                <a:spcPct val="150000"/>
              </a:lnSpc>
              <a:spcAft>
                <a:spcPts val="800"/>
              </a:spcAft>
              <a:buFont typeface="Wingdings" panose="05000000000000000000" pitchFamily="2" charset="2"/>
              <a:buChar char="Ø"/>
            </a:pPr>
            <a:r>
              <a:rPr lang="en-US" sz="1750" b="1" dirty="0">
                <a:effectLst/>
                <a:latin typeface="Times New Roman" panose="02020603050405020304" pitchFamily="18" charset="0"/>
                <a:ea typeface="Times New Roman" panose="02020603050405020304" pitchFamily="18" charset="0"/>
                <a:cs typeface="Times New Roman" panose="02020603050405020304" pitchFamily="18" charset="0"/>
              </a:rPr>
              <a:t>Importing the Model Building Libraries:</a:t>
            </a:r>
          </a:p>
          <a:p>
            <a:pPr algn="just">
              <a:spcAft>
                <a:spcPts val="800"/>
              </a:spcAft>
            </a:pPr>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A great way to use deep learning to classify images is to build a convolutional neural network (CNN). ... The Keras library in Python makes it pretty simple to build a CNN. Computers see images using pixels. Pixels in images are usually related. Some of the libraries used in our project are NumPy, </a:t>
            </a:r>
            <a:r>
              <a:rPr lang="en-US" sz="1750" dirty="0">
                <a:latin typeface="Times New Roman" panose="02020603050405020304" pitchFamily="18" charset="0"/>
                <a:ea typeface="Times New Roman" panose="02020603050405020304" pitchFamily="18" charset="0"/>
                <a:cs typeface="Times New Roman" panose="02020603050405020304" pitchFamily="18" charset="0"/>
              </a:rPr>
              <a:t>T</a:t>
            </a:r>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ensorFlow, etc..,</a:t>
            </a:r>
          </a:p>
          <a:p>
            <a:pPr marL="342900" indent="-342900" algn="just">
              <a:lnSpc>
                <a:spcPct val="150000"/>
              </a:lnSpc>
              <a:spcAft>
                <a:spcPts val="800"/>
              </a:spcAft>
              <a:buFont typeface="Wingdings" panose="05000000000000000000" pitchFamily="2" charset="2"/>
              <a:buChar char="Ø"/>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Initializing the model:</a:t>
            </a:r>
          </a:p>
          <a:p>
            <a:pPr algn="just">
              <a:spcAft>
                <a:spcPts val="800"/>
              </a:spcAft>
            </a:pPr>
            <a:r>
              <a:rPr lang="en-US" sz="1750" b="0" i="0" dirty="0">
                <a:solidFill>
                  <a:srgbClr val="000000"/>
                </a:solidFill>
                <a:effectLst/>
                <a:latin typeface="Times New Roman" panose="02020603050405020304" pitchFamily="18" charset="0"/>
                <a:cs typeface="Times New Roman" panose="02020603050405020304" pitchFamily="18" charset="0"/>
              </a:rPr>
              <a:t>To build a machine learning algorithm, usually you’d define an architecture (e.g. Logistic regression, Neural Network) and train it to learn parameters.</a:t>
            </a:r>
          </a:p>
          <a:p>
            <a:pPr algn="just">
              <a:spcAft>
                <a:spcPts val="800"/>
              </a:spcAft>
            </a:pPr>
            <a:r>
              <a:rPr lang="en-US" sz="1750" b="0" i="0" dirty="0">
                <a:solidFill>
                  <a:srgbClr val="000000"/>
                </a:solidFill>
                <a:effectLst/>
                <a:latin typeface="Times New Roman" panose="02020603050405020304" pitchFamily="18" charset="0"/>
                <a:cs typeface="Times New Roman" panose="02020603050405020304" pitchFamily="18" charset="0"/>
              </a:rPr>
              <a:t>The initialization step can be critical to the model’s ultimate performance, and it requires the right method. To illustrate this, consider the three-layer neural network below. You can try initializing this network with different methods and observe the impact on the learning.</a:t>
            </a:r>
            <a:endParaRPr lang="en-IN" sz="175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597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2B26BA-48EF-4E3E-A3CC-A556B99D7D54}"/>
              </a:ext>
            </a:extLst>
          </p:cNvPr>
          <p:cNvSpPr txBox="1"/>
          <p:nvPr/>
        </p:nvSpPr>
        <p:spPr>
          <a:xfrm>
            <a:off x="259975" y="809180"/>
            <a:ext cx="10712825" cy="3844899"/>
          </a:xfrm>
          <a:prstGeom prst="rect">
            <a:avLst/>
          </a:prstGeom>
          <a:noFill/>
        </p:spPr>
        <p:txBody>
          <a:bodyPr wrap="square">
            <a:spAutoFit/>
          </a:bodyPr>
          <a:lstStyle/>
          <a:p>
            <a:pPr marL="342900" indent="-342900" algn="just">
              <a:lnSpc>
                <a:spcPct val="150000"/>
              </a:lnSpc>
              <a:spcAft>
                <a:spcPts val="800"/>
              </a:spcAf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Adding CNN Layers:</a:t>
            </a:r>
          </a:p>
          <a:p>
            <a:pPr algn="just">
              <a:lnSpc>
                <a:spcPct val="150000"/>
              </a:lnSpc>
              <a:spcAft>
                <a:spcPts val="800"/>
              </a:spcAft>
            </a:pPr>
            <a:r>
              <a:rPr lang="en-US" sz="1750" dirty="0">
                <a:effectLst/>
                <a:latin typeface="Times New Roman" panose="02020603050405020304" pitchFamily="18" charset="0"/>
                <a:ea typeface="Calibri" panose="020F0502020204030204" pitchFamily="34" charset="0"/>
                <a:cs typeface="Times New Roman" panose="02020603050405020304" pitchFamily="18" charset="0"/>
              </a:rPr>
              <a:t>The different layers of a CNN. There are four types of layers for a convolutional neural network: the convolutional layer, the </a:t>
            </a:r>
            <a:r>
              <a:rPr lang="en-US" sz="1750" dirty="0" err="1">
                <a:effectLst/>
                <a:latin typeface="Times New Roman" panose="02020603050405020304" pitchFamily="18" charset="0"/>
                <a:ea typeface="Calibri" panose="020F0502020204030204" pitchFamily="34" charset="0"/>
                <a:cs typeface="Times New Roman" panose="02020603050405020304" pitchFamily="18" charset="0"/>
              </a:rPr>
              <a:t>Maxpooling</a:t>
            </a:r>
            <a:r>
              <a:rPr lang="en-US" sz="1750" dirty="0">
                <a:effectLst/>
                <a:latin typeface="Times New Roman" panose="02020603050405020304" pitchFamily="18" charset="0"/>
                <a:ea typeface="Calibri" panose="020F0502020204030204" pitchFamily="34" charset="0"/>
                <a:cs typeface="Times New Roman" panose="02020603050405020304" pitchFamily="18" charset="0"/>
              </a:rPr>
              <a:t> layer, the ReLU correction layer and </a:t>
            </a:r>
            <a:r>
              <a:rPr lang="en-US" sz="1750" dirty="0">
                <a:latin typeface="Times New Roman" panose="02020603050405020304" pitchFamily="18" charset="0"/>
                <a:ea typeface="Calibri" panose="020F0502020204030204" pitchFamily="34" charset="0"/>
                <a:cs typeface="Times New Roman" panose="02020603050405020304" pitchFamily="18" charset="0"/>
              </a:rPr>
              <a:t>F</a:t>
            </a:r>
            <a:r>
              <a:rPr lang="en-US" sz="1750" dirty="0">
                <a:effectLst/>
                <a:latin typeface="Times New Roman" panose="02020603050405020304" pitchFamily="18" charset="0"/>
                <a:ea typeface="Calibri" panose="020F0502020204030204" pitchFamily="34" charset="0"/>
                <a:cs typeface="Times New Roman" panose="02020603050405020304" pitchFamily="18" charset="0"/>
              </a:rPr>
              <a:t>latten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Adding Dense Layers:</a:t>
            </a:r>
          </a:p>
          <a:p>
            <a:pPr algn="just">
              <a:lnSpc>
                <a:spcPct val="150000"/>
              </a:lnSpc>
              <a:spcAft>
                <a:spcPts val="800"/>
              </a:spcAft>
            </a:pPr>
            <a:r>
              <a:rPr lang="en-US" sz="1750" dirty="0">
                <a:effectLst/>
                <a:latin typeface="Times New Roman" panose="02020603050405020304" pitchFamily="18" charset="0"/>
                <a:ea typeface="Calibri" panose="020F0502020204030204" pitchFamily="34" charset="0"/>
                <a:cs typeface="Times New Roman" panose="02020603050405020304" pitchFamily="18" charset="0"/>
              </a:rPr>
              <a:t>A Dense layer feeds all outputs from the previous layer to all its neurons, each neuron providing one output to the next layer. It's the most basic layer in neural networks.</a:t>
            </a:r>
            <a:endParaRPr lang="en-IN" sz="17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Save the Model</a:t>
            </a:r>
          </a:p>
          <a:p>
            <a:pPr marL="342900" indent="-342900" algn="just">
              <a:lnSpc>
                <a:spcPct val="150000"/>
              </a:lnSpc>
              <a:spcAft>
                <a:spcPts val="800"/>
              </a:spcAf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Predicate the Result</a:t>
            </a:r>
          </a:p>
        </p:txBody>
      </p:sp>
    </p:spTree>
    <p:extLst>
      <p:ext uri="{BB962C8B-B14F-4D97-AF65-F5344CB8AC3E}">
        <p14:creationId xmlns:p14="http://schemas.microsoft.com/office/powerpoint/2010/main" val="1600253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C76835-DBD0-44B8-8437-70B8742FBF41}"/>
              </a:ext>
            </a:extLst>
          </p:cNvPr>
          <p:cNvSpPr txBox="1"/>
          <p:nvPr/>
        </p:nvSpPr>
        <p:spPr>
          <a:xfrm>
            <a:off x="546847" y="349624"/>
            <a:ext cx="7135906" cy="2400657"/>
          </a:xfrm>
          <a:prstGeom prst="rect">
            <a:avLst/>
          </a:prstGeom>
          <a:noFill/>
        </p:spPr>
        <p:txBody>
          <a:bodyPr wrap="square" rtlCol="0">
            <a:spAutoFit/>
          </a:bodyPr>
          <a:lstStyle/>
          <a:p>
            <a:r>
              <a:rPr lang="en-US" sz="4400" dirty="0">
                <a:solidFill>
                  <a:srgbClr val="35475C"/>
                </a:solidFill>
                <a:latin typeface="Tahoma" panose="020B0604030504040204" pitchFamily="34" charset="0"/>
                <a:ea typeface="Tahoma" panose="020B0604030504040204" pitchFamily="34" charset="0"/>
                <a:cs typeface="Tahoma" panose="020B0604030504040204" pitchFamily="34" charset="0"/>
              </a:rPr>
              <a:t>APPLICATION</a:t>
            </a:r>
            <a:r>
              <a:rPr lang="en-US" sz="4400" b="0" i="0" dirty="0">
                <a:solidFill>
                  <a:srgbClr val="35475C"/>
                </a:solidFill>
                <a:effectLst/>
                <a:latin typeface="Tahoma" panose="020B0604030504040204" pitchFamily="34" charset="0"/>
                <a:ea typeface="Tahoma" panose="020B0604030504040204" pitchFamily="34" charset="0"/>
                <a:cs typeface="Tahoma" panose="020B0604030504040204" pitchFamily="34" charset="0"/>
              </a:rPr>
              <a:t> BUILDING</a:t>
            </a:r>
          </a:p>
          <a:p>
            <a:endParaRPr lang="en-US" sz="4400" dirty="0">
              <a:solidFill>
                <a:srgbClr val="35475C"/>
              </a:solidFill>
              <a:latin typeface="Tahoma" panose="020B0604030504040204" pitchFamily="34" charset="0"/>
              <a:ea typeface="Tahoma" panose="020B0604030504040204" pitchFamily="34" charset="0"/>
              <a:cs typeface="Tahoma" panose="020B0604030504040204" pitchFamily="34" charset="0"/>
            </a:endParaRPr>
          </a:p>
          <a:p>
            <a:r>
              <a:rPr lang="en-US" sz="4400" b="0" i="0" dirty="0">
                <a:solidFill>
                  <a:srgbClr val="35475C"/>
                </a:solidFill>
                <a:effectLst/>
                <a:latin typeface="Tahoma" panose="020B0604030504040204" pitchFamily="34" charset="0"/>
                <a:ea typeface="Tahoma" panose="020B0604030504040204" pitchFamily="34" charset="0"/>
                <a:cs typeface="Tahoma" panose="020B0604030504040204" pitchFamily="34" charset="0"/>
              </a:rPr>
              <a:t> </a:t>
            </a:r>
            <a:endParaRPr lang="en-IN" sz="4400" dirty="0"/>
          </a:p>
          <a:p>
            <a:endParaRPr lang="en-IN" dirty="0"/>
          </a:p>
        </p:txBody>
      </p:sp>
      <p:sp>
        <p:nvSpPr>
          <p:cNvPr id="5" name="TextBox 4">
            <a:extLst>
              <a:ext uri="{FF2B5EF4-FFF2-40B4-BE49-F238E27FC236}">
                <a16:creationId xmlns:a16="http://schemas.microsoft.com/office/drawing/2014/main" id="{08C3079E-2F5E-4F98-BB2C-54EA6EA523BE}"/>
              </a:ext>
            </a:extLst>
          </p:cNvPr>
          <p:cNvSpPr txBox="1"/>
          <p:nvPr/>
        </p:nvSpPr>
        <p:spPr>
          <a:xfrm>
            <a:off x="546848" y="1389530"/>
            <a:ext cx="10549778" cy="6090322"/>
          </a:xfrm>
          <a:prstGeom prst="rect">
            <a:avLst/>
          </a:prstGeom>
          <a:noFill/>
        </p:spPr>
        <p:txBody>
          <a:bodyPr wrap="square" rtlCol="0">
            <a:spAutoFit/>
          </a:bodyPr>
          <a:lstStyle/>
          <a:p>
            <a:pPr algn="just">
              <a:spcAft>
                <a:spcPts val="800"/>
              </a:spcAft>
            </a:pPr>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Now that we have trained our model, let us build our flask application which will be running in our local browser with a user interface.</a:t>
            </a:r>
            <a:endParaRPr lang="en-IN" sz="175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750" dirty="0">
                <a:effectLst/>
                <a:latin typeface="Times New Roman" panose="02020603050405020304" pitchFamily="18" charset="0"/>
                <a:ea typeface="Calibri" panose="020F0502020204030204" pitchFamily="34" charset="0"/>
                <a:cs typeface="Times New Roman" panose="02020603050405020304" pitchFamily="18" charset="0"/>
              </a:rPr>
              <a:t>In the flask application, the input parameters are taken from the HTML page These factors are then given to the model  to predict the type of food and to know the nutrition content in it . In order to know the nutrition content we will be using an API in this project.</a:t>
            </a:r>
            <a:endParaRPr lang="en-IN" sz="17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800"/>
              </a:spcAft>
              <a:buFont typeface="Wingdings" panose="05000000000000000000" pitchFamily="2" charset="2"/>
              <a:buChar char="q"/>
            </a:pPr>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Create  HTML Pages</a:t>
            </a:r>
          </a:p>
          <a:p>
            <a:pPr marL="342900" indent="-342900" algn="just">
              <a:spcAft>
                <a:spcPts val="800"/>
              </a:spcAft>
              <a:buFont typeface="Wingdings" panose="05000000000000000000" pitchFamily="2" charset="2"/>
              <a:buChar char="q"/>
            </a:pPr>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Build python code</a:t>
            </a:r>
            <a:endParaRPr lang="en-IN" sz="175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Aft>
                <a:spcPts val="800"/>
              </a:spcAft>
              <a:buFont typeface="Arial" panose="020B0604020202020204" pitchFamily="34" charset="0"/>
              <a:buChar char="•"/>
            </a:pPr>
            <a:r>
              <a:rPr lang="en-US" sz="17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Task 1: Importing Libraries</a:t>
            </a:r>
          </a:p>
          <a:p>
            <a:pPr marL="285750" indent="-285750" algn="just">
              <a:spcAft>
                <a:spcPts val="800"/>
              </a:spcAft>
              <a:buFont typeface="Arial" panose="020B0604020202020204" pitchFamily="34" charset="0"/>
              <a:buChar char="•"/>
            </a:pPr>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Task 2: Creating our flask application and loading our model by using </a:t>
            </a:r>
            <a:r>
              <a:rPr lang="en-US" sz="1750" dirty="0" err="1">
                <a:effectLst/>
                <a:latin typeface="Times New Roman" panose="02020603050405020304" pitchFamily="18" charset="0"/>
                <a:ea typeface="Times New Roman" panose="02020603050405020304" pitchFamily="18" charset="0"/>
                <a:cs typeface="Times New Roman" panose="02020603050405020304" pitchFamily="18" charset="0"/>
              </a:rPr>
              <a:t>load_model</a:t>
            </a:r>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 method</a:t>
            </a:r>
            <a:endParaRPr lang="en-IN" sz="175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Aft>
                <a:spcPts val="800"/>
              </a:spcAft>
              <a:buFont typeface="Arial" panose="020B0604020202020204" pitchFamily="34" charset="0"/>
              <a:buChar char="•"/>
            </a:pPr>
            <a:r>
              <a:rPr lang="en-US" sz="17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Task 3: Routing to the html Page</a:t>
            </a:r>
            <a:endParaRPr lang="en-IN" sz="175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Aft>
                <a:spcPts val="800"/>
              </a:spcAft>
              <a:buFont typeface="Arial" panose="020B0604020202020204" pitchFamily="34" charset="0"/>
              <a:buChar char="•"/>
            </a:pPr>
            <a:r>
              <a:rPr lang="en-US" sz="1750" dirty="0">
                <a:effectLst/>
                <a:latin typeface="Times New Roman" panose="02020603050405020304" pitchFamily="18" charset="0"/>
                <a:ea typeface="Calibri" panose="020F0502020204030204" pitchFamily="34" charset="0"/>
                <a:cs typeface="Times New Roman" panose="02020603050405020304" pitchFamily="18" charset="0"/>
              </a:rPr>
              <a:t>When “image is uploaded “on the UI, launch function is executed</a:t>
            </a:r>
            <a:endParaRPr lang="en-IN" sz="175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Aft>
                <a:spcPts val="800"/>
              </a:spcAft>
              <a:buFont typeface="Arial" panose="020B0604020202020204" pitchFamily="34" charset="0"/>
              <a:buChar char="•"/>
            </a:pPr>
            <a:r>
              <a:rPr lang="en-US" sz="17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API Integration</a:t>
            </a:r>
          </a:p>
          <a:p>
            <a:pPr marL="285750" indent="-285750" algn="just">
              <a:spcAft>
                <a:spcPts val="800"/>
              </a:spcAft>
              <a:buFont typeface="Wingdings" panose="05000000000000000000" pitchFamily="2" charset="2"/>
              <a:buChar char="q"/>
            </a:pPr>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Run the application.</a:t>
            </a:r>
            <a:endParaRPr lang="en-IN" sz="175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algn="just">
              <a:lnSpc>
                <a:spcPct val="106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38640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TotalTime>
  <Words>1045</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Candara</vt:lpstr>
      <vt:lpstr>Open Sans</vt:lpstr>
      <vt:lpstr>Tahoma</vt:lpstr>
      <vt:lpstr>Times New Roman</vt:lpstr>
      <vt:lpstr>Wingdings</vt:lpstr>
      <vt:lpstr>Office Theme</vt:lpstr>
      <vt:lpstr>Build A Nutrition Image Analysis Dashboard Using IBM  </vt:lpstr>
      <vt:lpstr>OUTLINE </vt:lpstr>
      <vt:lpstr>INTRODUCTION</vt:lpstr>
      <vt:lpstr>OBJECTIVE</vt:lpstr>
      <vt:lpstr>DATA</vt:lpstr>
      <vt:lpstr>IMAGE PREPROCESSING</vt:lpstr>
      <vt:lpstr>PowerPoint Presentation</vt:lpstr>
      <vt:lpstr>PowerPoint Presentation</vt:lpstr>
      <vt:lpstr>PowerPoint Presentation</vt:lpstr>
      <vt:lpstr>PowerPoint Presentation</vt:lpstr>
      <vt:lpstr>SOFTWARE REQUIREMENTS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FOR UNIVERSITY ADMISSION USING MACHINE LEARNING</dc:title>
  <dc:creator>AKSHITH MANDA</dc:creator>
  <cp:lastModifiedBy>chennaboinavarun@hotmail.com</cp:lastModifiedBy>
  <cp:revision>32</cp:revision>
  <dcterms:created xsi:type="dcterms:W3CDTF">2021-07-23T12:44:00Z</dcterms:created>
  <dcterms:modified xsi:type="dcterms:W3CDTF">2021-11-15T11:46:04Z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