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1885" y="664463"/>
            <a:ext cx="530022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398" y="609598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906" y="701991"/>
            <a:ext cx="60121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732" y="1169008"/>
            <a:ext cx="6337300" cy="4777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457200" y="609600"/>
            <a:ext cx="8229583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8077200" cy="1846659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Dashboard On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908215"/>
          </a:xfrm>
        </p:spPr>
        <p:txBody>
          <a:bodyPr/>
          <a:lstStyle/>
          <a:p>
            <a:pPr algn="ctr"/>
            <a:r>
              <a:rPr lang="en-US" sz="2800" dirty="0" smtClean="0"/>
              <a:t>Presented By:</a:t>
            </a:r>
            <a:endParaRPr lang="en-US" sz="2800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Samala</a:t>
            </a:r>
            <a:r>
              <a:rPr lang="en-US" dirty="0" smtClean="0"/>
              <a:t> </a:t>
            </a:r>
            <a:r>
              <a:rPr lang="en-US" dirty="0" err="1" smtClean="0"/>
              <a:t>Saipranathi</a:t>
            </a:r>
            <a:r>
              <a:rPr lang="en-US" dirty="0" smtClean="0"/>
              <a:t>(18UK1A0549)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45403"/>
            <a:ext cx="8153400" cy="151836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780"/>
              </a:spcBef>
            </a:pP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4055" marR="5080" indent="-681990">
              <a:lnSpc>
                <a:spcPct val="100000"/>
              </a:lnSpc>
              <a:spcBef>
                <a:spcPts val="515"/>
              </a:spcBef>
            </a:pP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we </a:t>
            </a:r>
            <a:r>
              <a:rPr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1000</a:t>
            </a:r>
            <a:r>
              <a:rPr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394" y="2438395"/>
            <a:ext cx="3809992" cy="35123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85800"/>
            <a:ext cx="7848600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943357"/>
            <a:ext cx="4952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447800"/>
            <a:ext cx="3625850" cy="5019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2065" indent="-31242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 dataset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 format.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1270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patterns,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that might go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1270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graphs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charts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highlet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28575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IBM  Cognos Analytics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508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  <a:tab pos="2491105" algn="l"/>
                <a:tab pos="343154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contains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BAR,AREA,BUBBLE,COLUMN,PIE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828800"/>
            <a:ext cx="3386668" cy="4144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761998"/>
            <a:ext cx="8077183" cy="53339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676400" y="838200"/>
            <a:ext cx="701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Calibri" panose="020F0502020204030204" charset="0"/>
                <a:cs typeface="Times New Roman" panose="02020603050405020304" pitchFamily="18" charset="0"/>
              </a:rPr>
              <a:t>DATA </a:t>
            </a:r>
            <a:r>
              <a:rPr spc="-35" dirty="0">
                <a:latin typeface="Calibri" panose="020F0502020204030204" charset="0"/>
                <a:cs typeface="Times New Roman" panose="02020603050405020304" pitchFamily="18" charset="0"/>
              </a:rPr>
              <a:t>VISUALIZATION</a:t>
            </a:r>
            <a:r>
              <a:rPr spc="8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Calibri" panose="020F0502020204030204" charset="0"/>
                <a:cs typeface="Times New Roman" panose="02020603050405020304" pitchFamily="18" charset="0"/>
              </a:rPr>
              <a:t>CHARTS</a:t>
            </a:r>
            <a:endParaRPr spc="-1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3" y="1384805"/>
            <a:ext cx="2156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Products list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box: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198" y="2209795"/>
            <a:ext cx="7391385" cy="380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8" y="609598"/>
            <a:ext cx="7543784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5000" y="914400"/>
            <a:ext cx="623290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0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>
                <a:latin typeface="Calibri" panose="020F0502020204030204" charset="0"/>
                <a:cs typeface="Carlito"/>
              </a:rPr>
              <a:t>CHARTS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3" y="1537204"/>
            <a:ext cx="295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797" y="2362195"/>
            <a:ext cx="6300762" cy="354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838200"/>
            <a:ext cx="8019133" cy="51053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6400" y="1175002"/>
            <a:ext cx="6324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cs typeface="Carlito"/>
              </a:rPr>
              <a:t>DATA </a:t>
            </a:r>
            <a:r>
              <a:rPr sz="3200" b="1" spc="-35" dirty="0">
                <a:cs typeface="Carlito"/>
              </a:rPr>
              <a:t>VISUALIZATION</a:t>
            </a:r>
            <a:r>
              <a:rPr sz="3200" b="1" spc="80" dirty="0">
                <a:cs typeface="Carlito"/>
              </a:rPr>
              <a:t> </a:t>
            </a:r>
            <a:r>
              <a:rPr sz="3200" b="1" spc="-10" dirty="0">
                <a:cs typeface="Carlito"/>
              </a:rPr>
              <a:t>CHARTS</a:t>
            </a:r>
            <a:endParaRPr sz="32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3" y="2070603"/>
            <a:ext cx="330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sentiment: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996" y="2743194"/>
            <a:ext cx="5791188" cy="2799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685800"/>
            <a:ext cx="7772384" cy="54101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5400" y="1022602"/>
            <a:ext cx="670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cs typeface="Carlito"/>
              </a:rPr>
              <a:t>DATA </a:t>
            </a:r>
            <a:r>
              <a:rPr sz="3200" b="1" spc="-35" dirty="0">
                <a:cs typeface="Carlito"/>
              </a:rPr>
              <a:t>VISUALIZATION</a:t>
            </a:r>
            <a:r>
              <a:rPr sz="3200" b="1" spc="80" dirty="0">
                <a:cs typeface="Carlito"/>
              </a:rPr>
              <a:t> </a:t>
            </a:r>
            <a:r>
              <a:rPr sz="3200" b="1" spc="-10" dirty="0">
                <a:cs typeface="Carlito"/>
              </a:rPr>
              <a:t>CHARTS</a:t>
            </a:r>
            <a:endParaRPr sz="32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291" y="1918204"/>
            <a:ext cx="618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Keyword colored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 product name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sized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count: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4996" y="2666994"/>
            <a:ext cx="5521913" cy="310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762000"/>
            <a:ext cx="7924784" cy="52577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4000" y="832102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5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 smtClean="0">
                <a:latin typeface="Calibri" panose="020F0502020204030204" charset="0"/>
                <a:cs typeface="Carlito"/>
              </a:rPr>
              <a:t>CHART</a:t>
            </a:r>
            <a:r>
              <a:rPr lang="en-US" sz="3200" b="1" spc="-10" dirty="0" smtClean="0">
                <a:latin typeface="Calibri" panose="020F0502020204030204" charset="0"/>
                <a:cs typeface="Carlito"/>
              </a:rPr>
              <a:t>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623" y="1842004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ratings over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6" y="2438395"/>
            <a:ext cx="5943588" cy="3341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09600"/>
            <a:ext cx="7772384" cy="56387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5000" y="762000"/>
            <a:ext cx="6095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0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>
                <a:latin typeface="Calibri" panose="020F0502020204030204" charset="0"/>
                <a:cs typeface="Carlito"/>
              </a:rPr>
              <a:t>CHARTS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693" y="1689604"/>
            <a:ext cx="487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reviews(positive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negative):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6" y="2438395"/>
            <a:ext cx="6216437" cy="3495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533400"/>
            <a:ext cx="8077183" cy="56387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21048" y="717803"/>
            <a:ext cx="547995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 panose="020F0502020204030204" charset="0"/>
                <a:cs typeface="Carlito"/>
              </a:rPr>
              <a:t>DASHBOARD</a:t>
            </a:r>
            <a:r>
              <a:rPr sz="3200" b="1" spc="-55" dirty="0">
                <a:latin typeface="Calibri" panose="020F0502020204030204" charset="0"/>
                <a:cs typeface="Carlito"/>
              </a:rPr>
              <a:t> </a:t>
            </a:r>
            <a:r>
              <a:rPr sz="3200" b="1" spc="-40" dirty="0">
                <a:latin typeface="Calibri" panose="020F0502020204030204" charset="0"/>
                <a:cs typeface="Carlito"/>
              </a:rPr>
              <a:t>CREATION</a:t>
            </a:r>
            <a:r>
              <a:rPr sz="3200" b="1" spc="-40" dirty="0">
                <a:latin typeface="Carlito"/>
                <a:cs typeface="Carlito"/>
              </a:rPr>
              <a:t>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989" y="1539236"/>
            <a:ext cx="716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6285" marR="5080" indent="-20142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you have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views 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different tabs in cognos analytics,you 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pull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them into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96" y="2209795"/>
            <a:ext cx="5857338" cy="3767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609598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701991"/>
            <a:ext cx="7315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b="0" spc="-10" dirty="0">
                <a:latin typeface="Carlito"/>
                <a:cs typeface="Carlito"/>
              </a:rPr>
              <a:t>:</a:t>
            </a:r>
            <a:endParaRPr b="0" spc="-1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714" y="2055363"/>
            <a:ext cx="6092190" cy="1671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5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Congo’s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Analytics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0015" indent="-107950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Account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9380" marR="5080" indent="-107315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Visualization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tools: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List, Column,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Wordcount,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graph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8534382" cy="5978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732" y="573340"/>
            <a:ext cx="304226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914" y="1552445"/>
            <a:ext cx="5015230" cy="38658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OBJECTIVE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CLOUD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 CONGOS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ANALYTICS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WORKING WITH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CHARTS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EXPORT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8000983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6400" y="3200400"/>
            <a:ext cx="6061171" cy="9371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49095" marR="223520" indent="-1414145">
              <a:lnSpc>
                <a:spcPct val="103000"/>
              </a:lnSpc>
              <a:spcBef>
                <a:spcPts val="90"/>
              </a:spcBef>
            </a:pPr>
            <a:endParaRPr lang="en-US" sz="1600" b="1" spc="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1600" b="1" spc="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5300228" cy="61555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4"/>
          </p:nvPr>
        </p:nvSpPr>
        <p:spPr>
          <a:xfrm>
            <a:off x="1219200" y="2057400"/>
            <a:ext cx="6400800" cy="26776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lowercosts</a:t>
            </a:r>
            <a:r>
              <a:rPr lang="en-US" sz="1800" dirty="0" smtClean="0"/>
              <a:t>--</a:t>
            </a:r>
            <a:r>
              <a:rPr lang="en-US" sz="1800" b="0" dirty="0" smtClean="0"/>
              <a:t>reduces </a:t>
            </a:r>
            <a:r>
              <a:rPr lang="en-US" sz="1800" b="0" dirty="0" err="1" smtClean="0"/>
              <a:t>maintanence</a:t>
            </a:r>
            <a:r>
              <a:rPr lang="en-US" sz="1800" b="0" dirty="0" smtClean="0"/>
              <a:t> due to complete report coverage and a zero footprint environment</a:t>
            </a:r>
            <a:endParaRPr lang="en-US" sz="1800" b="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/>
              <a:t>Faster </a:t>
            </a:r>
            <a:r>
              <a:rPr lang="en-US" sz="1800" dirty="0" smtClean="0"/>
              <a:t>results—</a:t>
            </a:r>
            <a:r>
              <a:rPr lang="en-US" sz="1800" b="0" dirty="0" smtClean="0"/>
              <a:t>shortens </a:t>
            </a:r>
            <a:r>
              <a:rPr lang="en-US" sz="1800" b="0" dirty="0" smtClean="0"/>
              <a:t>reporting time due to seamless </a:t>
            </a:r>
            <a:r>
              <a:rPr lang="en-US" sz="1800" b="0" dirty="0" smtClean="0"/>
              <a:t>integration </a:t>
            </a:r>
            <a:r>
              <a:rPr lang="en-US" sz="1800" b="0" dirty="0" smtClean="0"/>
              <a:t>and adaptive </a:t>
            </a:r>
            <a:r>
              <a:rPr lang="en-US" sz="1800" b="0" dirty="0" smtClean="0"/>
              <a:t>authoring</a:t>
            </a:r>
            <a:endParaRPr lang="en-US" sz="1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Improved decision making—</a:t>
            </a:r>
            <a:r>
              <a:rPr lang="en-US" sz="1800" b="0" dirty="0" smtClean="0"/>
              <a:t>reports and dashboards present data in easily-understood formats</a:t>
            </a:r>
            <a:endParaRPr lang="en-US" sz="1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 smtClean="0"/>
              <a:t>Ability to work with data using familiar business terms</a:t>
            </a:r>
            <a:endParaRPr lang="en-US" sz="1800" b="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09598"/>
            <a:ext cx="8000983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2159811"/>
            <a:ext cx="5486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44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622" y="3821643"/>
            <a:ext cx="6111240" cy="1391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34620" indent="-122555">
              <a:lnSpc>
                <a:spcPct val="100000"/>
              </a:lnSpc>
              <a:spcBef>
                <a:spcPts val="745"/>
              </a:spcBef>
              <a:buSzPct val="88000"/>
              <a:buFont typeface="Noto Sans Symbols"/>
              <a:buChar char="⦁"/>
              <a:tabLst>
                <a:tab pos="135255" algn="l"/>
              </a:tabLst>
            </a:pPr>
            <a:r>
              <a:rPr sz="1700" spc="-35" dirty="0">
                <a:latin typeface="Carlito"/>
                <a:cs typeface="Carlito"/>
              </a:rPr>
              <a:t>Total </a:t>
            </a:r>
            <a:r>
              <a:rPr sz="1700" spc="-10" dirty="0">
                <a:latin typeface="Carlito"/>
                <a:cs typeface="Carlito"/>
              </a:rPr>
              <a:t>cost </a:t>
            </a:r>
            <a:r>
              <a:rPr sz="1700" dirty="0">
                <a:latin typeface="Carlito"/>
                <a:cs typeface="Carlito"/>
              </a:rPr>
              <a:t>of </a:t>
            </a:r>
            <a:r>
              <a:rPr sz="1700" spc="-10" dirty="0">
                <a:latin typeface="Carlito"/>
                <a:cs typeface="Carlito"/>
              </a:rPr>
              <a:t>ownership(TCO)is more </a:t>
            </a:r>
            <a:r>
              <a:rPr sz="1700" spc="-5" dirty="0">
                <a:latin typeface="Carlito"/>
                <a:cs typeface="Carlito"/>
              </a:rPr>
              <a:t>significant than other</a:t>
            </a:r>
            <a:r>
              <a:rPr sz="1700" spc="8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tools</a:t>
            </a:r>
            <a:endParaRPr sz="1700" dirty="0">
              <a:latin typeface="Carlito"/>
              <a:cs typeface="Carlito"/>
            </a:endParaRPr>
          </a:p>
          <a:p>
            <a:pPr marL="149225" indent="-137160">
              <a:lnSpc>
                <a:spcPct val="100000"/>
              </a:lnSpc>
              <a:spcBef>
                <a:spcPts val="645"/>
              </a:spcBef>
              <a:buFont typeface="Noto Sans Symbols"/>
              <a:buChar char="⦁"/>
              <a:tabLst>
                <a:tab pos="149860" algn="l"/>
              </a:tabLst>
            </a:pPr>
            <a:r>
              <a:rPr sz="1700" spc="-10" dirty="0">
                <a:latin typeface="Carlito"/>
                <a:cs typeface="Carlito"/>
              </a:rPr>
              <a:t>Investments </a:t>
            </a:r>
            <a:r>
              <a:rPr sz="1700" spc="-5" dirty="0">
                <a:latin typeface="Carlito"/>
                <a:cs typeface="Carlito"/>
              </a:rPr>
              <a:t>in cognos </a:t>
            </a:r>
            <a:r>
              <a:rPr sz="1700" dirty="0">
                <a:latin typeface="Carlito"/>
                <a:cs typeface="Carlito"/>
              </a:rPr>
              <a:t>R&amp;D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IBM </a:t>
            </a:r>
            <a:r>
              <a:rPr sz="1700" spc="-5" dirty="0">
                <a:latin typeface="Carlito"/>
                <a:cs typeface="Carlito"/>
              </a:rPr>
              <a:t>is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declining</a:t>
            </a:r>
            <a:endParaRPr sz="1700" dirty="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  <a:spcBef>
                <a:spcPts val="650"/>
              </a:spcBef>
            </a:pPr>
            <a:r>
              <a:rPr sz="1700" dirty="0">
                <a:latin typeface="Noto Sans Symbols"/>
                <a:cs typeface="Noto Sans Symbols"/>
              </a:rPr>
              <a:t>⦁ </a:t>
            </a:r>
            <a:r>
              <a:rPr sz="1700" spc="-25" dirty="0">
                <a:latin typeface="Carlito"/>
                <a:cs typeface="Carlito"/>
              </a:rPr>
              <a:t>Wont </a:t>
            </a:r>
            <a:r>
              <a:rPr sz="1700" spc="-5" dirty="0">
                <a:latin typeface="Carlito"/>
                <a:cs typeface="Carlito"/>
              </a:rPr>
              <a:t>work smoothly with </a:t>
            </a:r>
            <a:r>
              <a:rPr sz="1700" spc="-10" dirty="0">
                <a:latin typeface="Carlito"/>
                <a:cs typeface="Carlito"/>
              </a:rPr>
              <a:t>large data </a:t>
            </a:r>
            <a:r>
              <a:rPr sz="1700" spc="-5" dirty="0">
                <a:latin typeface="Carlito"/>
                <a:cs typeface="Carlito"/>
              </a:rPr>
              <a:t>sets </a:t>
            </a:r>
            <a:r>
              <a:rPr sz="1700" spc="-10" dirty="0">
                <a:latin typeface="Carlito"/>
                <a:cs typeface="Carlito"/>
              </a:rPr>
              <a:t>having many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  <a:p>
            <a:pPr marL="149225" indent="-137160">
              <a:lnSpc>
                <a:spcPct val="100000"/>
              </a:lnSpc>
              <a:spcBef>
                <a:spcPts val="650"/>
              </a:spcBef>
              <a:buFont typeface="Noto Sans Symbols"/>
              <a:buChar char="⦁"/>
              <a:tabLst>
                <a:tab pos="149860" algn="l"/>
              </a:tabLst>
            </a:pPr>
            <a:r>
              <a:rPr sz="1700" spc="-10" dirty="0">
                <a:latin typeface="Carlito"/>
                <a:cs typeface="Carlito"/>
              </a:rPr>
              <a:t>Cross-browser </a:t>
            </a:r>
            <a:r>
              <a:rPr sz="1700" spc="-5" dirty="0">
                <a:latin typeface="Carlito"/>
                <a:cs typeface="Carlito"/>
              </a:rPr>
              <a:t>compatibility is often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problematic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09598"/>
            <a:ext cx="8000983" cy="57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42202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libri" panose="020F0502020204030204" charset="0"/>
              </a:rPr>
              <a:t>CONCLUSION:</a:t>
            </a:r>
            <a:endParaRPr sz="4400" dirty="0">
              <a:latin typeface="Calibri" panose="020F050202020403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438400"/>
            <a:ext cx="6556378" cy="2410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8890" algn="just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visualizations,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most of the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</a:t>
            </a:r>
            <a:endParaRPr lang="en-US" sz="1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>
              <a:lnSpc>
                <a:spcPct val="80000"/>
              </a:lnSpc>
              <a:spcBef>
                <a:spcPts val="53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50"/>
              </a:lnSpc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23545">
              <a:lnSpc>
                <a:spcPct val="80000"/>
              </a:lnSpc>
              <a:spcBef>
                <a:spcPts val="395"/>
              </a:spcBef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Cognos  Analytics.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23545">
              <a:lnSpc>
                <a:spcPts val="2050"/>
              </a:lnSpc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23545">
              <a:lnSpc>
                <a:spcPts val="2125"/>
              </a:lnSpc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537" y="2830062"/>
            <a:ext cx="29851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lang="en-US" sz="4400" dirty="0" smtClean="0">
                <a:latin typeface="Baskerville Old Face" panose="02020602080505020303" pitchFamily="18" charset="0"/>
                <a:cs typeface="Times New Roman" panose="02020603050405020304"/>
              </a:rPr>
              <a:t>Thank you</a:t>
            </a:r>
            <a:endParaRPr sz="4400" dirty="0">
              <a:latin typeface="Baskerville Old Face" panose="02020602080505020303" pitchFamily="18" charset="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609598"/>
            <a:ext cx="7848584" cy="5333989"/>
          </a:xfrm>
          <a:prstGeom prst="rect">
            <a:avLst/>
          </a:prstGeom>
          <a:blipFill>
            <a:blip r:embed="rId1" cstate="print">
              <a:lum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4724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659" y="1504611"/>
            <a:ext cx="6148070" cy="320151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4470" marR="196850" indent="203200">
              <a:lnSpc>
                <a:spcPct val="90000"/>
              </a:lnSpc>
              <a:spcBef>
                <a:spcPts val="305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is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aspect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 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many,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most,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experiences. Coffee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consuming,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exhibited through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shops, is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5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coffee-related </a:t>
            </a:r>
            <a:r>
              <a:rPr sz="15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indent="43815" algn="ctr">
              <a:lnSpc>
                <a:spcPts val="1460"/>
              </a:lnSpc>
              <a:spcBef>
                <a:spcPts val="315"/>
              </a:spcBef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regards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proposition,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shops must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all, barrier- free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tourism.There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three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characterisics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were more important to customers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</a:t>
            </a:r>
            <a:r>
              <a:rPr sz="1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2850" indent="-69215">
              <a:lnSpc>
                <a:spcPts val="1750"/>
              </a:lnSpc>
              <a:buSzPct val="93000"/>
              <a:buFont typeface="Arial" panose="020B0604020202020204"/>
              <a:buChar char="•"/>
              <a:tabLst>
                <a:tab pos="2483485" algn="l"/>
              </a:tabLst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flavour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7275" indent="-111760">
              <a:lnSpc>
                <a:spcPts val="1765"/>
              </a:lnSpc>
              <a:buFont typeface="Arial" panose="020B0604020202020204"/>
              <a:buChar char="•"/>
              <a:tabLst>
                <a:tab pos="2327910" algn="l"/>
              </a:tabLst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or mouth</a:t>
            </a:r>
            <a:r>
              <a:rPr sz="1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3465" indent="-68580">
              <a:lnSpc>
                <a:spcPts val="1780"/>
              </a:lnSpc>
              <a:buFont typeface="Arial" panose="020B0604020202020204"/>
              <a:buChar char="•"/>
              <a:tabLst>
                <a:tab pos="2324100" algn="l"/>
              </a:tabLst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aftertaste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marR="62865" algn="ctr">
              <a:lnSpc>
                <a:spcPts val="1460"/>
              </a:lnSpc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place after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 costumers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trying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and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  coffees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unique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7772400" cy="5791188"/>
          </a:xfrm>
          <a:prstGeom prst="rect">
            <a:avLst/>
          </a:prstGeom>
          <a:blipFill>
            <a:blip r:embed="rId1" cstate="print">
              <a:lum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690814"/>
            <a:ext cx="3352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  <a:endParaRPr sz="3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74732" y="1169008"/>
            <a:ext cx="6337300" cy="5037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Development </a:t>
            </a:r>
            <a:r>
              <a:rPr dirty="0"/>
              <a:t>of </a:t>
            </a:r>
            <a:r>
              <a:rPr spc="-15" dirty="0"/>
              <a:t>customer-relationship:</a:t>
            </a:r>
            <a:endParaRPr spc="-15" dirty="0"/>
          </a:p>
          <a:p>
            <a:pPr marL="158750" indent="-146685" algn="just">
              <a:lnSpc>
                <a:spcPct val="100000"/>
              </a:lnSpc>
              <a:spcBef>
                <a:spcPts val="815"/>
              </a:spcBef>
              <a:buClr>
                <a:srgbClr val="878787"/>
              </a:buClr>
              <a:buSzPct val="125000"/>
              <a:buFont typeface="Arial" panose="020B0604020202020204"/>
              <a:buChar char="•"/>
              <a:tabLst>
                <a:tab pos="1593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29210" indent="-71120" algn="just">
              <a:lnSpc>
                <a:spcPct val="100000"/>
              </a:lnSpc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 meant to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5080" indent="-71120" algn="just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project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 visualizations ,creating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and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 reviews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through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sz="1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5080" indent="-71120" algn="just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>
              <a:lnSpc>
                <a:spcPct val="100000"/>
              </a:lnSpc>
            </a:pPr>
            <a:r>
              <a:rPr spc="-5" dirty="0"/>
              <a:t>By </a:t>
            </a:r>
            <a:r>
              <a:rPr dirty="0"/>
              <a:t>the </a:t>
            </a:r>
            <a:r>
              <a:rPr spc="-5" dirty="0"/>
              <a:t>end </a:t>
            </a:r>
            <a:r>
              <a:rPr dirty="0"/>
              <a:t>of this </a:t>
            </a:r>
            <a:r>
              <a:rPr spc="-10" dirty="0"/>
              <a:t>project </a:t>
            </a:r>
            <a:r>
              <a:rPr dirty="0"/>
              <a:t>you </a:t>
            </a:r>
            <a:r>
              <a:rPr spc="-5" dirty="0"/>
              <a:t>will</a:t>
            </a:r>
            <a:r>
              <a:rPr spc="-15" dirty="0"/>
              <a:t> </a:t>
            </a:r>
            <a:r>
              <a:rPr dirty="0"/>
              <a:t>:</a:t>
            </a:r>
            <a:endParaRPr dirty="0"/>
          </a:p>
          <a:p>
            <a:pPr marL="558165" lvl="1" indent="-427355" algn="just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IBM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Congos</a:t>
            </a:r>
            <a:r>
              <a:rPr sz="16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165" lvl="1" indent="-427355" algn="just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understanding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165" lvl="1" indent="-427355" algn="just">
              <a:lnSpc>
                <a:spcPct val="100000"/>
              </a:lnSpc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600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6683" y="1050478"/>
            <a:ext cx="2215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567" y="2000591"/>
            <a:ext cx="6757034" cy="319895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3215" marR="255905" algn="ctr">
              <a:lnSpc>
                <a:spcPts val="2680"/>
              </a:lnSpc>
              <a:spcBef>
                <a:spcPts val="745"/>
              </a:spcBef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congos 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 </a:t>
            </a: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 reviews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 algn="ctr">
              <a:lnSpc>
                <a:spcPts val="2855"/>
              </a:lnSpc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825" marR="55245" indent="-123825">
              <a:lnSpc>
                <a:spcPts val="2380"/>
              </a:lnSpc>
              <a:spcBef>
                <a:spcPts val="515"/>
              </a:spcBef>
              <a:buSzPct val="96000"/>
              <a:buFont typeface="Arial" panose="020B0604020202020204"/>
              <a:buChar char="•"/>
              <a:tabLst>
                <a:tab pos="12382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marR="5080" lvl="1" indent="219075">
              <a:lnSpc>
                <a:spcPts val="2380"/>
              </a:lnSpc>
              <a:spcBef>
                <a:spcPts val="495"/>
              </a:spcBef>
              <a:buSzPct val="96000"/>
              <a:buFont typeface="Arial" panose="020B0604020202020204"/>
              <a:buChar char="•"/>
              <a:tabLst>
                <a:tab pos="3994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each of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product_id,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marR="127000" indent="-196215">
              <a:lnSpc>
                <a:spcPts val="2380"/>
              </a:lnSpc>
              <a:spcBef>
                <a:spcPts val="500"/>
              </a:spcBef>
              <a:buSzPct val="96000"/>
              <a:buFont typeface="Arial" panose="020B0604020202020204"/>
              <a:buChar char="•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from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57200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1321" y="2917695"/>
            <a:ext cx="321119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5" marR="5080" indent="-401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Process </a:t>
            </a:r>
            <a:r>
              <a:rPr sz="1800" dirty="0">
                <a:latin typeface="Arial" panose="020B0604020202020204"/>
                <a:cs typeface="Arial" panose="020B0604020202020204"/>
              </a:rPr>
              <a:t>for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extractio</a:t>
            </a:r>
            <a:r>
              <a:rPr lang="en-US" sz="1800" spc="-5" dirty="0" smtClean="0">
                <a:latin typeface="Arial" panose="020B0604020202020204"/>
                <a:cs typeface="Arial" panose="020B0604020202020204"/>
              </a:rPr>
              <a:t>n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process will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321" y="3499353"/>
            <a:ext cx="97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991" y="3499352"/>
            <a:ext cx="5403215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watson discovery </a:t>
            </a:r>
            <a:endParaRPr lang="en-US" sz="1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datacollection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in the enrich feild tab present in the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321" y="4139432"/>
            <a:ext cx="775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discovery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8797" y="4139432"/>
            <a:ext cx="5112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enrichments aready has been leisted by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321" y="4352792"/>
            <a:ext cx="635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dirty="0">
                <a:latin typeface="Noto Sans Symbols"/>
                <a:cs typeface="Noto Sans Symbols"/>
              </a:rPr>
              <a:t>⦁	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998 json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located in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data/coffee_reviews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 and upload it into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9600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685800"/>
            <a:ext cx="2971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12" y="1689604"/>
            <a:ext cx="641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438400"/>
            <a:ext cx="5333989" cy="358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09600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1066800"/>
            <a:ext cx="3200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113" y="1842004"/>
            <a:ext cx="7830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7315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999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features(columns)describing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895600"/>
            <a:ext cx="5562588" cy="3200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85798"/>
            <a:ext cx="8077183" cy="5562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6600" y="1143000"/>
            <a:ext cx="29167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0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eywords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538" y="2070603"/>
            <a:ext cx="668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998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3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2667000"/>
            <a:ext cx="6172187" cy="342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4727</Words>
  <Application>WPS Presentation</Application>
  <PresentationFormat>On-screen Show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Carlito</vt:lpstr>
      <vt:lpstr>Segoe Print</vt:lpstr>
      <vt:lpstr>Times New Roman</vt:lpstr>
      <vt:lpstr>Times New Roman</vt:lpstr>
      <vt:lpstr>Arial</vt:lpstr>
      <vt:lpstr>Cambria Math</vt:lpstr>
      <vt:lpstr>Noto Sans Symbols</vt:lpstr>
      <vt:lpstr>Calibri</vt:lpstr>
      <vt:lpstr>Microsoft YaHei</vt:lpstr>
      <vt:lpstr>Arial Unicode MS</vt:lpstr>
      <vt:lpstr>Baskerville Old Face</vt:lpstr>
      <vt:lpstr>Office Theme</vt:lpstr>
      <vt:lpstr>IBM Cognos Analytics Dashboard On Coffee Reviews</vt:lpstr>
      <vt:lpstr>OUTLINE</vt:lpstr>
      <vt:lpstr>INTRODUCTION</vt:lpstr>
      <vt:lpstr>OBJECTIVE</vt:lpstr>
      <vt:lpstr>DATA</vt:lpstr>
      <vt:lpstr>Process for data extraction The process will be</vt:lpstr>
      <vt:lpstr>Products</vt:lpstr>
      <vt:lpstr>Reviews</vt:lpstr>
      <vt:lpstr>PowerPoint 演示文稿</vt:lpstr>
      <vt:lpstr>In addition to the previous datasets we created  another dashboard on 1000 reviews</vt:lpstr>
      <vt:lpstr>DATA VISUALIZATION</vt:lpstr>
      <vt:lpstr>DATA VISUALIZATION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SOFTWARE REQUIREMENTS:</vt:lpstr>
      <vt:lpstr>ADVANTAGES:</vt:lpstr>
      <vt:lpstr>DISADVANTAGES: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Cognos Analytics Dashboard On Coffee Reviews.pptx</dc:title>
  <dc:creator>Admin</dc:creator>
  <cp:lastModifiedBy>Admin</cp:lastModifiedBy>
  <cp:revision>9</cp:revision>
  <dcterms:created xsi:type="dcterms:W3CDTF">2021-11-07T04:13:00Z</dcterms:created>
  <dcterms:modified xsi:type="dcterms:W3CDTF">2021-11-07T05:27:04Z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2021-11-07T05:30:00Z</vt:filetime>
  </property>
  <property fmtid="{D5CDD505-2E9C-101B-9397-08002B2CF9AE}" pid="4" name="ICV">
    <vt:lpwstr>1CD5CB6198824DB88BF134A4002422D2</vt:lpwstr>
  </property>
  <property fmtid="{D5CDD505-2E9C-101B-9397-08002B2CF9AE}" pid="5" name="KSOProductBuildVer">
    <vt:lpwstr>1033-11.2.0.10351</vt:lpwstr>
  </property>
</Properties>
</file>