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21885" y="664463"/>
            <a:ext cx="5300228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81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9143981" y="0"/>
                </a:lnTo>
                <a:lnTo>
                  <a:pt x="9143981" y="6857986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3398" y="609598"/>
            <a:ext cx="8077183" cy="556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81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9143981" y="0"/>
                </a:lnTo>
                <a:lnTo>
                  <a:pt x="9143981" y="6857986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5906" y="701991"/>
            <a:ext cx="601218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4732" y="1169008"/>
            <a:ext cx="6337300" cy="4777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457200" y="609600"/>
            <a:ext cx="8229583" cy="571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8077200" cy="1846659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Cognos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Analytics Dashboard On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Reviews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908215"/>
          </a:xfrm>
        </p:spPr>
        <p:txBody>
          <a:bodyPr/>
          <a:lstStyle/>
          <a:p>
            <a:pPr algn="ctr"/>
            <a:r>
              <a:rPr lang="en-US" sz="2800" dirty="0"/>
              <a:t>Presented By: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Divya</a:t>
            </a:r>
            <a:r>
              <a:rPr lang="en-US" dirty="0"/>
              <a:t> </a:t>
            </a:r>
            <a:r>
              <a:rPr lang="en-US" dirty="0" err="1"/>
              <a:t>Prathapagiri</a:t>
            </a:r>
            <a:r>
              <a:rPr lang="en-US"/>
              <a:t>(18UK1A0547)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45403"/>
            <a:ext cx="8153400" cy="151836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60655" algn="ctr">
              <a:lnSpc>
                <a:spcPct val="100000"/>
              </a:lnSpc>
              <a:spcBef>
                <a:spcPts val="780"/>
              </a:spcBef>
            </a:pP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4055" marR="5080" indent="-681990">
              <a:lnSpc>
                <a:spcPct val="100000"/>
              </a:lnSpc>
              <a:spcBef>
                <a:spcPts val="515"/>
              </a:spcBef>
            </a:pPr>
            <a:r>
              <a:rPr sz="24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</a:t>
            </a:r>
            <a:r>
              <a:rPr sz="24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</a:t>
            </a:r>
            <a:r>
              <a:rPr sz="24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we </a:t>
            </a:r>
            <a:r>
              <a:rPr sz="24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 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sz="2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sz="24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1000</a:t>
            </a:r>
            <a:r>
              <a:rPr sz="24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9394" y="2438395"/>
            <a:ext cx="3809992" cy="3512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685800"/>
            <a:ext cx="7848600" cy="571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400" y="943357"/>
            <a:ext cx="4952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1447800"/>
            <a:ext cx="3625850" cy="5019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12065" indent="-312420" algn="just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25120" algn="l"/>
              </a:tabLst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 dataset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 format.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 panose="020B0604020202020204"/>
              <a:buChar char="•"/>
            </a:pP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5120" marR="12700" indent="-312420" algn="just">
              <a:lnSpc>
                <a:spcPct val="100000"/>
              </a:lnSpc>
              <a:buFont typeface="Arial" panose="020B0604020202020204"/>
              <a:buChar char="•"/>
              <a:tabLst>
                <a:tab pos="325120" algn="l"/>
              </a:tabLst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the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patterns, 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that might go 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 panose="020B0604020202020204"/>
              <a:buChar char="•"/>
            </a:pP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5120" marR="12700" indent="-312420" algn="just">
              <a:lnSpc>
                <a:spcPct val="100000"/>
              </a:lnSpc>
              <a:buFont typeface="Arial" panose="020B0604020202020204"/>
              <a:buChar char="•"/>
              <a:tabLst>
                <a:tab pos="325120" algn="l"/>
              </a:tabLst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reviews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graphs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charts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highlet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 panose="020B0604020202020204"/>
              <a:buChar char="•"/>
            </a:pP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5120" marR="28575" indent="-312420" algn="just">
              <a:lnSpc>
                <a:spcPct val="100000"/>
              </a:lnSpc>
              <a:buFont typeface="Arial" panose="020B0604020202020204"/>
              <a:buChar char="•"/>
              <a:tabLst>
                <a:tab pos="325120" algn="l"/>
              </a:tabLst>
            </a:pPr>
            <a:r>
              <a:rPr sz="16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we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IBM  Cognos Analytics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 panose="020B0604020202020204"/>
              <a:buChar char="•"/>
            </a:pP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5120" marR="5080" indent="-312420" algn="just">
              <a:lnSpc>
                <a:spcPct val="100000"/>
              </a:lnSpc>
              <a:buFont typeface="Arial" panose="020B0604020202020204"/>
              <a:buChar char="•"/>
              <a:tabLst>
                <a:tab pos="325120" algn="l"/>
                <a:tab pos="2491105" algn="l"/>
                <a:tab pos="3431540" algn="l"/>
              </a:tabLst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contains 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tio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	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	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BAR,AREA,BUBBLE,COLUMN,PIE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6800" y="1828800"/>
            <a:ext cx="3386668" cy="4144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398" y="761998"/>
            <a:ext cx="8077183" cy="5333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676400" y="838200"/>
            <a:ext cx="7010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00"/>
              </a:spcBef>
            </a:pPr>
            <a:r>
              <a:rPr spc="-145" dirty="0">
                <a:latin typeface="Calibri" panose="020F0502020204030204" charset="0"/>
                <a:cs typeface="Times New Roman" panose="02020603050405020304" pitchFamily="18" charset="0"/>
              </a:rPr>
              <a:t>DATA </a:t>
            </a:r>
            <a:r>
              <a:rPr spc="-35" dirty="0">
                <a:latin typeface="Calibri" panose="020F0502020204030204" charset="0"/>
                <a:cs typeface="Times New Roman" panose="02020603050405020304" pitchFamily="18" charset="0"/>
              </a:rPr>
              <a:t>VISUALIZATION</a:t>
            </a:r>
            <a:r>
              <a:rPr spc="80" dirty="0">
                <a:latin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Calibri" panose="020F0502020204030204" charset="0"/>
                <a:cs typeface="Times New Roman" panose="02020603050405020304" pitchFamily="18" charset="0"/>
              </a:rPr>
              <a:t>CHARTS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823" y="1384805"/>
            <a:ext cx="2156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Products list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box: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198" y="2209795"/>
            <a:ext cx="7391385" cy="3809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8" y="609598"/>
            <a:ext cx="7543784" cy="571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5000" y="914400"/>
            <a:ext cx="6232901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45" dirty="0">
                <a:latin typeface="Calibri" panose="020F0502020204030204" charset="0"/>
                <a:cs typeface="Carlito"/>
              </a:rPr>
              <a:t>DATA </a:t>
            </a:r>
            <a:r>
              <a:rPr sz="3200" b="1" spc="-35" dirty="0">
                <a:latin typeface="Calibri" panose="020F0502020204030204" charset="0"/>
                <a:cs typeface="Carlito"/>
              </a:rPr>
              <a:t>VISUALIZATION</a:t>
            </a:r>
            <a:r>
              <a:rPr sz="3200" b="1" spc="80" dirty="0">
                <a:latin typeface="Calibri" panose="020F0502020204030204" charset="0"/>
                <a:cs typeface="Carlito"/>
              </a:rPr>
              <a:t> </a:t>
            </a:r>
            <a:r>
              <a:rPr sz="3200" b="1" spc="-10" dirty="0">
                <a:latin typeface="Calibri" panose="020F0502020204030204" charset="0"/>
                <a:cs typeface="Carlito"/>
              </a:rPr>
              <a:t>CHARTS</a:t>
            </a:r>
            <a:endParaRPr sz="3200" dirty="0">
              <a:latin typeface="Calibri" panose="020F0502020204030204" charset="0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823" y="1537204"/>
            <a:ext cx="2951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Current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ratings</a:t>
            </a:r>
            <a:r>
              <a:rPr sz="2400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797" y="2362195"/>
            <a:ext cx="6300762" cy="354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398" y="838200"/>
            <a:ext cx="8019133" cy="5105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6400" y="1175002"/>
            <a:ext cx="63245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45" dirty="0">
                <a:cs typeface="Carlito"/>
              </a:rPr>
              <a:t>DATA </a:t>
            </a:r>
            <a:r>
              <a:rPr sz="3200" b="1" spc="-35" dirty="0">
                <a:cs typeface="Carlito"/>
              </a:rPr>
              <a:t>VISUALIZATION</a:t>
            </a:r>
            <a:r>
              <a:rPr sz="3200" b="1" spc="80" dirty="0">
                <a:cs typeface="Carlito"/>
              </a:rPr>
              <a:t> </a:t>
            </a:r>
            <a:r>
              <a:rPr sz="3200" b="1" spc="-10" dirty="0">
                <a:cs typeface="Carlito"/>
              </a:rPr>
              <a:t>CHARTS</a:t>
            </a:r>
            <a:endParaRPr sz="3200" dirty="0"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023" y="2070603"/>
            <a:ext cx="3305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Current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sentiment: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3996" y="2743194"/>
            <a:ext cx="5791188" cy="2799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798" y="685800"/>
            <a:ext cx="7772384" cy="5410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95400" y="1022602"/>
            <a:ext cx="67055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45" dirty="0">
                <a:cs typeface="Carlito"/>
              </a:rPr>
              <a:t>DATA </a:t>
            </a:r>
            <a:r>
              <a:rPr sz="3200" b="1" spc="-35" dirty="0">
                <a:cs typeface="Carlito"/>
              </a:rPr>
              <a:t>VISUALIZATION</a:t>
            </a:r>
            <a:r>
              <a:rPr sz="3200" b="1" spc="80" dirty="0">
                <a:cs typeface="Carlito"/>
              </a:rPr>
              <a:t> </a:t>
            </a:r>
            <a:r>
              <a:rPr sz="3200" b="1" spc="-10" dirty="0">
                <a:cs typeface="Carlito"/>
              </a:rPr>
              <a:t>CHARTS</a:t>
            </a:r>
            <a:endParaRPr sz="3200" dirty="0"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291" y="1918204"/>
            <a:ext cx="6189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Keyword colored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 product name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sized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count: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4996" y="2666994"/>
            <a:ext cx="5521913" cy="3104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762000"/>
            <a:ext cx="7924784" cy="5257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0" y="832102"/>
            <a:ext cx="5943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45" dirty="0">
                <a:latin typeface="Calibri" panose="020F0502020204030204" charset="0"/>
                <a:cs typeface="Carlito"/>
              </a:rPr>
              <a:t>DATA </a:t>
            </a:r>
            <a:r>
              <a:rPr sz="3200" b="1" spc="-35" dirty="0">
                <a:latin typeface="Calibri" panose="020F0502020204030204" charset="0"/>
                <a:cs typeface="Carlito"/>
              </a:rPr>
              <a:t>VISUALIZATION</a:t>
            </a:r>
            <a:r>
              <a:rPr sz="3200" b="1" spc="85" dirty="0">
                <a:latin typeface="Calibri" panose="020F0502020204030204" charset="0"/>
                <a:cs typeface="Carlito"/>
              </a:rPr>
              <a:t> </a:t>
            </a:r>
            <a:r>
              <a:rPr sz="3200" b="1" spc="-10" dirty="0">
                <a:latin typeface="Calibri" panose="020F0502020204030204" charset="0"/>
                <a:cs typeface="Carlito"/>
              </a:rPr>
              <a:t>CHART</a:t>
            </a:r>
            <a:r>
              <a:rPr lang="en-US" sz="3200" b="1" spc="-10" dirty="0">
                <a:latin typeface="Calibri" panose="020F0502020204030204" charset="0"/>
                <a:cs typeface="Carlito"/>
              </a:rPr>
              <a:t>S</a:t>
            </a:r>
            <a:endParaRPr sz="3200" dirty="0">
              <a:latin typeface="Calibri" panose="020F0502020204030204" charset="0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623" y="1842004"/>
            <a:ext cx="3197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Product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ratings over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time: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196" y="2438395"/>
            <a:ext cx="5943588" cy="3341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09600"/>
            <a:ext cx="7772384" cy="5638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5000" y="762000"/>
            <a:ext cx="6095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45" dirty="0">
                <a:latin typeface="Calibri" panose="020F0502020204030204" charset="0"/>
                <a:cs typeface="Carlito"/>
              </a:rPr>
              <a:t>DATA </a:t>
            </a:r>
            <a:r>
              <a:rPr sz="3200" b="1" spc="-35" dirty="0">
                <a:latin typeface="Calibri" panose="020F0502020204030204" charset="0"/>
                <a:cs typeface="Carlito"/>
              </a:rPr>
              <a:t>VISUALIZATION</a:t>
            </a:r>
            <a:r>
              <a:rPr sz="3200" b="1" spc="80" dirty="0">
                <a:latin typeface="Calibri" panose="020F0502020204030204" charset="0"/>
                <a:cs typeface="Carlito"/>
              </a:rPr>
              <a:t> </a:t>
            </a:r>
            <a:r>
              <a:rPr sz="3200" b="1" spc="-10" dirty="0">
                <a:latin typeface="Calibri" panose="020F0502020204030204" charset="0"/>
                <a:cs typeface="Carlito"/>
              </a:rPr>
              <a:t>CHARTS</a:t>
            </a:r>
            <a:endParaRPr sz="3200" dirty="0">
              <a:latin typeface="Calibri" panose="020F0502020204030204" charset="0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693" y="1689604"/>
            <a:ext cx="4873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Product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reviews(positive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negative):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196" y="2438395"/>
            <a:ext cx="6216437" cy="3495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533400"/>
            <a:ext cx="8077183" cy="5638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21048" y="717803"/>
            <a:ext cx="547995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latin typeface="Calibri" panose="020F0502020204030204" charset="0"/>
                <a:cs typeface="Carlito"/>
              </a:rPr>
              <a:t>DASHBOARD</a:t>
            </a:r>
            <a:r>
              <a:rPr sz="3200" b="1" spc="-55" dirty="0">
                <a:latin typeface="Calibri" panose="020F0502020204030204" charset="0"/>
                <a:cs typeface="Carlito"/>
              </a:rPr>
              <a:t> </a:t>
            </a:r>
            <a:r>
              <a:rPr sz="3200" b="1" spc="-40" dirty="0">
                <a:latin typeface="Calibri" panose="020F0502020204030204" charset="0"/>
                <a:cs typeface="Carlito"/>
              </a:rPr>
              <a:t>CREATION</a:t>
            </a:r>
            <a:r>
              <a:rPr sz="3200" b="1" spc="-40" dirty="0">
                <a:latin typeface="Carlito"/>
                <a:cs typeface="Carlito"/>
              </a:rPr>
              <a:t>: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989" y="1539236"/>
            <a:ext cx="7165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6285" marR="5080" indent="-201422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Once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you have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created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views on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different tabs in cognos analytics,you  can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pull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them into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dashboard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796" y="2209795"/>
            <a:ext cx="5857338" cy="3767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398" y="609598"/>
            <a:ext cx="8077183" cy="556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701991"/>
            <a:ext cx="7315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b="0" spc="-10" dirty="0">
                <a:latin typeface="Carlito"/>
                <a:cs typeface="Carlito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9714" y="2055363"/>
            <a:ext cx="6092190" cy="16713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0015" indent="-107950">
              <a:lnSpc>
                <a:spcPct val="100000"/>
              </a:lnSpc>
              <a:spcBef>
                <a:spcPts val="5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IBM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Congo’s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Analytics</a:t>
            </a:r>
            <a:r>
              <a:rPr sz="24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Dashboard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0015" indent="-107950">
              <a:lnSpc>
                <a:spcPct val="100000"/>
              </a:lnSpc>
              <a:spcBef>
                <a:spcPts val="4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IBM</a:t>
            </a:r>
            <a:r>
              <a:rPr sz="2400" b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Account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19380" marR="5080" indent="-107315">
              <a:lnSpc>
                <a:spcPct val="100000"/>
              </a:lnSpc>
              <a:spcBef>
                <a:spcPts val="48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Visualization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tools: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List, Column,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Wordcount, 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Line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graph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457200"/>
            <a:ext cx="8534382" cy="5978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5732" y="573340"/>
            <a:ext cx="304226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914" y="1552445"/>
            <a:ext cx="5015230" cy="386587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INTRODUCTION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OBJECTIVE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IBM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CLOUD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IBM CONGOS</a:t>
            </a:r>
            <a:r>
              <a:rPr sz="2400" b="1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ANALYTICS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309245" algn="l"/>
                <a:tab pos="31051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WORKING WITH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DATASET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309245" algn="l"/>
                <a:tab pos="310515" algn="l"/>
              </a:tabLst>
            </a:pP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VISUALIZATION</a:t>
            </a:r>
            <a:r>
              <a:rPr sz="2400" b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CHARTS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309245" algn="l"/>
                <a:tab pos="310515" algn="l"/>
              </a:tabLst>
            </a:pP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CREATING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DASHBOARD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309245" algn="l"/>
                <a:tab pos="310515" algn="l"/>
              </a:tabLst>
            </a:pP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EXPORT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ANALYSIS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09880" indent="-29781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309245" algn="l"/>
                <a:tab pos="310515" algn="l"/>
              </a:tabLst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CONCLUSION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533400"/>
            <a:ext cx="8000983" cy="571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6400" y="3200400"/>
            <a:ext cx="6061171" cy="93711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49095" marR="223520" indent="-1414145">
              <a:lnSpc>
                <a:spcPct val="103000"/>
              </a:lnSpc>
              <a:spcBef>
                <a:spcPts val="90"/>
              </a:spcBef>
            </a:pPr>
            <a:endParaRPr lang="en-US" sz="1600" b="1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endParaRPr lang="en-US" sz="1600" b="1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209800" y="1219200"/>
            <a:ext cx="5300228" cy="615553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4"/>
          </p:nvPr>
        </p:nvSpPr>
        <p:spPr>
          <a:xfrm>
            <a:off x="1219200" y="2057400"/>
            <a:ext cx="6400800" cy="26776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lowercosts</a:t>
            </a:r>
            <a:r>
              <a:rPr lang="en-US" sz="1800" dirty="0"/>
              <a:t>--</a:t>
            </a:r>
            <a:r>
              <a:rPr lang="en-US" sz="1800" b="0" dirty="0"/>
              <a:t>reduces </a:t>
            </a:r>
            <a:r>
              <a:rPr lang="en-US" sz="1800" b="0" dirty="0" err="1"/>
              <a:t>maintanence</a:t>
            </a:r>
            <a:r>
              <a:rPr lang="en-US" sz="1800" b="0" dirty="0"/>
              <a:t> due to complete report coverage and a zero footprint environment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/>
              <a:t>Faster results—</a:t>
            </a:r>
            <a:r>
              <a:rPr lang="en-US" sz="1800" b="0" dirty="0"/>
              <a:t>shortens reporting time due to seamless integration and adaptive authoring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Improved decision making—</a:t>
            </a:r>
            <a:r>
              <a:rPr lang="en-US" sz="1800" b="0" dirty="0"/>
              <a:t>reports and dashboards present data in easily-understood formats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/>
              <a:t>Ability to work with data using familiar business terms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8" y="609598"/>
            <a:ext cx="8000983" cy="571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2159811"/>
            <a:ext cx="54863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sz="4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4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4400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4622" y="3821643"/>
            <a:ext cx="6111240" cy="13912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34620" indent="-122555">
              <a:lnSpc>
                <a:spcPct val="100000"/>
              </a:lnSpc>
              <a:spcBef>
                <a:spcPts val="745"/>
              </a:spcBef>
              <a:buSzPct val="88000"/>
              <a:buFont typeface="Noto Sans Symbols"/>
              <a:buChar char="⦁"/>
              <a:tabLst>
                <a:tab pos="135255" algn="l"/>
              </a:tabLst>
            </a:pPr>
            <a:r>
              <a:rPr sz="1700" spc="-35" dirty="0">
                <a:latin typeface="Carlito"/>
                <a:cs typeface="Carlito"/>
              </a:rPr>
              <a:t>Total </a:t>
            </a:r>
            <a:r>
              <a:rPr sz="1700" spc="-10" dirty="0">
                <a:latin typeface="Carlito"/>
                <a:cs typeface="Carlito"/>
              </a:rPr>
              <a:t>cost </a:t>
            </a:r>
            <a:r>
              <a:rPr sz="1700" dirty="0">
                <a:latin typeface="Carlito"/>
                <a:cs typeface="Carlito"/>
              </a:rPr>
              <a:t>of </a:t>
            </a:r>
            <a:r>
              <a:rPr sz="1700" spc="-10" dirty="0">
                <a:latin typeface="Carlito"/>
                <a:cs typeface="Carlito"/>
              </a:rPr>
              <a:t>ownership(TCO)is more </a:t>
            </a:r>
            <a:r>
              <a:rPr sz="1700" spc="-5" dirty="0">
                <a:latin typeface="Carlito"/>
                <a:cs typeface="Carlito"/>
              </a:rPr>
              <a:t>significant than other</a:t>
            </a:r>
            <a:r>
              <a:rPr sz="1700" spc="8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tools</a:t>
            </a:r>
            <a:endParaRPr sz="1700" dirty="0">
              <a:latin typeface="Carlito"/>
              <a:cs typeface="Carlito"/>
            </a:endParaRPr>
          </a:p>
          <a:p>
            <a:pPr marL="149225" indent="-137160">
              <a:lnSpc>
                <a:spcPct val="100000"/>
              </a:lnSpc>
              <a:spcBef>
                <a:spcPts val="645"/>
              </a:spcBef>
              <a:buFont typeface="Noto Sans Symbols"/>
              <a:buChar char="⦁"/>
              <a:tabLst>
                <a:tab pos="149860" algn="l"/>
              </a:tabLst>
            </a:pPr>
            <a:r>
              <a:rPr sz="1700" spc="-10" dirty="0">
                <a:latin typeface="Carlito"/>
                <a:cs typeface="Carlito"/>
              </a:rPr>
              <a:t>Investments </a:t>
            </a:r>
            <a:r>
              <a:rPr sz="1700" spc="-5" dirty="0">
                <a:latin typeface="Carlito"/>
                <a:cs typeface="Carlito"/>
              </a:rPr>
              <a:t>in cognos </a:t>
            </a:r>
            <a:r>
              <a:rPr sz="1700" dirty="0">
                <a:latin typeface="Carlito"/>
                <a:cs typeface="Carlito"/>
              </a:rPr>
              <a:t>R&amp;D </a:t>
            </a:r>
            <a:r>
              <a:rPr sz="1700" spc="-5" dirty="0">
                <a:latin typeface="Carlito"/>
                <a:cs typeface="Carlito"/>
              </a:rPr>
              <a:t>by </a:t>
            </a:r>
            <a:r>
              <a:rPr sz="1700" dirty="0">
                <a:latin typeface="Carlito"/>
                <a:cs typeface="Carlito"/>
              </a:rPr>
              <a:t>IBM </a:t>
            </a:r>
            <a:r>
              <a:rPr sz="1700" spc="-5" dirty="0">
                <a:latin typeface="Carlito"/>
                <a:cs typeface="Carlito"/>
              </a:rPr>
              <a:t>is</a:t>
            </a:r>
            <a:r>
              <a:rPr sz="1700" spc="-1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declining</a:t>
            </a:r>
            <a:endParaRPr sz="1700" dirty="0">
              <a:latin typeface="Carlito"/>
              <a:cs typeface="Carlito"/>
            </a:endParaRPr>
          </a:p>
          <a:p>
            <a:pPr marL="149860">
              <a:lnSpc>
                <a:spcPct val="100000"/>
              </a:lnSpc>
              <a:spcBef>
                <a:spcPts val="650"/>
              </a:spcBef>
            </a:pPr>
            <a:r>
              <a:rPr sz="1700" dirty="0">
                <a:latin typeface="Noto Sans Symbols"/>
                <a:cs typeface="Noto Sans Symbols"/>
              </a:rPr>
              <a:t>⦁ </a:t>
            </a:r>
            <a:r>
              <a:rPr sz="1700" spc="-25" dirty="0">
                <a:latin typeface="Carlito"/>
                <a:cs typeface="Carlito"/>
              </a:rPr>
              <a:t>Wont </a:t>
            </a:r>
            <a:r>
              <a:rPr sz="1700" spc="-5" dirty="0">
                <a:latin typeface="Carlito"/>
                <a:cs typeface="Carlito"/>
              </a:rPr>
              <a:t>work smoothly with </a:t>
            </a:r>
            <a:r>
              <a:rPr sz="1700" spc="-10" dirty="0">
                <a:latin typeface="Carlito"/>
                <a:cs typeface="Carlito"/>
              </a:rPr>
              <a:t>large data </a:t>
            </a:r>
            <a:r>
              <a:rPr sz="1700" spc="-5" dirty="0">
                <a:latin typeface="Carlito"/>
                <a:cs typeface="Carlito"/>
              </a:rPr>
              <a:t>sets </a:t>
            </a:r>
            <a:r>
              <a:rPr sz="1700" spc="-10" dirty="0">
                <a:latin typeface="Carlito"/>
                <a:cs typeface="Carlito"/>
              </a:rPr>
              <a:t>having many</a:t>
            </a:r>
            <a:r>
              <a:rPr sz="1700" spc="2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parameters</a:t>
            </a:r>
            <a:endParaRPr sz="1700" dirty="0">
              <a:latin typeface="Carlito"/>
              <a:cs typeface="Carlito"/>
            </a:endParaRPr>
          </a:p>
          <a:p>
            <a:pPr marL="149225" indent="-137160">
              <a:lnSpc>
                <a:spcPct val="100000"/>
              </a:lnSpc>
              <a:spcBef>
                <a:spcPts val="650"/>
              </a:spcBef>
              <a:buFont typeface="Noto Sans Symbols"/>
              <a:buChar char="⦁"/>
              <a:tabLst>
                <a:tab pos="149860" algn="l"/>
              </a:tabLst>
            </a:pPr>
            <a:r>
              <a:rPr sz="1700" spc="-10" dirty="0">
                <a:latin typeface="Carlito"/>
                <a:cs typeface="Carlito"/>
              </a:rPr>
              <a:t>Cross-browser </a:t>
            </a:r>
            <a:r>
              <a:rPr sz="1700" spc="-5" dirty="0">
                <a:latin typeface="Carlito"/>
                <a:cs typeface="Carlito"/>
              </a:rPr>
              <a:t>compatibility is often</a:t>
            </a:r>
            <a:r>
              <a:rPr sz="1700" spc="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problematic</a:t>
            </a:r>
            <a:endParaRPr sz="17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8" y="609598"/>
            <a:ext cx="8000983" cy="5714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200" y="990600"/>
            <a:ext cx="42202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latin typeface="Calibri" panose="020F0502020204030204" charset="0"/>
              </a:rPr>
              <a:t>CONCLUSION:</a:t>
            </a:r>
            <a:endParaRPr sz="4400" dirty="0">
              <a:latin typeface="Calibri" panose="020F05020202040302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2438400"/>
            <a:ext cx="6556378" cy="24106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8890" algn="just">
              <a:lnSpc>
                <a:spcPct val="80000"/>
              </a:lnSpc>
              <a:spcBef>
                <a:spcPts val="530"/>
              </a:spcBef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visualizations,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most of the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coffee reviews</a:t>
            </a:r>
            <a:endParaRPr lang="en-US" sz="1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890" algn="just">
              <a:lnSpc>
                <a:spcPct val="80000"/>
              </a:lnSpc>
              <a:spcBef>
                <a:spcPts val="530"/>
              </a:spcBef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750"/>
              </a:lnSpc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marR="5080" indent="-423545">
              <a:lnSpc>
                <a:spcPct val="80000"/>
              </a:lnSpc>
              <a:spcBef>
                <a:spcPts val="395"/>
              </a:spcBef>
              <a:buFont typeface="Arial" panose="020B0604020202020204"/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work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Cognos  Analytics.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23545">
              <a:lnSpc>
                <a:spcPts val="2050"/>
              </a:lnSpc>
              <a:buFont typeface="Arial" panose="020B0604020202020204"/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graphs.</a:t>
            </a:r>
          </a:p>
          <a:p>
            <a:pPr marL="469900" indent="-423545">
              <a:lnSpc>
                <a:spcPts val="2125"/>
              </a:lnSpc>
              <a:buFont typeface="Arial" panose="020B0604020202020204"/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meaningful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1537" y="2830062"/>
            <a:ext cx="29851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1035" algn="l"/>
              </a:tabLst>
            </a:pPr>
            <a:r>
              <a:rPr lang="en-US" sz="4400" dirty="0">
                <a:latin typeface="Baskerville Old Face" panose="02020602080505020303" pitchFamily="18" charset="0"/>
                <a:cs typeface="Times New Roman" panose="02020603050405020304"/>
              </a:rPr>
              <a:t>Thank you</a:t>
            </a:r>
            <a:endParaRPr sz="4400" dirty="0">
              <a:latin typeface="Baskerville Old Face" panose="02020602080505020303" pitchFamily="18" charset="0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798" y="609598"/>
            <a:ext cx="7848584" cy="5333989"/>
          </a:xfrm>
          <a:prstGeom prst="rect">
            <a:avLst/>
          </a:prstGeom>
          <a:blipFill>
            <a:blip r:embed="rId2" cstate="print">
              <a:lum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0" y="762000"/>
            <a:ext cx="4724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7659" y="1504611"/>
            <a:ext cx="6148070" cy="3201517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04470" marR="196850" indent="203200">
              <a:lnSpc>
                <a:spcPct val="90000"/>
              </a:lnSpc>
              <a:spcBef>
                <a:spcPts val="305"/>
              </a:spcBef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is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pervasive aspect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hospitality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part 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5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many,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most, 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tourism experiences. Coffee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consuming, 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exhibited through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shops, is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15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coffee-related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tourism.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indent="43815" algn="ctr">
              <a:lnSpc>
                <a:spcPts val="1460"/>
              </a:lnSpc>
              <a:spcBef>
                <a:spcPts val="315"/>
              </a:spcBef>
            </a:pP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regards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attracting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customers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 proposition,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shops must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all, barrier- free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tourism.There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three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characterisics 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were more important to customers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the</a:t>
            </a:r>
            <a:r>
              <a:rPr sz="15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82850" indent="-69215">
              <a:lnSpc>
                <a:spcPts val="1750"/>
              </a:lnSpc>
              <a:buSzPct val="93000"/>
              <a:buFont typeface="Arial" panose="020B0604020202020204"/>
              <a:buChar char="•"/>
              <a:tabLst>
                <a:tab pos="2483485" algn="l"/>
              </a:tabLst>
            </a:pP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flavour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7275" indent="-111760">
              <a:lnSpc>
                <a:spcPts val="1765"/>
              </a:lnSpc>
              <a:buFont typeface="Arial" panose="020B0604020202020204"/>
              <a:buChar char="•"/>
              <a:tabLst>
                <a:tab pos="2327910" algn="l"/>
              </a:tabLst>
            </a:pP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or mouth</a:t>
            </a:r>
            <a:r>
              <a:rPr sz="15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23465" indent="-68580">
              <a:lnSpc>
                <a:spcPts val="1780"/>
              </a:lnSpc>
              <a:buFont typeface="Arial" panose="020B0604020202020204"/>
              <a:buChar char="•"/>
              <a:tabLst>
                <a:tab pos="2324100" algn="l"/>
              </a:tabLst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aftertaste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" marR="62865" algn="ctr">
              <a:lnSpc>
                <a:spcPts val="1460"/>
              </a:lnSpc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shop,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most important place after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 costumers 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trying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and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enjoy  coffees </a:t>
            </a:r>
            <a:r>
              <a:rPr sz="1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unique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flavours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533400"/>
            <a:ext cx="7772400" cy="5791188"/>
          </a:xfrm>
          <a:prstGeom prst="rect">
            <a:avLst/>
          </a:prstGeom>
          <a:blipFill>
            <a:blip r:embed="rId2" cstate="print">
              <a:lum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800" y="690814"/>
            <a:ext cx="3352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OBJECTIVE</a:t>
            </a:r>
            <a:endParaRPr sz="36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74732" y="1169008"/>
            <a:ext cx="6337300" cy="5037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Development </a:t>
            </a:r>
            <a:r>
              <a:rPr dirty="0"/>
              <a:t>of </a:t>
            </a:r>
            <a:r>
              <a:rPr spc="-15" dirty="0"/>
              <a:t>customer-relationship:</a:t>
            </a:r>
          </a:p>
          <a:p>
            <a:pPr marL="158750" indent="-146685" algn="just">
              <a:lnSpc>
                <a:spcPct val="100000"/>
              </a:lnSpc>
              <a:spcBef>
                <a:spcPts val="815"/>
              </a:spcBef>
              <a:buClr>
                <a:srgbClr val="878787"/>
              </a:buClr>
              <a:buSzPct val="125000"/>
              <a:buFont typeface="Arial" panose="020B0604020202020204"/>
              <a:buChar char="•"/>
              <a:tabLst>
                <a:tab pos="15938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shop,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most important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" marR="29210" indent="-71120" algn="just">
              <a:lnSpc>
                <a:spcPct val="100000"/>
              </a:lnSpc>
              <a:buSzPct val="94000"/>
              <a:buFont typeface="Arial" panose="020B0604020202020204"/>
              <a:buChar char="•"/>
              <a:tabLst>
                <a:tab pos="10287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review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to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flavour meant to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 panose="020B0604020202020204"/>
              <a:buChar char="•"/>
            </a:pP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" marR="5080" indent="-71120" algn="just">
              <a:lnSpc>
                <a:spcPct val="100000"/>
              </a:lnSpc>
              <a:spcBef>
                <a:spcPts val="5"/>
              </a:spcBef>
              <a:buSzPct val="94000"/>
              <a:buFont typeface="Arial" panose="020B0604020202020204"/>
              <a:buChar char="•"/>
              <a:tabLst>
                <a:tab pos="10287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project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is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we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 visualizations ,creating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basis of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 and 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flavour reviews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by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through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 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reviews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India.</a:t>
            </a:r>
            <a:endParaRPr lang="en-US" sz="16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" marR="5080" indent="-71120" algn="just">
              <a:lnSpc>
                <a:spcPct val="100000"/>
              </a:lnSpc>
              <a:spcBef>
                <a:spcPts val="5"/>
              </a:spcBef>
              <a:buSzPct val="94000"/>
              <a:buFont typeface="Arial" panose="020B0604020202020204"/>
              <a:buChar char="•"/>
              <a:tabLst>
                <a:tab pos="102870" algn="l"/>
              </a:tabLst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965">
              <a:lnSpc>
                <a:spcPct val="100000"/>
              </a:lnSpc>
            </a:pPr>
            <a:r>
              <a:rPr spc="-5" dirty="0"/>
              <a:t>By </a:t>
            </a:r>
            <a:r>
              <a:rPr dirty="0"/>
              <a:t>the </a:t>
            </a:r>
            <a:r>
              <a:rPr spc="-5" dirty="0"/>
              <a:t>end </a:t>
            </a:r>
            <a:r>
              <a:rPr dirty="0"/>
              <a:t>of this </a:t>
            </a:r>
            <a:r>
              <a:rPr spc="-10" dirty="0"/>
              <a:t>project </a:t>
            </a:r>
            <a:r>
              <a:rPr dirty="0"/>
              <a:t>you </a:t>
            </a:r>
            <a:r>
              <a:rPr spc="-5" dirty="0"/>
              <a:t>will</a:t>
            </a:r>
            <a:r>
              <a:rPr spc="-15" dirty="0"/>
              <a:t> </a:t>
            </a:r>
            <a:r>
              <a:rPr dirty="0"/>
              <a:t>:</a:t>
            </a:r>
          </a:p>
          <a:p>
            <a:pPr marL="558165" lvl="1" indent="-427355" algn="just">
              <a:lnSpc>
                <a:spcPct val="100000"/>
              </a:lnSpc>
              <a:spcBef>
                <a:spcPts val="350"/>
              </a:spcBef>
              <a:buFont typeface="Arial" panose="020B0604020202020204"/>
              <a:buChar char="•"/>
              <a:tabLst>
                <a:tab pos="558800" algn="l"/>
              </a:tabLst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fundamental concepts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IBM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Congos</a:t>
            </a:r>
            <a:r>
              <a:rPr sz="160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165" lvl="1" indent="-427355" algn="just">
              <a:lnSpc>
                <a:spcPct val="100000"/>
              </a:lnSpc>
              <a:spcBef>
                <a:spcPts val="320"/>
              </a:spcBef>
              <a:buFont typeface="Arial" panose="020B0604020202020204"/>
              <a:buChar char="•"/>
              <a:tabLst>
                <a:tab pos="558800" algn="l"/>
              </a:tabLst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understanding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" panose="020B0604020202020204"/>
              <a:buChar char="•"/>
            </a:pP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165" lvl="1" indent="-427355" algn="just">
              <a:lnSpc>
                <a:spcPct val="100000"/>
              </a:lnSpc>
              <a:buFont typeface="Arial" panose="020B0604020202020204"/>
              <a:buChar char="•"/>
              <a:tabLst>
                <a:tab pos="558800" algn="l"/>
              </a:tabLst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meaningful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09600"/>
            <a:ext cx="8077183" cy="556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56683" y="1050478"/>
            <a:ext cx="221551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0567" y="2000591"/>
            <a:ext cx="6757034" cy="3198953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23215" marR="255905" algn="ctr">
              <a:lnSpc>
                <a:spcPts val="2680"/>
              </a:lnSpc>
              <a:spcBef>
                <a:spcPts val="745"/>
              </a:spcBef>
            </a:pPr>
            <a:r>
              <a:rPr sz="2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sz="2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congos </a:t>
            </a:r>
            <a:r>
              <a:rPr sz="28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dashboard </a:t>
            </a:r>
            <a:r>
              <a:rPr sz="2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 reviews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" algn="ctr">
              <a:lnSpc>
                <a:spcPts val="2855"/>
              </a:lnSpc>
            </a:pP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datasets:</a:t>
            </a:r>
          </a:p>
          <a:p>
            <a:pPr marL="123825" marR="55245" indent="-123825">
              <a:lnSpc>
                <a:spcPts val="2380"/>
              </a:lnSpc>
              <a:spcBef>
                <a:spcPts val="515"/>
              </a:spcBef>
              <a:buSzPct val="96000"/>
              <a:buFont typeface="Arial" panose="020B0604020202020204"/>
              <a:buChar char="•"/>
              <a:tabLst>
                <a:tab pos="12382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products.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marR="5080" lvl="1" indent="219075">
              <a:lnSpc>
                <a:spcPts val="2380"/>
              </a:lnSpc>
              <a:spcBef>
                <a:spcPts val="495"/>
              </a:spcBef>
              <a:buSzPct val="96000"/>
              <a:buFont typeface="Arial" panose="020B0604020202020204"/>
              <a:buChar char="•"/>
              <a:tabLst>
                <a:tab pos="39941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each of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products.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product_id, 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215" marR="127000" indent="-196215">
              <a:lnSpc>
                <a:spcPts val="2380"/>
              </a:lnSpc>
              <a:spcBef>
                <a:spcPts val="500"/>
              </a:spcBef>
              <a:buSzPct val="96000"/>
              <a:buFont typeface="Arial" panose="020B0604020202020204"/>
              <a:buChar char="•"/>
              <a:tabLst>
                <a:tab pos="19621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from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457200"/>
            <a:ext cx="8077183" cy="556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1321" y="2917695"/>
            <a:ext cx="321119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5" marR="5080" indent="-4013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Process </a:t>
            </a:r>
            <a:r>
              <a:rPr sz="1800" dirty="0">
                <a:latin typeface="Arial" panose="020B0604020202020204"/>
                <a:cs typeface="Arial" panose="020B0604020202020204"/>
              </a:rPr>
              <a:t>for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data</a:t>
            </a:r>
            <a:r>
              <a:rPr sz="18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extractio</a:t>
            </a:r>
            <a:r>
              <a:rPr lang="en-US" sz="1800" spc="-5" dirty="0">
                <a:latin typeface="Arial" panose="020B0604020202020204"/>
                <a:cs typeface="Arial" panose="020B0604020202020204"/>
              </a:rPr>
              <a:t>n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The process will</a:t>
            </a:r>
            <a:r>
              <a:rPr sz="16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be</a:t>
            </a:r>
            <a:endParaRPr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1321" y="3499353"/>
            <a:ext cx="977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Noto Sans Symbols"/>
                <a:cs typeface="Noto Sans Symbols"/>
              </a:rPr>
              <a:t>⦁</a:t>
            </a:r>
            <a:endParaRPr sz="1400">
              <a:latin typeface="Noto Sans Symbols"/>
              <a:cs typeface="Noto Sans Symbol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Noto Sans Symbols"/>
                <a:cs typeface="Noto Sans Symbols"/>
              </a:rPr>
              <a:t>⦁</a:t>
            </a:r>
            <a:endParaRPr sz="1400">
              <a:latin typeface="Noto Sans Symbols"/>
              <a:cs typeface="Noto Sans Symbol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Noto Sans Symbols"/>
                <a:cs typeface="Noto Sans Symbols"/>
              </a:rPr>
              <a:t>⦁</a:t>
            </a:r>
            <a:endParaRPr sz="1400">
              <a:latin typeface="Noto Sans Symbols"/>
              <a:cs typeface="Noto Sans Symbol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7991" y="3499352"/>
            <a:ext cx="5403215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 marR="303276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the watson discovery </a:t>
            </a:r>
            <a:endParaRPr lang="en-US" sz="1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" marR="303276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datacollection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enrichment in the enrich feild tab present in the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watson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1321" y="4139432"/>
            <a:ext cx="775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discovery</a:t>
            </a:r>
            <a:endParaRPr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8797" y="4139432"/>
            <a:ext cx="51123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enrichments aready has been leisted by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1321" y="4352792"/>
            <a:ext cx="6358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400" dirty="0">
                <a:latin typeface="Noto Sans Symbols"/>
                <a:cs typeface="Noto Sans Symbols"/>
              </a:rPr>
              <a:t>⦁	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all 998 json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located in the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data/coffee_reviews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 and upload it into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09600"/>
            <a:ext cx="8077183" cy="556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685800"/>
            <a:ext cx="29717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4112" y="1689604"/>
            <a:ext cx="6417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5" indent="-107950">
              <a:lnSpc>
                <a:spcPct val="100000"/>
              </a:lnSpc>
              <a:spcBef>
                <a:spcPts val="10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points(rows)and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feautures(columns)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5000" y="2438400"/>
            <a:ext cx="5333989" cy="3581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609600"/>
            <a:ext cx="8077183" cy="556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400" y="1066800"/>
            <a:ext cx="3200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113" y="1842004"/>
            <a:ext cx="7830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 marR="5080" indent="-107315">
              <a:lnSpc>
                <a:spcPct val="100000"/>
              </a:lnSpc>
              <a:spcBef>
                <a:spcPts val="100"/>
              </a:spcBef>
              <a:buSzPct val="96000"/>
              <a:buFont typeface="Arial" panose="020B0604020202020204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999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points(rows)and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features(columns)describing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800" y="2895600"/>
            <a:ext cx="5562588" cy="3200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8" y="685798"/>
            <a:ext cx="8077183" cy="556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76600" y="1143000"/>
            <a:ext cx="29167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4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eywords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3538" y="2070603"/>
            <a:ext cx="6689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998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points(rows)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3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feautures(columns)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2667000"/>
            <a:ext cx="6172187" cy="3428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818</Words>
  <Application>Microsoft Office PowerPoint</Application>
  <PresentationFormat>On-screen Show (4:3)</PresentationFormat>
  <Paragraphs>108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Baskerville Old Face</vt:lpstr>
      <vt:lpstr>Calibri</vt:lpstr>
      <vt:lpstr>Carlito</vt:lpstr>
      <vt:lpstr>Noto Sans Symbols</vt:lpstr>
      <vt:lpstr>Times New Roman</vt:lpstr>
      <vt:lpstr>Office Theme</vt:lpstr>
      <vt:lpstr>IBM Cognos Analytics Dashboard On Coffee Reviews</vt:lpstr>
      <vt:lpstr>OUTLINE</vt:lpstr>
      <vt:lpstr>INTRODUCTION</vt:lpstr>
      <vt:lpstr>OBJECTIVE</vt:lpstr>
      <vt:lpstr>DATA</vt:lpstr>
      <vt:lpstr>Process for data extraction The process will be</vt:lpstr>
      <vt:lpstr>Products</vt:lpstr>
      <vt:lpstr>Reviews</vt:lpstr>
      <vt:lpstr>PowerPoint Presentation</vt:lpstr>
      <vt:lpstr>DATA In addition to the previous datasets we created  another dashboard on 1000 reviews</vt:lpstr>
      <vt:lpstr>DATA VISUALIZATION</vt:lpstr>
      <vt:lpstr>DATA VISUALIZATION 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REQUIREMENTS:</vt:lpstr>
      <vt:lpstr>ADVANTAGES:</vt:lpstr>
      <vt:lpstr>DISADVANTAGES: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Cognos Analytics Dashboard On Coffee Reviews.pptx</dc:title>
  <dc:creator>Admin</dc:creator>
  <cp:lastModifiedBy>feroz md</cp:lastModifiedBy>
  <cp:revision>10</cp:revision>
  <dcterms:created xsi:type="dcterms:W3CDTF">2021-11-07T04:13:00Z</dcterms:created>
  <dcterms:modified xsi:type="dcterms:W3CDTF">2021-11-07T13:12:57Z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2021-11-07T05:30:00Z</vt:filetime>
  </property>
  <property fmtid="{D5CDD505-2E9C-101B-9397-08002B2CF9AE}" pid="4" name="ICV">
    <vt:lpwstr>1CD5CB6198824DB88BF134A4002422D2</vt:lpwstr>
  </property>
  <property fmtid="{D5CDD505-2E9C-101B-9397-08002B2CF9AE}" pid="5" name="KSOProductBuildVer">
    <vt:lpwstr>1033-11.2.0.10351</vt:lpwstr>
  </property>
</Properties>
</file>