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type="screen4x3" cy="6858000" cx="9144000"/>
  <p:notesSz cx="9144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1921885" y="664463"/>
            <a:ext cx="5300228" cy="5130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2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0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240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0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2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bIns="0" lIns="0" rIns="0" rtlCol="0" tIns="0" wrap="square"/>
          <a:p/>
        </p:txBody>
      </p:sp>
      <p:sp>
        <p:nvSpPr>
          <p:cNvPr id="1048627" name="bg object 17"/>
          <p:cNvSpPr/>
          <p:nvPr/>
        </p:nvSpPr>
        <p:spPr>
          <a:xfrm>
            <a:off x="533398" y="609598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0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3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1565906" y="701991"/>
            <a:ext cx="6012186" cy="635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0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974732" y="1169008"/>
            <a:ext cx="6337300" cy="477710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0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/>
          <p:nvPr/>
        </p:nvSpPr>
        <p:spPr>
          <a:xfrm>
            <a:off x="457200" y="609600"/>
            <a:ext cx="8229583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8" name="Title 5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8077200" cy="1790700"/>
          </a:xfrm>
        </p:spPr>
        <p:txBody>
          <a:bodyPr/>
          <a:p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dirty="0" sz="40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Dashboard On</a:t>
            </a:r>
            <a:b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</a:t>
            </a:r>
            <a:endParaRPr dirty="0" sz="4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Subtitle 6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41501"/>
          </a:xfrm>
        </p:spPr>
        <p:txBody>
          <a:bodyPr/>
          <a:p>
            <a:pPr algn="ctr"/>
            <a:r>
              <a:rPr dirty="0" sz="2800" lang="en-US" smtClean="0"/>
              <a:t>Presented By:</a:t>
            </a:r>
            <a:endParaRPr dirty="0" sz="2800" lang="en-US" smtClean="0"/>
          </a:p>
          <a:p>
            <a:pPr algn="ctr"/>
            <a:endParaRPr dirty="0" lang="en-US" smtClean="0"/>
          </a:p>
          <a:p>
            <a:pPr algn="ctr"/>
            <a:r>
              <a:rPr dirty="0" lang="en-US" err="1" smtClean="0"/>
              <a:t>A</a:t>
            </a:r>
            <a:r>
              <a:rPr dirty="0" lang="en-US" err="1" smtClean="0"/>
              <a:t>d</a:t>
            </a:r>
            <a:r>
              <a:rPr dirty="0" lang="en-US" err="1" smtClean="0"/>
              <a:t>e</a:t>
            </a:r>
            <a:r>
              <a:rPr dirty="0" lang="en-US" err="1" smtClean="0"/>
              <a:t>l</a:t>
            </a:r>
            <a:r>
              <a:rPr dirty="0" lang="en-US" err="1" smtClean="0"/>
              <a:t>l</a:t>
            </a:r>
            <a:r>
              <a:rPr dirty="0" lang="en-US" err="1" smtClean="0"/>
              <a:t>y</a:t>
            </a:r>
            <a:r>
              <a:rPr dirty="0" lang="en-US" err="1" smtClean="0"/>
              <a:t> </a:t>
            </a:r>
            <a:r>
              <a:rPr dirty="0" lang="en-US" err="1" smtClean="0"/>
              <a:t>k</a:t>
            </a:r>
            <a:r>
              <a:rPr dirty="0" lang="en-US" err="1" smtClean="0"/>
              <a:t>a</a:t>
            </a:r>
            <a:r>
              <a:rPr dirty="0" lang="en-US" err="1" smtClean="0"/>
              <a:t>r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i</a:t>
            </a:r>
            <a:r>
              <a:rPr dirty="0" lang="en-US" err="1" smtClean="0"/>
              <a:t>k</a:t>
            </a:r>
            <a:r>
              <a:rPr dirty="0" lang="en-US" smtClean="0"/>
              <a:t>(18U</a:t>
            </a:r>
            <a:r>
              <a:rPr dirty="0" lang="en-US" smtClean="0"/>
              <a:t>K</a:t>
            </a:r>
            <a:r>
              <a:rPr dirty="0" lang="en-US" smtClean="0"/>
              <a:t>1</a:t>
            </a:r>
            <a:r>
              <a:rPr dirty="0" lang="en-US" smtClean="0"/>
              <a:t>A</a:t>
            </a:r>
            <a:r>
              <a:rPr dirty="0" lang="en-US" smtClean="0"/>
              <a:t>0</a:t>
            </a:r>
            <a:r>
              <a:rPr dirty="0" lang="en-US" smtClean="0"/>
              <a:t>5</a:t>
            </a:r>
            <a:r>
              <a:rPr dirty="0" lang="en-US" smtClean="0"/>
              <a:t>6</a:t>
            </a:r>
            <a:r>
              <a:rPr dirty="0" lang="en-US" smtClean="0"/>
              <a:t>1</a:t>
            </a:r>
            <a:r>
              <a:rPr dirty="0" lang="en-US" smtClean="0"/>
              <a:t>)</a:t>
            </a:r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               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 txBox="1">
            <a:spLocks noGrp="1"/>
          </p:cNvSpPr>
          <p:nvPr>
            <p:ph type="title"/>
          </p:nvPr>
        </p:nvSpPr>
        <p:spPr>
          <a:xfrm>
            <a:off x="533400" y="745403"/>
            <a:ext cx="8153400" cy="1518364"/>
          </a:xfrm>
          <a:prstGeom prst="rect"/>
        </p:spPr>
        <p:txBody>
          <a:bodyPr bIns="0" lIns="0" rIns="0" rtlCol="0" tIns="99060" vert="horz" wrap="square">
            <a:spAutoFit/>
          </a:bodyPr>
          <a:p>
            <a:pPr algn="ctr" marL="160655">
              <a:lnSpc>
                <a:spcPct val="100000"/>
              </a:lnSpc>
              <a:spcBef>
                <a:spcPts val="780"/>
              </a:spcBef>
            </a:pPr>
            <a:r>
              <a:rPr dirty="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81990" marL="694055" marR="5080">
              <a:lnSpc>
                <a:spcPct val="100000"/>
              </a:lnSpc>
              <a:spcBef>
                <a:spcPts val="515"/>
              </a:spcBef>
            </a:pPr>
            <a:r>
              <a:rPr b="0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0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b="0"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0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0"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b="0"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datasets we </a:t>
            </a:r>
            <a:r>
              <a:rPr b="0"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created  </a:t>
            </a:r>
            <a:r>
              <a:rPr b="0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b="0"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b="0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on 1000</a:t>
            </a:r>
            <a:r>
              <a:rPr b="0" dirty="0" sz="2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object 3"/>
          <p:cNvSpPr/>
          <p:nvPr/>
        </p:nvSpPr>
        <p:spPr>
          <a:xfrm>
            <a:off x="2819394" y="2438395"/>
            <a:ext cx="3809992" cy="351234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533400" y="685800"/>
            <a:ext cx="7848600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5" name="object 3"/>
          <p:cNvSpPr txBox="1">
            <a:spLocks noGrp="1"/>
          </p:cNvSpPr>
          <p:nvPr>
            <p:ph type="title"/>
          </p:nvPr>
        </p:nvSpPr>
        <p:spPr>
          <a:xfrm>
            <a:off x="2438400" y="943357"/>
            <a:ext cx="4952999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 sz="32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object 4"/>
          <p:cNvSpPr txBox="1"/>
          <p:nvPr/>
        </p:nvSpPr>
        <p:spPr>
          <a:xfrm>
            <a:off x="990600" y="1447800"/>
            <a:ext cx="3625850" cy="501932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312420" marL="325120" marR="1206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algn="l" pos="325120"/>
              </a:tabLst>
            </a:pP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b="1"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given  dataset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graphical  format.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dirty="0"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12420" marL="325120" marR="12700">
              <a:lnSpc>
                <a:spcPct val="100000"/>
              </a:lnSpc>
              <a:buFont typeface="Arial" panose="020B0604020202020204"/>
              <a:buChar char="•"/>
              <a:tabLst>
                <a:tab algn="l" pos="325120"/>
              </a:tabLst>
            </a:pP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patterns, 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that might go 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detected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dirty="0"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12420" marL="325120" marR="12700">
              <a:lnSpc>
                <a:spcPct val="100000"/>
              </a:lnSpc>
              <a:buFont typeface="Arial" panose="020B0604020202020204"/>
              <a:buChar char="•"/>
              <a:tabLst>
                <a:tab algn="l" pos="325120"/>
              </a:tabLst>
            </a:pP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b="1" dirty="0" sz="1600" lang="en-US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b="1" dirty="0" sz="16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b="1" dirty="0" sz="1600" lang="en-US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1" dirty="0" sz="16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plan 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various graphs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charts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  highlet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 sz="1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dirty="0"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12420" marL="325120" marR="28575">
              <a:lnSpc>
                <a:spcPct val="100000"/>
              </a:lnSpc>
              <a:buFont typeface="Arial" panose="020B0604020202020204"/>
              <a:buChar char="•"/>
              <a:tabLst>
                <a:tab algn="l" pos="325120"/>
              </a:tabLst>
            </a:pPr>
            <a:r>
              <a:rPr b="1" dirty="0" sz="16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dataset we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need IBM  Cognos Analytics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dirty="0"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12420" marL="325120" marR="5080">
              <a:lnSpc>
                <a:spcPct val="100000"/>
              </a:lnSpc>
              <a:buFont typeface="Arial" panose="020B0604020202020204"/>
              <a:buChar char="•"/>
              <a:tabLst>
                <a:tab algn="l" pos="325120"/>
                <a:tab algn="l" pos="2491105"/>
                <a:tab algn="l" pos="3431540"/>
              </a:tabLst>
            </a:pP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contains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different 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visuali</a:t>
            </a:r>
            <a:r>
              <a:rPr b="1" dirty="0" sz="1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b="1"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suc</a:t>
            </a:r>
            <a:r>
              <a:rPr b="1"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b="1" dirty="0" sz="16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BAR,AREA,BUBBLE,COLUMN,PIE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object 5"/>
          <p:cNvSpPr/>
          <p:nvPr/>
        </p:nvSpPr>
        <p:spPr>
          <a:xfrm>
            <a:off x="4876800" y="1828800"/>
            <a:ext cx="3386668" cy="4144966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533398" y="761998"/>
            <a:ext cx="8077183" cy="533398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9" name="object 3"/>
          <p:cNvSpPr txBox="1">
            <a:spLocks noGrp="1"/>
          </p:cNvSpPr>
          <p:nvPr>
            <p:ph type="ctrTitle"/>
          </p:nvPr>
        </p:nvSpPr>
        <p:spPr>
          <a:xfrm>
            <a:off x="1676400" y="838200"/>
            <a:ext cx="7010400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latin typeface="Calibri" panose="020F0502020204030204" charset="0"/>
                <a:cs typeface="Times New Roman" panose="02020603050405020304" pitchFamily="18" charset="0"/>
              </a:rPr>
              <a:t>DATA </a:t>
            </a:r>
            <a:r>
              <a:rPr dirty="0" spc="-35">
                <a:latin typeface="Calibri" panose="020F0502020204030204" charset="0"/>
                <a:cs typeface="Times New Roman" panose="02020603050405020304" pitchFamily="18" charset="0"/>
              </a:rPr>
              <a:t>VISUALIZATION</a:t>
            </a:r>
            <a:r>
              <a:rPr dirty="0" spc="8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dirty="0" spc="-10">
                <a:latin typeface="Calibri" panose="020F0502020204030204" charset="0"/>
                <a:cs typeface="Times New Roman" panose="02020603050405020304" pitchFamily="18" charset="0"/>
              </a:rPr>
              <a:t>CHARTS</a:t>
            </a:r>
            <a:endParaRPr dirty="0" spc="-1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048640" name="object 4"/>
          <p:cNvSpPr txBox="1"/>
          <p:nvPr/>
        </p:nvSpPr>
        <p:spPr>
          <a:xfrm>
            <a:off x="758823" y="1384805"/>
            <a:ext cx="215646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Products list</a:t>
            </a:r>
            <a:r>
              <a:rPr dirty="0" sz="2400" spc="-9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box: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41" name="object 5"/>
          <p:cNvSpPr/>
          <p:nvPr/>
        </p:nvSpPr>
        <p:spPr>
          <a:xfrm>
            <a:off x="838198" y="2209795"/>
            <a:ext cx="7391385" cy="380999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761998" y="609598"/>
            <a:ext cx="7543784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1905000" y="914400"/>
            <a:ext cx="6232901" cy="513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145">
                <a:latin typeface="Calibri" panose="020F0502020204030204" charset="0"/>
                <a:cs typeface="Carlito"/>
              </a:rPr>
              <a:t>DATA </a:t>
            </a:r>
            <a:r>
              <a:rPr b="1" dirty="0" sz="3200" spc="-35">
                <a:latin typeface="Calibri" panose="020F0502020204030204" charset="0"/>
                <a:cs typeface="Carlito"/>
              </a:rPr>
              <a:t>VISUALIZATION</a:t>
            </a:r>
            <a:r>
              <a:rPr b="1" dirty="0" sz="3200" spc="80">
                <a:latin typeface="Calibri" panose="020F0502020204030204" charset="0"/>
                <a:cs typeface="Carlito"/>
              </a:rPr>
              <a:t> </a:t>
            </a:r>
            <a:r>
              <a:rPr b="1" dirty="0" sz="3200" spc="-10">
                <a:latin typeface="Calibri" panose="020F0502020204030204" charset="0"/>
                <a:cs typeface="Carlito"/>
              </a:rPr>
              <a:t>CHARTS</a:t>
            </a:r>
            <a:endParaRPr dirty="0" sz="3200">
              <a:latin typeface="Calibri" panose="020F0502020204030204" charset="0"/>
              <a:cs typeface="Carlito"/>
            </a:endParaRPr>
          </a:p>
        </p:txBody>
      </p:sp>
      <p:sp>
        <p:nvSpPr>
          <p:cNvPr id="1048644" name="object 4"/>
          <p:cNvSpPr txBox="1"/>
          <p:nvPr/>
        </p:nvSpPr>
        <p:spPr>
          <a:xfrm>
            <a:off x="758823" y="1537204"/>
            <a:ext cx="295148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dirty="0" sz="2400" spc="-6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dirty="0" sz="240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48645" name="object 5"/>
          <p:cNvSpPr/>
          <p:nvPr/>
        </p:nvSpPr>
        <p:spPr>
          <a:xfrm>
            <a:off x="1447797" y="2362195"/>
            <a:ext cx="6300762" cy="3542467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533398" y="838200"/>
            <a:ext cx="8019133" cy="51053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47" name="object 3"/>
          <p:cNvSpPr txBox="1"/>
          <p:nvPr/>
        </p:nvSpPr>
        <p:spPr>
          <a:xfrm>
            <a:off x="1676400" y="1175002"/>
            <a:ext cx="6324599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145">
                <a:cs typeface="Carlito"/>
              </a:rPr>
              <a:t>DATA </a:t>
            </a:r>
            <a:r>
              <a:rPr b="1" dirty="0" sz="3200" spc="-35">
                <a:cs typeface="Carlito"/>
              </a:rPr>
              <a:t>VISUALIZATION</a:t>
            </a:r>
            <a:r>
              <a:rPr b="1" dirty="0" sz="3200" spc="80">
                <a:cs typeface="Carlito"/>
              </a:rPr>
              <a:t> </a:t>
            </a:r>
            <a:r>
              <a:rPr b="1" dirty="0" sz="3200" spc="-10">
                <a:cs typeface="Carlito"/>
              </a:rPr>
              <a:t>CHARTS</a:t>
            </a:r>
            <a:endParaRPr dirty="0" sz="3200">
              <a:cs typeface="Carlito"/>
            </a:endParaRPr>
          </a:p>
        </p:txBody>
      </p:sp>
      <p:sp>
        <p:nvSpPr>
          <p:cNvPr id="1048648" name="object 4"/>
          <p:cNvSpPr txBox="1"/>
          <p:nvPr/>
        </p:nvSpPr>
        <p:spPr>
          <a:xfrm>
            <a:off x="835023" y="2070603"/>
            <a:ext cx="330517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dirty="0" sz="2400" spc="-85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 spc="-5">
                <a:latin typeface="Times New Roman" panose="02020603050405020304"/>
                <a:cs typeface="Times New Roman" panose="02020603050405020304"/>
              </a:rPr>
              <a:t>sentiment: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49" name="object 5"/>
          <p:cNvSpPr/>
          <p:nvPr/>
        </p:nvSpPr>
        <p:spPr>
          <a:xfrm>
            <a:off x="1523996" y="2743194"/>
            <a:ext cx="5791188" cy="2799094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685798" y="685800"/>
            <a:ext cx="7772384" cy="5410187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1" name="object 3"/>
          <p:cNvSpPr txBox="1"/>
          <p:nvPr/>
        </p:nvSpPr>
        <p:spPr>
          <a:xfrm>
            <a:off x="1295400" y="1022602"/>
            <a:ext cx="6705599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145">
                <a:cs typeface="Carlito"/>
              </a:rPr>
              <a:t>DATA </a:t>
            </a:r>
            <a:r>
              <a:rPr b="1" dirty="0" sz="3200" spc="-35">
                <a:cs typeface="Carlito"/>
              </a:rPr>
              <a:t>VISUALIZATION</a:t>
            </a:r>
            <a:r>
              <a:rPr b="1" dirty="0" sz="3200" spc="80">
                <a:cs typeface="Carlito"/>
              </a:rPr>
              <a:t> </a:t>
            </a:r>
            <a:r>
              <a:rPr b="1" dirty="0" sz="3200" spc="-10">
                <a:cs typeface="Carlito"/>
              </a:rPr>
              <a:t>CHARTS</a:t>
            </a:r>
            <a:endParaRPr dirty="0" sz="3200">
              <a:cs typeface="Carlito"/>
            </a:endParaRPr>
          </a:p>
        </p:txBody>
      </p:sp>
      <p:sp>
        <p:nvSpPr>
          <p:cNvPr id="1048652" name="object 4"/>
          <p:cNvSpPr txBox="1"/>
          <p:nvPr/>
        </p:nvSpPr>
        <p:spPr>
          <a:xfrm>
            <a:off x="788291" y="1918204"/>
            <a:ext cx="618998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Keyword colored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by product name </a:t>
            </a:r>
            <a:r>
              <a:rPr dirty="0" sz="2400" spc="-5">
                <a:latin typeface="Times New Roman" panose="02020603050405020304"/>
                <a:cs typeface="Times New Roman" panose="02020603050405020304"/>
              </a:rPr>
              <a:t>sized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by</a:t>
            </a:r>
            <a:r>
              <a:rPr dirty="0" sz="2400" spc="-85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 spc="-5">
                <a:latin typeface="Times New Roman" panose="02020603050405020304"/>
                <a:cs typeface="Times New Roman" panose="02020603050405020304"/>
              </a:rPr>
              <a:t>count: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53" name="object 5"/>
          <p:cNvSpPr/>
          <p:nvPr/>
        </p:nvSpPr>
        <p:spPr>
          <a:xfrm>
            <a:off x="1904996" y="2666994"/>
            <a:ext cx="5521913" cy="310456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609600" y="762000"/>
            <a:ext cx="7924784" cy="525778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5" name="object 3"/>
          <p:cNvSpPr txBox="1"/>
          <p:nvPr/>
        </p:nvSpPr>
        <p:spPr>
          <a:xfrm>
            <a:off x="1524000" y="832102"/>
            <a:ext cx="5943600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145">
                <a:latin typeface="Calibri" panose="020F0502020204030204" charset="0"/>
                <a:cs typeface="Carlito"/>
              </a:rPr>
              <a:t>DATA </a:t>
            </a:r>
            <a:r>
              <a:rPr b="1" dirty="0" sz="3200" spc="-35">
                <a:latin typeface="Calibri" panose="020F0502020204030204" charset="0"/>
                <a:cs typeface="Carlito"/>
              </a:rPr>
              <a:t>VISUALIZATION</a:t>
            </a:r>
            <a:r>
              <a:rPr b="1" dirty="0" sz="3200" spc="85">
                <a:latin typeface="Calibri" panose="020F0502020204030204" charset="0"/>
                <a:cs typeface="Carlito"/>
              </a:rPr>
              <a:t> </a:t>
            </a:r>
            <a:r>
              <a:rPr b="1" dirty="0" sz="3200" spc="-10" smtClean="0">
                <a:latin typeface="Calibri" panose="020F0502020204030204" charset="0"/>
                <a:cs typeface="Carlito"/>
              </a:rPr>
              <a:t>CHART</a:t>
            </a:r>
            <a:r>
              <a:rPr b="1" dirty="0" sz="3200" lang="en-US" spc="-10" smtClean="0">
                <a:latin typeface="Calibri" panose="020F0502020204030204" charset="0"/>
                <a:cs typeface="Carlito"/>
              </a:rPr>
              <a:t>S</a:t>
            </a:r>
            <a:endParaRPr dirty="0" sz="3200">
              <a:latin typeface="Calibri" panose="020F0502020204030204" charset="0"/>
              <a:cs typeface="Carlito"/>
            </a:endParaRPr>
          </a:p>
        </p:txBody>
      </p:sp>
      <p:sp>
        <p:nvSpPr>
          <p:cNvPr id="1048656" name="object 4"/>
          <p:cNvSpPr txBox="1"/>
          <p:nvPr/>
        </p:nvSpPr>
        <p:spPr>
          <a:xfrm>
            <a:off x="682623" y="1842004"/>
            <a:ext cx="319786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ratings over</a:t>
            </a:r>
            <a:r>
              <a:rPr dirty="0" sz="2400" spc="-9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 spc="-5">
                <a:latin typeface="Times New Roman" panose="02020603050405020304"/>
                <a:cs typeface="Times New Roman" panose="02020603050405020304"/>
              </a:rPr>
              <a:t>time: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57" name="object 5"/>
          <p:cNvSpPr/>
          <p:nvPr/>
        </p:nvSpPr>
        <p:spPr>
          <a:xfrm>
            <a:off x="1600196" y="2438395"/>
            <a:ext cx="5943588" cy="334164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685800" y="609600"/>
            <a:ext cx="7772384" cy="56387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9" name="object 3"/>
          <p:cNvSpPr txBox="1"/>
          <p:nvPr/>
        </p:nvSpPr>
        <p:spPr>
          <a:xfrm>
            <a:off x="1905000" y="762000"/>
            <a:ext cx="6095999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145">
                <a:latin typeface="Calibri" panose="020F0502020204030204" charset="0"/>
                <a:cs typeface="Carlito"/>
              </a:rPr>
              <a:t>DATA </a:t>
            </a:r>
            <a:r>
              <a:rPr b="1" dirty="0" sz="3200" spc="-35">
                <a:latin typeface="Calibri" panose="020F0502020204030204" charset="0"/>
                <a:cs typeface="Carlito"/>
              </a:rPr>
              <a:t>VISUALIZATION</a:t>
            </a:r>
            <a:r>
              <a:rPr b="1" dirty="0" sz="3200" spc="80">
                <a:latin typeface="Calibri" panose="020F0502020204030204" charset="0"/>
                <a:cs typeface="Carlito"/>
              </a:rPr>
              <a:t> </a:t>
            </a:r>
            <a:r>
              <a:rPr b="1" dirty="0" sz="3200" spc="-10">
                <a:latin typeface="Calibri" panose="020F0502020204030204" charset="0"/>
                <a:cs typeface="Carlito"/>
              </a:rPr>
              <a:t>CHARTS</a:t>
            </a:r>
            <a:endParaRPr dirty="0" sz="3200">
              <a:latin typeface="Calibri" panose="020F0502020204030204" charset="0"/>
              <a:cs typeface="Carlito"/>
            </a:endParaRPr>
          </a:p>
        </p:txBody>
      </p:sp>
      <p:sp>
        <p:nvSpPr>
          <p:cNvPr id="1048660" name="object 4"/>
          <p:cNvSpPr txBox="1"/>
          <p:nvPr/>
        </p:nvSpPr>
        <p:spPr>
          <a:xfrm>
            <a:off x="762693" y="1689604"/>
            <a:ext cx="487362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reviews(positive </a:t>
            </a:r>
            <a:r>
              <a:rPr dirty="0" sz="2400" spc="-5">
                <a:latin typeface="Times New Roman" panose="02020603050405020304"/>
                <a:cs typeface="Times New Roman" panose="02020603050405020304"/>
              </a:rPr>
              <a:t>and</a:t>
            </a:r>
            <a:r>
              <a:rPr dirty="0" sz="2400" spc="-9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400">
                <a:latin typeface="Times New Roman" panose="02020603050405020304"/>
                <a:cs typeface="Times New Roman" panose="02020603050405020304"/>
              </a:rPr>
              <a:t>negative):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61" name="object 5"/>
          <p:cNvSpPr/>
          <p:nvPr/>
        </p:nvSpPr>
        <p:spPr>
          <a:xfrm>
            <a:off x="1600196" y="2438395"/>
            <a:ext cx="6216437" cy="349504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533400" y="533400"/>
            <a:ext cx="8077183" cy="56387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63" name="object 3"/>
          <p:cNvSpPr txBox="1"/>
          <p:nvPr/>
        </p:nvSpPr>
        <p:spPr>
          <a:xfrm>
            <a:off x="2521048" y="717803"/>
            <a:ext cx="5479952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200" spc="-20">
                <a:latin typeface="Calibri" panose="020F0502020204030204" charset="0"/>
                <a:cs typeface="Carlito"/>
              </a:rPr>
              <a:t>DASHBOARD</a:t>
            </a:r>
            <a:r>
              <a:rPr b="1" dirty="0" sz="3200" spc="-55">
                <a:latin typeface="Calibri" panose="020F0502020204030204" charset="0"/>
                <a:cs typeface="Carlito"/>
              </a:rPr>
              <a:t> </a:t>
            </a:r>
            <a:r>
              <a:rPr b="1" dirty="0" sz="3200" spc="-40">
                <a:latin typeface="Calibri" panose="020F0502020204030204" charset="0"/>
                <a:cs typeface="Carlito"/>
              </a:rPr>
              <a:t>CREATION</a:t>
            </a:r>
            <a:r>
              <a:rPr b="1" dirty="0" sz="3200" spc="-40">
                <a:latin typeface="Carlito"/>
                <a:cs typeface="Carlito"/>
              </a:rPr>
              <a:t>:</a:t>
            </a:r>
            <a:endParaRPr dirty="0" sz="3200">
              <a:latin typeface="Carlito"/>
              <a:cs typeface="Carlito"/>
            </a:endParaRPr>
          </a:p>
        </p:txBody>
      </p:sp>
      <p:sp>
        <p:nvSpPr>
          <p:cNvPr id="1048664" name="object 4"/>
          <p:cNvSpPr txBox="1"/>
          <p:nvPr/>
        </p:nvSpPr>
        <p:spPr>
          <a:xfrm>
            <a:off x="792989" y="1539236"/>
            <a:ext cx="716597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014220" marL="202628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dirty="0" sz="2000">
                <a:latin typeface="Times New Roman" panose="02020603050405020304"/>
                <a:cs typeface="Times New Roman" panose="02020603050405020304"/>
              </a:rPr>
              <a:t>you have </a:t>
            </a:r>
            <a:r>
              <a:rPr dirty="0" sz="2000" spc="-5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dirty="0" sz="2000">
                <a:latin typeface="Times New Roman" panose="02020603050405020304"/>
                <a:cs typeface="Times New Roman" panose="02020603050405020304"/>
              </a:rPr>
              <a:t>views on </a:t>
            </a:r>
            <a:r>
              <a:rPr dirty="0" sz="2000" spc="-5">
                <a:latin typeface="Times New Roman" panose="02020603050405020304"/>
                <a:cs typeface="Times New Roman" panose="02020603050405020304"/>
              </a:rPr>
              <a:t>different tabs in cognos analytics,you  can </a:t>
            </a:r>
            <a:r>
              <a:rPr dirty="0" sz="2000">
                <a:latin typeface="Times New Roman" panose="02020603050405020304"/>
                <a:cs typeface="Times New Roman" panose="02020603050405020304"/>
              </a:rPr>
              <a:t>pull </a:t>
            </a:r>
            <a:r>
              <a:rPr dirty="0" sz="2000" spc="-5">
                <a:latin typeface="Times New Roman" panose="02020603050405020304"/>
                <a:cs typeface="Times New Roman" panose="02020603050405020304"/>
              </a:rPr>
              <a:t>them into </a:t>
            </a:r>
            <a:r>
              <a:rPr dirty="0" sz="2000">
                <a:latin typeface="Times New Roman" panose="02020603050405020304"/>
                <a:cs typeface="Times New Roman" panose="02020603050405020304"/>
              </a:rPr>
              <a:t>a</a:t>
            </a:r>
            <a:r>
              <a:rPr dirty="0" sz="2000" spc="-2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 sz="2000">
                <a:latin typeface="Times New Roman" panose="02020603050405020304"/>
                <a:cs typeface="Times New Roman" panose="02020603050405020304"/>
              </a:rPr>
              <a:t>dashboard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65" name="object 5"/>
          <p:cNvSpPr/>
          <p:nvPr/>
        </p:nvSpPr>
        <p:spPr>
          <a:xfrm>
            <a:off x="1828796" y="2209795"/>
            <a:ext cx="5857338" cy="376744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>
            <a:off x="533398" y="609598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67" name="object 3"/>
          <p:cNvSpPr txBox="1">
            <a:spLocks noGrp="1"/>
          </p:cNvSpPr>
          <p:nvPr>
            <p:ph type="title"/>
          </p:nvPr>
        </p:nvSpPr>
        <p:spPr>
          <a:xfrm>
            <a:off x="1143000" y="701991"/>
            <a:ext cx="7315200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dirty="0" sz="32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b="0" dirty="0" spc="-10">
                <a:latin typeface="Carlito"/>
                <a:cs typeface="Carlito"/>
              </a:rPr>
              <a:t>:</a:t>
            </a:r>
            <a:endParaRPr b="0" dirty="0" spc="-10">
              <a:latin typeface="Carlito"/>
              <a:cs typeface="Carlito"/>
            </a:endParaRPr>
          </a:p>
        </p:txBody>
      </p:sp>
      <p:sp>
        <p:nvSpPr>
          <p:cNvPr id="1048668" name="object 4"/>
          <p:cNvSpPr txBox="1"/>
          <p:nvPr/>
        </p:nvSpPr>
        <p:spPr>
          <a:xfrm>
            <a:off x="499714" y="2055363"/>
            <a:ext cx="6092190" cy="1671320"/>
          </a:xfrm>
          <a:prstGeom prst="rect"/>
        </p:spPr>
        <p:txBody>
          <a:bodyPr bIns="0" lIns="0" rIns="0" rtlCol="0" tIns="73660" vert="horz" wrap="square">
            <a:spAutoFit/>
          </a:bodyPr>
          <a:p>
            <a:pPr indent="-107950" marL="120015">
              <a:lnSpc>
                <a:spcPct val="100000"/>
              </a:lnSpc>
              <a:spcBef>
                <a:spcPts val="580"/>
              </a:spcBef>
              <a:buSzPct val="96000"/>
              <a:buFont typeface="Arial" panose="020B0604020202020204"/>
              <a:buChar char="•"/>
              <a:tabLst>
                <a:tab algn="l" pos="120650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IBM </a:t>
            </a:r>
            <a:r>
              <a:rPr b="1" dirty="0" sz="2400" spc="-20">
                <a:latin typeface="Times New Roman" panose="02020603050405020304"/>
                <a:cs typeface="Times New Roman" panose="02020603050405020304"/>
              </a:rPr>
              <a:t>Congo’s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Analytics</a:t>
            </a:r>
            <a:r>
              <a:rPr b="1" dirty="0" sz="2400" spc="-13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Dashboard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107950" marL="120015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algn="l" pos="120650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IBM</a:t>
            </a:r>
            <a:r>
              <a:rPr b="1" dirty="0" sz="2400" spc="-14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Account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107315" marL="119380" marR="5080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algn="l" pos="120650"/>
              </a:tabLst>
            </a:pPr>
            <a:r>
              <a:rPr b="1" dirty="0" sz="2400" spc="-15">
                <a:latin typeface="Times New Roman" panose="02020603050405020304"/>
                <a:cs typeface="Times New Roman" panose="02020603050405020304"/>
              </a:rPr>
              <a:t>Visualization </a:t>
            </a:r>
            <a:r>
              <a:rPr b="1" dirty="0" sz="2400">
                <a:latin typeface="Times New Roman" panose="02020603050405020304"/>
                <a:cs typeface="Times New Roman" panose="02020603050405020304"/>
              </a:rPr>
              <a:t>tools: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List, Column,</a:t>
            </a:r>
            <a:r>
              <a:rPr b="1" dirty="0" sz="2400" spc="-6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15">
                <a:latin typeface="Times New Roman" panose="02020603050405020304"/>
                <a:cs typeface="Times New Roman" panose="02020603050405020304"/>
              </a:rPr>
              <a:t>Wordcount, 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Line</a:t>
            </a:r>
            <a:r>
              <a:rPr b="1" dirty="0" sz="2400" spc="-1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>
                <a:latin typeface="Times New Roman" panose="02020603050405020304"/>
                <a:cs typeface="Times New Roman" panose="02020603050405020304"/>
              </a:rPr>
              <a:t>graph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304800" y="457200"/>
            <a:ext cx="8534382" cy="597851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6" name="object 3"/>
          <p:cNvSpPr txBox="1">
            <a:spLocks noGrp="1"/>
          </p:cNvSpPr>
          <p:nvPr>
            <p:ph type="title"/>
          </p:nvPr>
        </p:nvSpPr>
        <p:spPr>
          <a:xfrm>
            <a:off x="3815732" y="573340"/>
            <a:ext cx="3042268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object 4"/>
          <p:cNvSpPr txBox="1"/>
          <p:nvPr/>
        </p:nvSpPr>
        <p:spPr>
          <a:xfrm>
            <a:off x="575914" y="1552445"/>
            <a:ext cx="5015230" cy="3761741"/>
          </a:xfrm>
          <a:prstGeom prst="rect"/>
        </p:spPr>
        <p:txBody>
          <a:bodyPr bIns="0" lIns="0" rIns="0" rtlCol="0" tIns="73660" vert="horz" wrap="square">
            <a:spAutoFit/>
          </a:bodyPr>
          <a:p>
            <a:pPr indent="-297815" marL="30988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INTRODUCTION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OBJECTIVE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IBM</a:t>
            </a:r>
            <a:r>
              <a:rPr b="1" dirty="0" sz="2400" spc="-1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CLOUD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IBM CONGOS</a:t>
            </a:r>
            <a:r>
              <a:rPr b="1" dirty="0" sz="2400" spc="-15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30">
                <a:latin typeface="Times New Roman" panose="02020603050405020304"/>
                <a:cs typeface="Times New Roman" panose="02020603050405020304"/>
              </a:rPr>
              <a:t>ANALYTICS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>
                <a:latin typeface="Times New Roman" panose="02020603050405020304"/>
                <a:cs typeface="Times New Roman" panose="02020603050405020304"/>
              </a:rPr>
              <a:t>WORKING WITH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THE</a:t>
            </a:r>
            <a:r>
              <a:rPr b="1" dirty="0" sz="2400" spc="-185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55">
                <a:latin typeface="Times New Roman" panose="02020603050405020304"/>
                <a:cs typeface="Times New Roman" panose="02020603050405020304"/>
              </a:rPr>
              <a:t>DATASET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95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b="1" dirty="0" sz="2400" spc="-2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b="1" dirty="0" sz="2400" spc="-125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20">
                <a:latin typeface="Times New Roman" panose="02020603050405020304"/>
                <a:cs typeface="Times New Roman" panose="02020603050405020304"/>
              </a:rPr>
              <a:t>CHARTS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3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b="1" dirty="0" sz="2400" spc="-1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DASHBOARD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20">
                <a:latin typeface="Times New Roman" panose="02020603050405020304"/>
                <a:cs typeface="Times New Roman" panose="02020603050405020304"/>
              </a:rPr>
              <a:t>EXPORT </a:t>
            </a: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THE</a:t>
            </a:r>
            <a:r>
              <a:rPr b="1" dirty="0" sz="2400" spc="-22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 sz="2400" spc="-35">
                <a:latin typeface="Times New Roman" panose="02020603050405020304"/>
                <a:cs typeface="Times New Roman" panose="02020603050405020304"/>
              </a:rPr>
              <a:t>ANALYSIS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  <a:p>
            <a:pPr indent="-297815" marL="30988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algn="l" pos="309245"/>
                <a:tab algn="l" pos="310515"/>
              </a:tabLst>
            </a:pPr>
            <a:r>
              <a:rPr b="1" dirty="0" sz="2400" spc="-5">
                <a:latin typeface="Times New Roman" panose="02020603050405020304"/>
                <a:cs typeface="Times New Roman" panose="02020603050405020304"/>
              </a:rPr>
              <a:t>CONCLUSION</a:t>
            </a:r>
            <a:endParaRPr dirty="0"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/>
          <p:nvPr/>
        </p:nvSpPr>
        <p:spPr>
          <a:xfrm>
            <a:off x="685800" y="533400"/>
            <a:ext cx="8000983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/>
          <p:nvPr/>
        </p:nvSpPr>
        <p:spPr>
          <a:xfrm>
            <a:off x="1676400" y="3200400"/>
            <a:ext cx="6061171" cy="937116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1414145" marL="1649095" marR="223520">
              <a:lnSpc>
                <a:spcPct val="103000"/>
              </a:lnSpc>
              <a:spcBef>
                <a:spcPts val="90"/>
              </a:spcBef>
            </a:pPr>
            <a:endParaRPr b="1" dirty="0" sz="1600" lang="en-US" spc="15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b="1" dirty="0" sz="1600" lang="en-US" spc="1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Title 8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5300228" cy="615553"/>
          </a:xfrm>
        </p:spPr>
        <p:txBody>
          <a:bodyPr/>
          <a:p>
            <a:r>
              <a:rPr dirty="0" sz="4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dirty="0" sz="4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Subtitle 9"/>
          <p:cNvSpPr>
            <a:spLocks noGrp="1"/>
          </p:cNvSpPr>
          <p:nvPr>
            <p:ph type="subTitle" idx="4"/>
          </p:nvPr>
        </p:nvSpPr>
        <p:spPr>
          <a:xfrm>
            <a:off x="1219200" y="2057400"/>
            <a:ext cx="6400800" cy="2677656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dirty="0" sz="1800" lang="en-US" err="1" smtClean="0"/>
              <a:t>lowercosts</a:t>
            </a:r>
            <a:r>
              <a:rPr dirty="0" sz="1800" lang="en-US" smtClean="0"/>
              <a:t>--</a:t>
            </a:r>
            <a:r>
              <a:rPr b="0" dirty="0" sz="1800" lang="en-US" smtClean="0"/>
              <a:t>reduces </a:t>
            </a:r>
            <a:r>
              <a:rPr b="0" dirty="0" sz="1800" lang="en-US" err="1" smtClean="0"/>
              <a:t>maintanence</a:t>
            </a:r>
            <a:r>
              <a:rPr b="0" dirty="0" sz="1800" lang="en-US" smtClean="0"/>
              <a:t> due to complete report coverage and a zero footprint environment</a:t>
            </a:r>
            <a:endParaRPr b="0" dirty="0" sz="1800" lang="en-US" smtClean="0"/>
          </a:p>
          <a:p>
            <a:pPr lvl="0">
              <a:buFont typeface="Arial" panose="020B0604020202020204" pitchFamily="34" charset="0"/>
              <a:buChar char="•"/>
            </a:pPr>
            <a:r>
              <a:rPr dirty="0" sz="1800" lang="en-US" smtClean="0"/>
              <a:t>Faster </a:t>
            </a:r>
            <a:r>
              <a:rPr dirty="0" sz="1800" lang="en-US" smtClean="0"/>
              <a:t>results—</a:t>
            </a:r>
            <a:r>
              <a:rPr b="0" dirty="0" sz="1800" lang="en-US" smtClean="0"/>
              <a:t>shortens </a:t>
            </a:r>
            <a:r>
              <a:rPr b="0" dirty="0" sz="1800" lang="en-US" smtClean="0"/>
              <a:t>reporting time due to seamless </a:t>
            </a:r>
            <a:r>
              <a:rPr b="0" dirty="0" sz="1800" lang="en-US" smtClean="0"/>
              <a:t>integration </a:t>
            </a:r>
            <a:r>
              <a:rPr b="0" dirty="0" sz="1800" lang="en-US" smtClean="0"/>
              <a:t>and adaptive </a:t>
            </a:r>
            <a:r>
              <a:rPr b="0" dirty="0" sz="1800" lang="en-US" smtClean="0"/>
              <a:t>authoring</a:t>
            </a:r>
            <a:endParaRPr b="0" dirty="0" sz="1800"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dirty="0" sz="1800" lang="en-US" smtClean="0"/>
              <a:t>Improved decision making—</a:t>
            </a:r>
            <a:r>
              <a:rPr b="0" dirty="0" sz="1800" lang="en-US" smtClean="0"/>
              <a:t>reports and dashboards present data in easily-understood formats</a:t>
            </a:r>
            <a:endParaRPr b="0" dirty="0" sz="1800"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b="0" dirty="0" sz="1800" lang="en-US" smtClean="0"/>
              <a:t>Ability to work with data using familiar business terms</a:t>
            </a:r>
            <a:endParaRPr b="0" dirty="0" sz="1800" lang="en-US" smtClean="0"/>
          </a:p>
          <a:p>
            <a:pPr lvl="0">
              <a:buFont typeface="Arial" panose="020B0604020202020204" pitchFamily="34" charset="0"/>
              <a:buChar char="•"/>
            </a:pP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609598" y="609598"/>
            <a:ext cx="8000983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74" name="object 3"/>
          <p:cNvSpPr txBox="1">
            <a:spLocks noGrp="1"/>
          </p:cNvSpPr>
          <p:nvPr>
            <p:ph type="title"/>
          </p:nvPr>
        </p:nvSpPr>
        <p:spPr>
          <a:xfrm>
            <a:off x="1752600" y="2159811"/>
            <a:ext cx="5486399" cy="68993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dirty="0" sz="4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44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 sz="4400" spc="-35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object 4"/>
          <p:cNvSpPr txBox="1"/>
          <p:nvPr/>
        </p:nvSpPr>
        <p:spPr>
          <a:xfrm>
            <a:off x="1444622" y="3821643"/>
            <a:ext cx="6111240" cy="1391285"/>
          </a:xfrm>
          <a:prstGeom prst="rect"/>
        </p:spPr>
        <p:txBody>
          <a:bodyPr bIns="0" lIns="0" rIns="0" rtlCol="0" tIns="94615" vert="horz" wrap="square">
            <a:spAutoFit/>
          </a:bodyPr>
          <a:p>
            <a:pPr indent="-122555" marL="134620">
              <a:lnSpc>
                <a:spcPct val="100000"/>
              </a:lnSpc>
              <a:spcBef>
                <a:spcPts val="745"/>
              </a:spcBef>
              <a:buSzPct val="88000"/>
              <a:buFont typeface="Noto Sans Symbols"/>
              <a:buChar char="⦁"/>
              <a:tabLst>
                <a:tab algn="l" pos="135255"/>
              </a:tabLst>
            </a:pPr>
            <a:r>
              <a:rPr dirty="0" sz="1700" spc="-35">
                <a:latin typeface="Carlito"/>
                <a:cs typeface="Carlito"/>
              </a:rPr>
              <a:t>Total </a:t>
            </a:r>
            <a:r>
              <a:rPr dirty="0" sz="1700" spc="-10">
                <a:latin typeface="Carlito"/>
                <a:cs typeface="Carlito"/>
              </a:rPr>
              <a:t>cost </a:t>
            </a:r>
            <a:r>
              <a:rPr dirty="0" sz="1700">
                <a:latin typeface="Carlito"/>
                <a:cs typeface="Carlito"/>
              </a:rPr>
              <a:t>of </a:t>
            </a:r>
            <a:r>
              <a:rPr dirty="0" sz="1700" spc="-10">
                <a:latin typeface="Carlito"/>
                <a:cs typeface="Carlito"/>
              </a:rPr>
              <a:t>ownership(TCO)is more </a:t>
            </a:r>
            <a:r>
              <a:rPr dirty="0" sz="1700" spc="-5">
                <a:latin typeface="Carlito"/>
                <a:cs typeface="Carlito"/>
              </a:rPr>
              <a:t>significant than other</a:t>
            </a:r>
            <a:r>
              <a:rPr dirty="0" sz="1700" spc="8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tools</a:t>
            </a:r>
            <a:endParaRPr dirty="0" sz="1700">
              <a:latin typeface="Carlito"/>
              <a:cs typeface="Carlito"/>
            </a:endParaRPr>
          </a:p>
          <a:p>
            <a:pPr indent="-137160" marL="149225">
              <a:lnSpc>
                <a:spcPct val="100000"/>
              </a:lnSpc>
              <a:spcBef>
                <a:spcPts val="645"/>
              </a:spcBef>
              <a:buFont typeface="Noto Sans Symbols"/>
              <a:buChar char="⦁"/>
              <a:tabLst>
                <a:tab algn="l" pos="149860"/>
              </a:tabLst>
            </a:pPr>
            <a:r>
              <a:rPr dirty="0" sz="1700" spc="-10">
                <a:latin typeface="Carlito"/>
                <a:cs typeface="Carlito"/>
              </a:rPr>
              <a:t>Investments </a:t>
            </a:r>
            <a:r>
              <a:rPr dirty="0" sz="1700" spc="-5">
                <a:latin typeface="Carlito"/>
                <a:cs typeface="Carlito"/>
              </a:rPr>
              <a:t>in cognos </a:t>
            </a:r>
            <a:r>
              <a:rPr dirty="0" sz="1700">
                <a:latin typeface="Carlito"/>
                <a:cs typeface="Carlito"/>
              </a:rPr>
              <a:t>R&amp;D </a:t>
            </a:r>
            <a:r>
              <a:rPr dirty="0" sz="1700" spc="-5">
                <a:latin typeface="Carlito"/>
                <a:cs typeface="Carlito"/>
              </a:rPr>
              <a:t>by </a:t>
            </a:r>
            <a:r>
              <a:rPr dirty="0" sz="1700">
                <a:latin typeface="Carlito"/>
                <a:cs typeface="Carlito"/>
              </a:rPr>
              <a:t>IBM </a:t>
            </a:r>
            <a:r>
              <a:rPr dirty="0" sz="1700" spc="-5">
                <a:latin typeface="Carlito"/>
                <a:cs typeface="Carlito"/>
              </a:rPr>
              <a:t>is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declining</a:t>
            </a:r>
            <a:endParaRPr dirty="0" sz="17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  <a:spcBef>
                <a:spcPts val="650"/>
              </a:spcBef>
            </a:pPr>
            <a:r>
              <a:rPr dirty="0" sz="1700">
                <a:latin typeface="Noto Sans Symbols"/>
                <a:cs typeface="Noto Sans Symbols"/>
              </a:rPr>
              <a:t>⦁ </a:t>
            </a:r>
            <a:r>
              <a:rPr dirty="0" sz="1700" spc="-25">
                <a:latin typeface="Carlito"/>
                <a:cs typeface="Carlito"/>
              </a:rPr>
              <a:t>Wont </a:t>
            </a:r>
            <a:r>
              <a:rPr dirty="0" sz="1700" spc="-5">
                <a:latin typeface="Carlito"/>
                <a:cs typeface="Carlito"/>
              </a:rPr>
              <a:t>work smoothly with </a:t>
            </a:r>
            <a:r>
              <a:rPr dirty="0" sz="1700" spc="-10">
                <a:latin typeface="Carlito"/>
                <a:cs typeface="Carlito"/>
              </a:rPr>
              <a:t>large data </a:t>
            </a:r>
            <a:r>
              <a:rPr dirty="0" sz="1700" spc="-5">
                <a:latin typeface="Carlito"/>
                <a:cs typeface="Carlito"/>
              </a:rPr>
              <a:t>sets </a:t>
            </a:r>
            <a:r>
              <a:rPr dirty="0" sz="1700" spc="-10">
                <a:latin typeface="Carlito"/>
                <a:cs typeface="Carlito"/>
              </a:rPr>
              <a:t>having many</a:t>
            </a:r>
            <a:r>
              <a:rPr dirty="0" sz="1700" spc="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parameters</a:t>
            </a:r>
            <a:endParaRPr dirty="0" sz="1700">
              <a:latin typeface="Carlito"/>
              <a:cs typeface="Carlito"/>
            </a:endParaRPr>
          </a:p>
          <a:p>
            <a:pPr indent="-137160" marL="149225">
              <a:lnSpc>
                <a:spcPct val="100000"/>
              </a:lnSpc>
              <a:spcBef>
                <a:spcPts val="650"/>
              </a:spcBef>
              <a:buFont typeface="Noto Sans Symbols"/>
              <a:buChar char="⦁"/>
              <a:tabLst>
                <a:tab algn="l" pos="149860"/>
              </a:tabLst>
            </a:pPr>
            <a:r>
              <a:rPr dirty="0" sz="1700" spc="-10">
                <a:latin typeface="Carlito"/>
                <a:cs typeface="Carlito"/>
              </a:rPr>
              <a:t>Cross-browser </a:t>
            </a:r>
            <a:r>
              <a:rPr dirty="0" sz="1700" spc="-5">
                <a:latin typeface="Carlito"/>
                <a:cs typeface="Carlito"/>
              </a:rPr>
              <a:t>compatibility is often</a:t>
            </a:r>
            <a:r>
              <a:rPr dirty="0" sz="1700" spc="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problematic</a:t>
            </a:r>
            <a:endParaRPr dirty="0"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609598" y="609598"/>
            <a:ext cx="8000983" cy="57149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77" name="object 3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4220271" cy="68993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>
                <a:latin typeface="Calibri" panose="020F0502020204030204" charset="0"/>
              </a:rPr>
              <a:t>CONCLUSION:</a:t>
            </a:r>
            <a:endParaRPr dirty="0" sz="4400">
              <a:latin typeface="Calibri" panose="020F0502020204030204" charset="0"/>
            </a:endParaRPr>
          </a:p>
        </p:txBody>
      </p:sp>
      <p:sp>
        <p:nvSpPr>
          <p:cNvPr id="1048678" name="object 4"/>
          <p:cNvSpPr txBox="1"/>
          <p:nvPr/>
        </p:nvSpPr>
        <p:spPr>
          <a:xfrm>
            <a:off x="1524000" y="2438400"/>
            <a:ext cx="6556378" cy="2410660"/>
          </a:xfrm>
          <a:prstGeom prst="rect"/>
        </p:spPr>
        <p:txBody>
          <a:bodyPr bIns="0" lIns="0" rIns="0" rtlCol="0" tIns="67310" vert="horz" wrap="square">
            <a:spAutoFit/>
          </a:bodyPr>
          <a:p>
            <a:pPr algn="just" marL="12700" marR="8890">
              <a:lnSpc>
                <a:spcPct val="80000"/>
              </a:lnSpc>
              <a:spcBef>
                <a:spcPts val="530"/>
              </a:spcBef>
            </a:pP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we will be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visualizations,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get most of the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dirty="0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</a:t>
            </a:r>
            <a:endParaRPr dirty="0" sz="1800" lang="en-US" spc="-1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marL="12700" marR="8890">
              <a:lnSpc>
                <a:spcPct val="80000"/>
              </a:lnSpc>
              <a:spcBef>
                <a:spcPts val="530"/>
              </a:spcBef>
            </a:pPr>
            <a:endParaRPr dirty="0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marL="12700">
              <a:lnSpc>
                <a:spcPts val="2750"/>
              </a:lnSpc>
            </a:pPr>
            <a:r>
              <a:rPr b="1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b="1"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b="1"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b="1"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23545" marL="469265" marR="5080">
              <a:lnSpc>
                <a:spcPct val="80000"/>
              </a:lnSpc>
              <a:spcBef>
                <a:spcPts val="395"/>
              </a:spcBef>
              <a:buFont typeface="Arial" panose="020B0604020202020204"/>
              <a:buChar char="•"/>
              <a:tabLst>
                <a:tab algn="l" pos="469265"/>
                <a:tab algn="l" pos="469900"/>
              </a:tabLst>
            </a:pP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can work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IBM Cognos  Analytics.</a:t>
            </a:r>
            <a:endParaRPr dirty="0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23545" marL="469900">
              <a:lnSpc>
                <a:spcPts val="2050"/>
              </a:lnSpc>
              <a:buFont typeface="Arial" panose="020B0604020202020204"/>
              <a:buChar char="•"/>
              <a:tabLst>
                <a:tab algn="l" pos="469265"/>
                <a:tab algn="l" pos="469900"/>
              </a:tabLst>
            </a:pP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dirty="0" sz="1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dirty="0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23545" marL="469900">
              <a:lnSpc>
                <a:spcPts val="2125"/>
              </a:lnSpc>
              <a:buFont typeface="Arial" panose="020B0604020202020204"/>
              <a:buChar char="•"/>
              <a:tabLst>
                <a:tab algn="l" pos="469265"/>
                <a:tab algn="l" pos="469900"/>
              </a:tabLst>
            </a:pP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dirty="0" sz="180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dirty="0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dashboards</a:t>
            </a:r>
            <a:endParaRPr dirty="0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>
            <a:spLocks noGrp="1"/>
          </p:cNvSpPr>
          <p:nvPr>
            <p:ph type="title"/>
          </p:nvPr>
        </p:nvSpPr>
        <p:spPr>
          <a:xfrm>
            <a:off x="2851537" y="2830062"/>
            <a:ext cx="2985135" cy="68993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1931035"/>
              </a:tabLst>
            </a:pPr>
            <a:r>
              <a:rPr dirty="0" sz="4400" lang="en-US" smtClean="0">
                <a:latin typeface="Baskerville Old Face" panose="02020602080505020303" pitchFamily="18" charset="0"/>
                <a:cs typeface="Times New Roman" panose="02020603050405020304"/>
              </a:rPr>
              <a:t>Thank you</a:t>
            </a:r>
            <a:endParaRPr dirty="0" sz="4400">
              <a:latin typeface="Baskerville Old Face" panose="02020602080505020303" pitchFamily="18" charset="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685798" y="609598"/>
            <a:ext cx="7848584" cy="5333989"/>
          </a:xfrm>
          <a:prstGeom prst="rect"/>
          <a:blipFill>
            <a:blip xmlns:r="http://schemas.openxmlformats.org/officeDocument/2006/relationships" r:embed="rId1" cstate="print">
              <a:lum/>
            </a:blip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4724400" cy="50526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object 4"/>
          <p:cNvSpPr txBox="1"/>
          <p:nvPr/>
        </p:nvSpPr>
        <p:spPr>
          <a:xfrm>
            <a:off x="1417659" y="1504611"/>
            <a:ext cx="6148070" cy="3145155"/>
          </a:xfrm>
          <a:prstGeom prst="rect"/>
        </p:spPr>
        <p:txBody>
          <a:bodyPr bIns="0" lIns="0" rIns="0" rtlCol="0" tIns="38735" vert="horz" wrap="square">
            <a:spAutoFit/>
          </a:bodyPr>
          <a:p>
            <a:pPr indent="203200" marL="204470" marR="196850">
              <a:lnSpc>
                <a:spcPct val="90000"/>
              </a:lnSpc>
              <a:spcBef>
                <a:spcPts val="305"/>
              </a:spcBef>
            </a:pP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Coffee is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pervasive aspect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is part 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15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many,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most, </a:t>
            </a:r>
            <a:r>
              <a:rPr b="1" dirty="0" sz="15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tourism experiences. Coffee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consuming, 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exhibited through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shops, is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b="1" dirty="0" sz="1500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15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coffee-related </a:t>
            </a:r>
            <a:r>
              <a:rPr b="1" dirty="0" sz="1500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tourism.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43815" marL="12065" marR="5080">
              <a:lnSpc>
                <a:spcPts val="1460"/>
              </a:lnSpc>
              <a:spcBef>
                <a:spcPts val="315"/>
              </a:spcBef>
            </a:pP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regards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attracting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value  proposition,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shops must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all, barrier- free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b="1" dirty="0" sz="15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tourism.There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were three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characterisics 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that were more important to customers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than the</a:t>
            </a:r>
            <a:r>
              <a:rPr b="1" dirty="0" sz="15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9215" marL="2482850">
              <a:lnSpc>
                <a:spcPts val="1750"/>
              </a:lnSpc>
              <a:buSzPct val="93000"/>
              <a:buFont typeface="Arial" panose="020B0604020202020204"/>
              <a:buChar char="•"/>
              <a:tabLst>
                <a:tab algn="l" pos="2483485"/>
              </a:tabLst>
            </a:pP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flavour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11760" marL="2327275">
              <a:lnSpc>
                <a:spcPts val="1765"/>
              </a:lnSpc>
              <a:buFont typeface="Arial" panose="020B0604020202020204"/>
              <a:buChar char="•"/>
              <a:tabLst>
                <a:tab algn="l" pos="2327910"/>
              </a:tabLst>
            </a:pP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Body or mouth</a:t>
            </a:r>
            <a:r>
              <a:rPr b="1" dirty="0" sz="15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8580" marL="2323465">
              <a:lnSpc>
                <a:spcPts val="1780"/>
              </a:lnSpc>
              <a:buFont typeface="Arial" panose="020B0604020202020204"/>
              <a:buChar char="•"/>
              <a:tabLst>
                <a:tab algn="l" pos="2324100"/>
              </a:tabLst>
            </a:pP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aftertaste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 sz="16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marL="69850" marR="62865">
              <a:lnSpc>
                <a:spcPts val="1460"/>
              </a:lnSpc>
            </a:pP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place after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Many  costumers </a:t>
            </a:r>
            <a:r>
              <a:rPr b="1" dirty="0" sz="15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of trying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something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new and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b="1" dirty="0" sz="1500">
                <a:latin typeface="Times New Roman" panose="02020603050405020304" pitchFamily="18" charset="0"/>
                <a:cs typeface="Times New Roman" panose="02020603050405020304" pitchFamily="18" charset="0"/>
              </a:rPr>
              <a:t>enjoy  coffees </a:t>
            </a:r>
            <a:r>
              <a:rPr b="1" dirty="0" sz="1500" spc="5">
                <a:latin typeface="Times New Roman" panose="02020603050405020304" pitchFamily="18" charset="0"/>
                <a:cs typeface="Times New Roman" panose="02020603050405020304" pitchFamily="18" charset="0"/>
              </a:rPr>
              <a:t>with unique</a:t>
            </a:r>
            <a:r>
              <a:rPr b="1" dirty="0" sz="15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5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endParaRPr dirty="0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685800" y="533400"/>
            <a:ext cx="7772400" cy="5791188"/>
          </a:xfrm>
          <a:prstGeom prst="rect"/>
          <a:blipFill>
            <a:blip xmlns:r="http://schemas.openxmlformats.org/officeDocument/2006/relationships" r:embed="rId1" cstate="print">
              <a:lum/>
            </a:blip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2" name="object 3"/>
          <p:cNvSpPr txBox="1">
            <a:spLocks noGrp="1"/>
          </p:cNvSpPr>
          <p:nvPr>
            <p:ph type="title"/>
          </p:nvPr>
        </p:nvSpPr>
        <p:spPr>
          <a:xfrm>
            <a:off x="2971800" y="690814"/>
            <a:ext cx="3352800" cy="56682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  <a:endParaRPr dirty="0" sz="360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object 4"/>
          <p:cNvSpPr txBox="1">
            <a:spLocks noGrp="1"/>
          </p:cNvSpPr>
          <p:nvPr>
            <p:ph type="body" idx="1"/>
          </p:nvPr>
        </p:nvSpPr>
        <p:spPr>
          <a:xfrm>
            <a:off x="974732" y="1169008"/>
            <a:ext cx="6337300" cy="4874261"/>
          </a:xfrm>
          <a:prstGeom prst="rect"/>
        </p:spPr>
        <p:txBody>
          <a:bodyPr bIns="0" lIns="0" rIns="0" rtlCol="0" tIns="76200" vert="horz" wrap="square">
            <a:spAutoFit/>
          </a:bodyPr>
          <a:p>
            <a:pPr marL="10096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Development </a:t>
            </a:r>
            <a:r>
              <a:rPr dirty="0"/>
              <a:t>of </a:t>
            </a:r>
            <a:r>
              <a:rPr dirty="0" spc="-15"/>
              <a:t>customer-relationship:</a:t>
            </a:r>
            <a:endParaRPr dirty="0" spc="-15"/>
          </a:p>
          <a:p>
            <a:pPr algn="just" indent="-146685" marL="158750">
              <a:lnSpc>
                <a:spcPct val="100000"/>
              </a:lnSpc>
              <a:spcBef>
                <a:spcPts val="815"/>
              </a:spcBef>
              <a:buClr>
                <a:srgbClr val="878787"/>
              </a:buClr>
              <a:buSzPct val="125000"/>
              <a:buFont typeface="Arial" panose="020B0604020202020204"/>
              <a:buChar char="•"/>
              <a:tabLst>
                <a:tab algn="l" pos="159385"/>
              </a:tabLst>
            </a:pP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dirty="0" sz="1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 sz="21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71120" marL="100965" marR="29210">
              <a:lnSpc>
                <a:spcPct val="100000"/>
              </a:lnSpc>
              <a:buSzPct val="94000"/>
              <a:buFont typeface="Arial" panose="020B0604020202020204"/>
              <a:buChar char="•"/>
              <a:tabLst>
                <a:tab algn="l" pos="102870"/>
              </a:tabLst>
            </a:pP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that to </a:t>
            </a:r>
            <a:r>
              <a:rPr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flavour meant to</a:t>
            </a:r>
            <a:r>
              <a:rPr dirty="0" sz="1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dirty="0"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71120" marL="100965" marR="5080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algn="l" pos="102870"/>
              </a:tabLst>
            </a:pP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project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purpose is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that we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important  visualizations ,creating </a:t>
            </a:r>
            <a:r>
              <a:rPr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shop and 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flavour reviews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by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going through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insight 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dirty="0" sz="16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1600" lang="en-US" spc="-5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71120" marL="100965" marR="5080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algn="l" pos="102870"/>
              </a:tabLst>
            </a:pPr>
            <a:endParaRPr dirty="0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>
              <a:lnSpc>
                <a:spcPct val="100000"/>
              </a:lnSpc>
            </a:pPr>
            <a:r>
              <a:rPr dirty="0" spc="-5"/>
              <a:t>By </a:t>
            </a:r>
            <a:r>
              <a:rPr dirty="0"/>
              <a:t>the </a:t>
            </a:r>
            <a:r>
              <a:rPr dirty="0" spc="-5"/>
              <a:t>end </a:t>
            </a:r>
            <a:r>
              <a:rPr dirty="0"/>
              <a:t>of this </a:t>
            </a:r>
            <a:r>
              <a:rPr dirty="0" spc="-10"/>
              <a:t>project </a:t>
            </a:r>
            <a:r>
              <a:rPr dirty="0"/>
              <a:t>you </a:t>
            </a:r>
            <a:r>
              <a:rPr dirty="0" spc="-5"/>
              <a:t>will</a:t>
            </a:r>
            <a:r>
              <a:rPr dirty="0" spc="-15"/>
              <a:t> </a:t>
            </a:r>
            <a:r>
              <a:rPr dirty="0"/>
              <a:t>:</a:t>
            </a:r>
            <a:endParaRPr dirty="0"/>
          </a:p>
          <a:p>
            <a:pPr algn="just" indent="-427355" lvl="1" marL="558165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algn="l" pos="558800"/>
              </a:tabLst>
            </a:pP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on IBM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Congos</a:t>
            </a:r>
            <a:r>
              <a:rPr b="1" dirty="0" sz="1600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27355" lvl="1" marL="558165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algn="l" pos="558800"/>
              </a:tabLst>
            </a:pP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b="1" dirty="0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broad understanding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b="1" dirty="0" sz="1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dirty="0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27355" lvl="1" marL="558165">
              <a:lnSpc>
                <a:spcPct val="100000"/>
              </a:lnSpc>
              <a:buFont typeface="Arial" panose="020B0604020202020204"/>
              <a:buChar char="•"/>
              <a:tabLst>
                <a:tab algn="l" pos="558800"/>
              </a:tabLst>
            </a:pP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 sz="1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b="1" dirty="0" sz="1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b="1" dirty="0" sz="1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457200" y="609600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3956683" y="1050478"/>
            <a:ext cx="2215517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pc="-3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object 4"/>
          <p:cNvSpPr txBox="1"/>
          <p:nvPr/>
        </p:nvSpPr>
        <p:spPr>
          <a:xfrm>
            <a:off x="1350567" y="2000591"/>
            <a:ext cx="6757034" cy="3169286"/>
          </a:xfrm>
          <a:prstGeom prst="rect"/>
        </p:spPr>
        <p:txBody>
          <a:bodyPr bIns="0" lIns="0" rIns="0" rtlCol="0" tIns="94615" vert="horz" wrap="square">
            <a:spAutoFit/>
          </a:bodyPr>
          <a:p>
            <a:pPr algn="ctr" marL="323215" marR="255905">
              <a:lnSpc>
                <a:spcPts val="2680"/>
              </a:lnSpc>
              <a:spcBef>
                <a:spcPts val="745"/>
              </a:spcBef>
            </a:pPr>
            <a:r>
              <a:rPr b="1" dirty="0" sz="2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b="1" dirty="0" sz="2800" spc="5">
                <a:latin typeface="Times New Roman" panose="02020603050405020304" pitchFamily="18" charset="0"/>
                <a:cs typeface="Times New Roman" panose="02020603050405020304" pitchFamily="18" charset="0"/>
              </a:rPr>
              <a:t>congos </a:t>
            </a:r>
            <a:r>
              <a:rPr b="1" dirty="0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 </a:t>
            </a:r>
            <a:r>
              <a:rPr b="1" dirty="0" sz="2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b="1"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coffee  reviews</a:t>
            </a:r>
            <a:endParaRPr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marL="60960">
              <a:lnSpc>
                <a:spcPts val="2855"/>
              </a:lnSpc>
            </a:pP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dirty="0" sz="20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23825" marL="123825" marR="55245">
              <a:lnSpc>
                <a:spcPts val="2380"/>
              </a:lnSpc>
              <a:spcBef>
                <a:spcPts val="515"/>
              </a:spcBef>
              <a:buSzPct val="96000"/>
              <a:buFont typeface="Arial" panose="020B0604020202020204"/>
              <a:buChar char="•"/>
              <a:tabLst>
                <a:tab algn="l" pos="123825"/>
              </a:tabLst>
            </a:pP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dirty="0" sz="20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sz="2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9075" lvl="1" marL="68580" marR="5080">
              <a:lnSpc>
                <a:spcPts val="2380"/>
              </a:lnSpc>
              <a:spcBef>
                <a:spcPts val="495"/>
              </a:spcBef>
              <a:buSzPct val="96000"/>
              <a:buFont typeface="Arial" panose="020B0604020202020204"/>
              <a:buChar char="•"/>
              <a:tabLst>
                <a:tab algn="l" pos="399415"/>
              </a:tabLst>
            </a:pP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- this is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about each of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our 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product_id, </a:t>
            </a:r>
            <a:r>
              <a:rPr dirty="0" sz="20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dirty="0" sz="2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dirty="0" sz="2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96215" marL="196215" marR="127000">
              <a:lnSpc>
                <a:spcPts val="2380"/>
              </a:lnSpc>
              <a:spcBef>
                <a:spcPts val="500"/>
              </a:spcBef>
              <a:buSzPct val="96000"/>
              <a:buFont typeface="Arial" panose="020B0604020202020204"/>
              <a:buChar char="•"/>
              <a:tabLst>
                <a:tab algn="l" pos="196215"/>
              </a:tabLst>
            </a:pP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dirty="0" sz="2000" spc="5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dirty="0" sz="20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generated from  </a:t>
            </a:r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dirty="0" sz="2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endParaRPr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533400" y="457200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8" name="object 3"/>
          <p:cNvSpPr txBox="1">
            <a:spLocks noGrp="1"/>
          </p:cNvSpPr>
          <p:nvPr>
            <p:ph type="title"/>
          </p:nvPr>
        </p:nvSpPr>
        <p:spPr>
          <a:xfrm>
            <a:off x="1321321" y="2917695"/>
            <a:ext cx="3211195" cy="53604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01320" marL="41338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 panose="020B0604020202020204"/>
                <a:cs typeface="Arial" panose="020B0604020202020204"/>
              </a:rPr>
              <a:t>Process </a:t>
            </a:r>
            <a:r>
              <a:rPr dirty="0" sz="1800">
                <a:latin typeface="Arial" panose="020B0604020202020204"/>
                <a:cs typeface="Arial" panose="020B0604020202020204"/>
              </a:rPr>
              <a:t>for </a:t>
            </a:r>
            <a:r>
              <a:rPr dirty="0" sz="1800" spc="-5">
                <a:latin typeface="Arial" panose="020B0604020202020204"/>
                <a:cs typeface="Arial" panose="020B0604020202020204"/>
              </a:rPr>
              <a:t>data</a:t>
            </a:r>
            <a:r>
              <a:rPr dirty="0" sz="1800" spc="-105">
                <a:latin typeface="Arial" panose="020B0604020202020204"/>
                <a:cs typeface="Arial" panose="020B0604020202020204"/>
              </a:rPr>
              <a:t> </a:t>
            </a:r>
            <a:r>
              <a:rPr dirty="0" sz="1800" spc="-5" smtClean="0">
                <a:latin typeface="Arial" panose="020B0604020202020204"/>
                <a:cs typeface="Arial" panose="020B0604020202020204"/>
              </a:rPr>
              <a:t>extractio</a:t>
            </a:r>
            <a:r>
              <a:rPr dirty="0" sz="1800" lang="en-US" spc="-5" smtClean="0">
                <a:latin typeface="Arial" panose="020B0604020202020204"/>
                <a:cs typeface="Arial" panose="020B0604020202020204"/>
              </a:rPr>
              <a:t>n</a:t>
            </a:r>
            <a:r>
              <a:rPr dirty="0" sz="1800" spc="-5" smtClean="0">
                <a:latin typeface="Arial" panose="020B0604020202020204"/>
                <a:cs typeface="Arial" panose="020B0604020202020204"/>
              </a:rPr>
              <a:t> </a:t>
            </a:r>
            <a:r>
              <a:rPr dirty="0" sz="1600" spc="-5">
                <a:latin typeface="Arial" panose="020B0604020202020204"/>
                <a:cs typeface="Arial" panose="020B0604020202020204"/>
              </a:rPr>
              <a:t>The process will</a:t>
            </a:r>
            <a:r>
              <a:rPr dirty="0" sz="1600" spc="-30">
                <a:latin typeface="Arial" panose="020B0604020202020204"/>
                <a:cs typeface="Arial" panose="020B0604020202020204"/>
              </a:rPr>
              <a:t> </a:t>
            </a:r>
            <a:r>
              <a:rPr dirty="0" sz="1600" spc="-5">
                <a:latin typeface="Arial" panose="020B0604020202020204"/>
                <a:cs typeface="Arial" panose="020B0604020202020204"/>
              </a:rPr>
              <a:t>be</a:t>
            </a:r>
            <a:endParaRPr dirty="0"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09" name="object 4"/>
          <p:cNvSpPr txBox="1"/>
          <p:nvPr/>
        </p:nvSpPr>
        <p:spPr>
          <a:xfrm>
            <a:off x="1321321" y="3499353"/>
            <a:ext cx="97790" cy="889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</p:txBody>
      </p:sp>
      <p:sp>
        <p:nvSpPr>
          <p:cNvPr id="1048610" name="object 5"/>
          <p:cNvSpPr txBox="1"/>
          <p:nvPr/>
        </p:nvSpPr>
        <p:spPr>
          <a:xfrm>
            <a:off x="1817991" y="3499352"/>
            <a:ext cx="54032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Launch the watson discovery </a:t>
            </a:r>
            <a:endParaRPr dirty="0" sz="1400" lang="en-US" spc="-5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dirty="0" sz="14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dirty="0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dirty="0" sz="1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datacollection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dirty="0" sz="140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enrichment in the enrich feild tab present in the</a:t>
            </a:r>
            <a:r>
              <a:rPr dirty="0" sz="14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object 6"/>
          <p:cNvSpPr txBox="1"/>
          <p:nvPr/>
        </p:nvSpPr>
        <p:spPr>
          <a:xfrm>
            <a:off x="1321321" y="4139432"/>
            <a:ext cx="775970" cy="23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 panose="020B0604020202020204"/>
                <a:cs typeface="Arial" panose="020B0604020202020204"/>
              </a:rPr>
              <a:t>discovery</a:t>
            </a:r>
            <a:endParaRPr dirty="0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2" name="object 7"/>
          <p:cNvSpPr txBox="1"/>
          <p:nvPr/>
        </p:nvSpPr>
        <p:spPr>
          <a:xfrm>
            <a:off x="2268797" y="4139432"/>
            <a:ext cx="5112385" cy="22826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dirty="0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remaining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enrichments aready has been leisted by</a:t>
            </a:r>
            <a:r>
              <a:rPr dirty="0" sz="14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object 8"/>
          <p:cNvSpPr txBox="1"/>
          <p:nvPr/>
        </p:nvSpPr>
        <p:spPr>
          <a:xfrm>
            <a:off x="1321321" y="4352792"/>
            <a:ext cx="6358890" cy="4521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algn="l" pos="469265"/>
              </a:tabLst>
            </a:pPr>
            <a:r>
              <a:rPr dirty="0" sz="1400">
                <a:latin typeface="Noto Sans Symbols"/>
                <a:cs typeface="Noto Sans Symbols"/>
              </a:rPr>
              <a:t>⦁	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Select all 998 json </a:t>
            </a:r>
            <a:r>
              <a:rPr dirty="0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files located in the </a:t>
            </a:r>
            <a:r>
              <a:rPr dirty="0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data/coffee_reviews </a:t>
            </a:r>
            <a:r>
              <a:rPr dirty="0" sz="1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  and upload it into</a:t>
            </a:r>
            <a:r>
              <a:rPr dirty="0" sz="1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dirty="0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/>
          <p:nvPr/>
        </p:nvSpPr>
        <p:spPr>
          <a:xfrm>
            <a:off x="609600" y="609600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5" name="object 3"/>
          <p:cNvSpPr txBox="1">
            <a:spLocks noGrp="1"/>
          </p:cNvSpPr>
          <p:nvPr>
            <p:ph type="title"/>
          </p:nvPr>
        </p:nvSpPr>
        <p:spPr>
          <a:xfrm>
            <a:off x="3505200" y="685800"/>
            <a:ext cx="2971799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pc="-7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object 4"/>
          <p:cNvSpPr txBox="1"/>
          <p:nvPr/>
        </p:nvSpPr>
        <p:spPr>
          <a:xfrm>
            <a:off x="1414112" y="1689604"/>
            <a:ext cx="641794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07950" marL="120015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algn="l" pos="120650"/>
              </a:tabLst>
            </a:pP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object 5"/>
          <p:cNvSpPr/>
          <p:nvPr/>
        </p:nvSpPr>
        <p:spPr>
          <a:xfrm>
            <a:off x="1905000" y="2438400"/>
            <a:ext cx="5333989" cy="358139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533400" y="609600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9" name="object 3"/>
          <p:cNvSpPr txBox="1">
            <a:spLocks noGrp="1"/>
          </p:cNvSpPr>
          <p:nvPr>
            <p:ph type="title"/>
          </p:nvPr>
        </p:nvSpPr>
        <p:spPr>
          <a:xfrm>
            <a:off x="3581400" y="1066800"/>
            <a:ext cx="3200400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object 4"/>
          <p:cNvSpPr txBox="1"/>
          <p:nvPr/>
        </p:nvSpPr>
        <p:spPr>
          <a:xfrm>
            <a:off x="652113" y="1842004"/>
            <a:ext cx="7830820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07315" marL="119380" marR="5080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algn="l" pos="120650"/>
              </a:tabLst>
            </a:pP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 has 999 </a:t>
            </a: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features(columns)describing  </a:t>
            </a: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object 5"/>
          <p:cNvSpPr/>
          <p:nvPr/>
        </p:nvSpPr>
        <p:spPr>
          <a:xfrm>
            <a:off x="1828800" y="2895600"/>
            <a:ext cx="5562588" cy="320039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609598" y="685798"/>
            <a:ext cx="8077183" cy="55625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3" name="object 3"/>
          <p:cNvSpPr txBox="1"/>
          <p:nvPr/>
        </p:nvSpPr>
        <p:spPr>
          <a:xfrm>
            <a:off x="3276600" y="1143000"/>
            <a:ext cx="2916754" cy="6283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4000" lang="en-US" spc="-4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1" dirty="0" sz="4000" spc="-4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eywords</a:t>
            </a:r>
            <a:endParaRPr b="1" dirty="0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object 4"/>
          <p:cNvSpPr txBox="1"/>
          <p:nvPr/>
        </p:nvSpPr>
        <p:spPr>
          <a:xfrm>
            <a:off x="1223538" y="2070603"/>
            <a:ext cx="66890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 has 998 </a:t>
            </a:r>
            <a:r>
              <a:rPr dirty="0" sz="2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 </a:t>
            </a:r>
            <a:r>
              <a:rPr dirty="0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3</a:t>
            </a:r>
            <a:r>
              <a:rPr dirty="0" sz="2400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object 5"/>
          <p:cNvSpPr/>
          <p:nvPr/>
        </p:nvSpPr>
        <p:spPr>
          <a:xfrm>
            <a:off x="1676400" y="2667000"/>
            <a:ext cx="6172187" cy="342899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Ibm Cognos Analytics Dashboard On Coffee Reviews.pptx</dc:title>
  <dc:creator>Admin</dc:creator>
  <cp:lastModifiedBy>Admin</cp:lastModifiedBy>
  <dcterms:created xsi:type="dcterms:W3CDTF">2021-11-06T17:13:00Z</dcterms:created>
  <dcterms:modified xsi:type="dcterms:W3CDTF">2021-11-07T05:28:30Z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2021-11-07T05:30:00Z</vt:filetime>
  </property>
  <property fmtid="{D5CDD505-2E9C-101B-9397-08002B2CF9AE}" pid="4" name="ICV">
    <vt:lpwstr>1CD5CB6198824DB88BF134A4002422D2</vt:lpwstr>
  </property>
  <property fmtid="{D5CDD505-2E9C-101B-9397-08002B2CF9AE}" pid="5" name="KSOProductBuildVer">
    <vt:lpwstr>1033-11.2.0.10351</vt:lpwstr>
  </property>
</Properties>
</file>