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285" r:id="rId42"/>
    <p:sldId id="287" r:id="rId43"/>
    <p:sldId id="28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nath" userId="48396b5beb6450a3" providerId="LiveId" clId="{112DD09D-27AF-40ED-A485-EC7A1CE98634}"/>
    <pc:docChg chg="custSel addSld delSld modSld">
      <pc:chgData name="Amarnath" userId="48396b5beb6450a3" providerId="LiveId" clId="{112DD09D-27AF-40ED-A485-EC7A1CE98634}" dt="2021-11-09T15:29:52.179" v="511" actId="14100"/>
      <pc:docMkLst>
        <pc:docMk/>
      </pc:docMkLst>
      <pc:sldChg chg="modSp mod">
        <pc:chgData name="Amarnath" userId="48396b5beb6450a3" providerId="LiveId" clId="{112DD09D-27AF-40ED-A485-EC7A1CE98634}" dt="2021-11-09T15:12:29.103" v="481" actId="255"/>
        <pc:sldMkLst>
          <pc:docMk/>
          <pc:sldMk cId="1378479184" sldId="260"/>
        </pc:sldMkLst>
        <pc:spChg chg="mod">
          <ac:chgData name="Amarnath" userId="48396b5beb6450a3" providerId="LiveId" clId="{112DD09D-27AF-40ED-A485-EC7A1CE98634}" dt="2021-11-09T15:12:29.103" v="481" actId="255"/>
          <ac:spMkLst>
            <pc:docMk/>
            <pc:sldMk cId="1378479184" sldId="260"/>
            <ac:spMk id="3" creationId="{00000000-0000-0000-0000-000000000000}"/>
          </ac:spMkLst>
        </pc:spChg>
      </pc:sldChg>
      <pc:sldChg chg="delSp modSp del mod">
        <pc:chgData name="Amarnath" userId="48396b5beb6450a3" providerId="LiveId" clId="{112DD09D-27AF-40ED-A485-EC7A1CE98634}" dt="2021-11-09T15:14:19.794" v="485" actId="2696"/>
        <pc:sldMkLst>
          <pc:docMk/>
          <pc:sldMk cId="3658971643" sldId="261"/>
        </pc:sldMkLst>
        <pc:spChg chg="mod">
          <ac:chgData name="Amarnath" userId="48396b5beb6450a3" providerId="LiveId" clId="{112DD09D-27AF-40ED-A485-EC7A1CE98634}" dt="2021-11-09T15:13:18.217" v="483" actId="6549"/>
          <ac:spMkLst>
            <pc:docMk/>
            <pc:sldMk cId="3658971643" sldId="261"/>
            <ac:spMk id="2" creationId="{00000000-0000-0000-0000-000000000000}"/>
          </ac:spMkLst>
        </pc:spChg>
        <pc:spChg chg="del mod">
          <ac:chgData name="Amarnath" userId="48396b5beb6450a3" providerId="LiveId" clId="{112DD09D-27AF-40ED-A485-EC7A1CE98634}" dt="2021-11-09T15:13:25.347" v="484" actId="21"/>
          <ac:spMkLst>
            <pc:docMk/>
            <pc:sldMk cId="3658971643" sldId="261"/>
            <ac:spMk id="3" creationId="{00000000-0000-0000-0000-000000000000}"/>
          </ac:spMkLst>
        </pc:spChg>
      </pc:sldChg>
      <pc:sldChg chg="modSp mod">
        <pc:chgData name="Amarnath" userId="48396b5beb6450a3" providerId="LiveId" clId="{112DD09D-27AF-40ED-A485-EC7A1CE98634}" dt="2021-11-09T15:08:04.180" v="262" actId="20577"/>
        <pc:sldMkLst>
          <pc:docMk/>
          <pc:sldMk cId="1831957861" sldId="266"/>
        </pc:sldMkLst>
        <pc:spChg chg="mod">
          <ac:chgData name="Amarnath" userId="48396b5beb6450a3" providerId="LiveId" clId="{112DD09D-27AF-40ED-A485-EC7A1CE98634}" dt="2021-11-09T15:08:04.180" v="262" actId="20577"/>
          <ac:spMkLst>
            <pc:docMk/>
            <pc:sldMk cId="1831957861" sldId="266"/>
            <ac:spMk id="3" creationId="{00000000-0000-0000-0000-000000000000}"/>
          </ac:spMkLst>
        </pc:spChg>
      </pc:sldChg>
      <pc:sldChg chg="modSp mod">
        <pc:chgData name="Amarnath" userId="48396b5beb6450a3" providerId="LiveId" clId="{112DD09D-27AF-40ED-A485-EC7A1CE98634}" dt="2021-11-09T15:29:52.179" v="511" actId="14100"/>
        <pc:sldMkLst>
          <pc:docMk/>
          <pc:sldMk cId="282153259" sldId="285"/>
        </pc:sldMkLst>
        <pc:spChg chg="mod">
          <ac:chgData name="Amarnath" userId="48396b5beb6450a3" providerId="LiveId" clId="{112DD09D-27AF-40ED-A485-EC7A1CE98634}" dt="2021-11-09T15:29:52.179" v="511" actId="14100"/>
          <ac:spMkLst>
            <pc:docMk/>
            <pc:sldMk cId="282153259" sldId="285"/>
            <ac:spMk id="3" creationId="{00000000-0000-0000-0000-000000000000}"/>
          </ac:spMkLst>
        </pc:spChg>
      </pc:sldChg>
      <pc:sldChg chg="del">
        <pc:chgData name="Amarnath" userId="48396b5beb6450a3" providerId="LiveId" clId="{112DD09D-27AF-40ED-A485-EC7A1CE98634}" dt="2021-11-09T15:29:06.352" v="502" actId="2696"/>
        <pc:sldMkLst>
          <pc:docMk/>
          <pc:sldMk cId="3251774977" sldId="286"/>
        </pc:sldMkLst>
      </pc:sldChg>
      <pc:sldChg chg="modSp mod">
        <pc:chgData name="Amarnath" userId="48396b5beb6450a3" providerId="LiveId" clId="{112DD09D-27AF-40ED-A485-EC7A1CE98634}" dt="2021-11-09T15:26:00.675" v="488" actId="255"/>
        <pc:sldMkLst>
          <pc:docMk/>
          <pc:sldMk cId="3258969728" sldId="287"/>
        </pc:sldMkLst>
        <pc:spChg chg="mod">
          <ac:chgData name="Amarnath" userId="48396b5beb6450a3" providerId="LiveId" clId="{112DD09D-27AF-40ED-A485-EC7A1CE98634}" dt="2021-11-09T15:26:00.675" v="488" actId="255"/>
          <ac:spMkLst>
            <pc:docMk/>
            <pc:sldMk cId="3258969728" sldId="287"/>
            <ac:spMk id="3" creationId="{00000000-0000-0000-0000-000000000000}"/>
          </ac:spMkLst>
        </pc:spChg>
      </pc:sldChg>
      <pc:sldChg chg="modSp mod">
        <pc:chgData name="Amarnath" userId="48396b5beb6450a3" providerId="LiveId" clId="{112DD09D-27AF-40ED-A485-EC7A1CE98634}" dt="2021-11-09T15:28:51.521" v="501" actId="255"/>
        <pc:sldMkLst>
          <pc:docMk/>
          <pc:sldMk cId="2790925524" sldId="288"/>
        </pc:sldMkLst>
        <pc:spChg chg="mod">
          <ac:chgData name="Amarnath" userId="48396b5beb6450a3" providerId="LiveId" clId="{112DD09D-27AF-40ED-A485-EC7A1CE98634}" dt="2021-11-09T15:28:51.521" v="501" actId="255"/>
          <ac:spMkLst>
            <pc:docMk/>
            <pc:sldMk cId="2790925524" sldId="288"/>
            <ac:spMk id="3" creationId="{00000000-0000-0000-0000-000000000000}"/>
          </ac:spMkLst>
        </pc:spChg>
      </pc:sldChg>
      <pc:sldChg chg="addSp modSp new mod">
        <pc:chgData name="Amarnath" userId="48396b5beb6450a3" providerId="LiveId" clId="{112DD09D-27AF-40ED-A485-EC7A1CE98634}" dt="2021-11-09T14:42:30.889" v="12" actId="14100"/>
        <pc:sldMkLst>
          <pc:docMk/>
          <pc:sldMk cId="868075108" sldId="289"/>
        </pc:sldMkLst>
        <pc:spChg chg="add mod">
          <ac:chgData name="Amarnath" userId="48396b5beb6450a3" providerId="LiveId" clId="{112DD09D-27AF-40ED-A485-EC7A1CE98634}" dt="2021-11-09T14:42:11.455" v="7" actId="14100"/>
          <ac:spMkLst>
            <pc:docMk/>
            <pc:sldMk cId="868075108" sldId="289"/>
            <ac:spMk id="3" creationId="{405DCC66-66E1-4237-A30B-E6531EEDBE99}"/>
          </ac:spMkLst>
        </pc:spChg>
        <pc:grpChg chg="add mod">
          <ac:chgData name="Amarnath" userId="48396b5beb6450a3" providerId="LiveId" clId="{112DD09D-27AF-40ED-A485-EC7A1CE98634}" dt="2021-11-09T14:42:30.889" v="12" actId="14100"/>
          <ac:grpSpMkLst>
            <pc:docMk/>
            <pc:sldMk cId="868075108" sldId="289"/>
            <ac:grpSpMk id="4" creationId="{522EB355-9CD0-40C3-A986-B71AA1654037}"/>
          </ac:grpSpMkLst>
        </pc:grpChg>
        <pc:picChg chg="add mod">
          <ac:chgData name="Amarnath" userId="48396b5beb6450a3" providerId="LiveId" clId="{112DD09D-27AF-40ED-A485-EC7A1CE98634}" dt="2021-11-09T14:42:22.032" v="8"/>
          <ac:picMkLst>
            <pc:docMk/>
            <pc:sldMk cId="868075108" sldId="289"/>
            <ac:picMk id="5" creationId="{307B109E-95B9-40C2-BE19-1D7CC9F3B6CB}"/>
          </ac:picMkLst>
        </pc:picChg>
        <pc:picChg chg="add mod">
          <ac:chgData name="Amarnath" userId="48396b5beb6450a3" providerId="LiveId" clId="{112DD09D-27AF-40ED-A485-EC7A1CE98634}" dt="2021-11-09T14:42:22.032" v="8"/>
          <ac:picMkLst>
            <pc:docMk/>
            <pc:sldMk cId="868075108" sldId="289"/>
            <ac:picMk id="6" creationId="{66B940E9-6118-4226-881B-05260C9E0BE6}"/>
          </ac:picMkLst>
        </pc:picChg>
      </pc:sldChg>
      <pc:sldChg chg="delSp new del mod">
        <pc:chgData name="Amarnath" userId="48396b5beb6450a3" providerId="LiveId" clId="{112DD09D-27AF-40ED-A485-EC7A1CE98634}" dt="2021-11-09T14:40:59.247" v="2" actId="2696"/>
        <pc:sldMkLst>
          <pc:docMk/>
          <pc:sldMk cId="2790803716" sldId="289"/>
        </pc:sldMkLst>
        <pc:spChg chg="del">
          <ac:chgData name="Amarnath" userId="48396b5beb6450a3" providerId="LiveId" clId="{112DD09D-27AF-40ED-A485-EC7A1CE98634}" dt="2021-11-09T14:40:33.967" v="1" actId="21"/>
          <ac:spMkLst>
            <pc:docMk/>
            <pc:sldMk cId="2790803716" sldId="289"/>
            <ac:spMk id="3" creationId="{C4417C4A-03C9-41B8-8B26-F577537E67E7}"/>
          </ac:spMkLst>
        </pc:spChg>
      </pc:sldChg>
      <pc:sldChg chg="addSp modSp new mod">
        <pc:chgData name="Amarnath" userId="48396b5beb6450a3" providerId="LiveId" clId="{112DD09D-27AF-40ED-A485-EC7A1CE98634}" dt="2021-11-09T14:44:07.305" v="27" actId="1076"/>
        <pc:sldMkLst>
          <pc:docMk/>
          <pc:sldMk cId="2699354892" sldId="290"/>
        </pc:sldMkLst>
        <pc:spChg chg="add mod">
          <ac:chgData name="Amarnath" userId="48396b5beb6450a3" providerId="LiveId" clId="{112DD09D-27AF-40ED-A485-EC7A1CE98634}" dt="2021-11-09T14:43:19.198" v="21" actId="5793"/>
          <ac:spMkLst>
            <pc:docMk/>
            <pc:sldMk cId="2699354892" sldId="290"/>
            <ac:spMk id="3" creationId="{8D38D2A4-C675-4410-813E-6E9991DEE5EF}"/>
          </ac:spMkLst>
        </pc:spChg>
        <pc:grpChg chg="add mod">
          <ac:chgData name="Amarnath" userId="48396b5beb6450a3" providerId="LiveId" clId="{112DD09D-27AF-40ED-A485-EC7A1CE98634}" dt="2021-11-09T14:44:07.305" v="27" actId="1076"/>
          <ac:grpSpMkLst>
            <pc:docMk/>
            <pc:sldMk cId="2699354892" sldId="290"/>
            <ac:grpSpMk id="4" creationId="{A17DF302-D989-437D-8FDE-899023BB09A3}"/>
          </ac:grpSpMkLst>
        </pc:grpChg>
        <pc:picChg chg="add mod">
          <ac:chgData name="Amarnath" userId="48396b5beb6450a3" providerId="LiveId" clId="{112DD09D-27AF-40ED-A485-EC7A1CE98634}" dt="2021-11-09T14:43:34.683" v="22"/>
          <ac:picMkLst>
            <pc:docMk/>
            <pc:sldMk cId="2699354892" sldId="290"/>
            <ac:picMk id="5" creationId="{D20AA004-C7EB-468B-8663-EC0D1E0355EA}"/>
          </ac:picMkLst>
        </pc:picChg>
        <pc:picChg chg="add mod">
          <ac:chgData name="Amarnath" userId="48396b5beb6450a3" providerId="LiveId" clId="{112DD09D-27AF-40ED-A485-EC7A1CE98634}" dt="2021-11-09T14:43:34.683" v="22"/>
          <ac:picMkLst>
            <pc:docMk/>
            <pc:sldMk cId="2699354892" sldId="290"/>
            <ac:picMk id="6" creationId="{88C50453-D40C-4334-9DAF-CF3DCB3A1647}"/>
          </ac:picMkLst>
        </pc:picChg>
      </pc:sldChg>
      <pc:sldChg chg="addSp modSp new mod">
        <pc:chgData name="Amarnath" userId="48396b5beb6450a3" providerId="LiveId" clId="{112DD09D-27AF-40ED-A485-EC7A1CE98634}" dt="2021-11-09T14:45:16.289" v="41" actId="14100"/>
        <pc:sldMkLst>
          <pc:docMk/>
          <pc:sldMk cId="1950772188" sldId="291"/>
        </pc:sldMkLst>
        <pc:spChg chg="add mod">
          <ac:chgData name="Amarnath" userId="48396b5beb6450a3" providerId="LiveId" clId="{112DD09D-27AF-40ED-A485-EC7A1CE98634}" dt="2021-11-09T14:44:51.969" v="34" actId="1076"/>
          <ac:spMkLst>
            <pc:docMk/>
            <pc:sldMk cId="1950772188" sldId="291"/>
            <ac:spMk id="3" creationId="{046CFDED-DE80-495C-B19D-14B5A7466770}"/>
          </ac:spMkLst>
        </pc:spChg>
        <pc:grpChg chg="add mod">
          <ac:chgData name="Amarnath" userId="48396b5beb6450a3" providerId="LiveId" clId="{112DD09D-27AF-40ED-A485-EC7A1CE98634}" dt="2021-11-09T14:45:16.289" v="41" actId="14100"/>
          <ac:grpSpMkLst>
            <pc:docMk/>
            <pc:sldMk cId="1950772188" sldId="291"/>
            <ac:grpSpMk id="4" creationId="{61C48298-C6C8-4528-8CC0-B53916F9F2F2}"/>
          </ac:grpSpMkLst>
        </pc:grpChg>
        <pc:picChg chg="add mod">
          <ac:chgData name="Amarnath" userId="48396b5beb6450a3" providerId="LiveId" clId="{112DD09D-27AF-40ED-A485-EC7A1CE98634}" dt="2021-11-09T14:45:02.717" v="35"/>
          <ac:picMkLst>
            <pc:docMk/>
            <pc:sldMk cId="1950772188" sldId="291"/>
            <ac:picMk id="5" creationId="{FCF9E2C5-7D28-4A84-BEAB-EC741D6357B3}"/>
          </ac:picMkLst>
        </pc:picChg>
        <pc:picChg chg="add mod">
          <ac:chgData name="Amarnath" userId="48396b5beb6450a3" providerId="LiveId" clId="{112DD09D-27AF-40ED-A485-EC7A1CE98634}" dt="2021-11-09T14:45:02.717" v="35"/>
          <ac:picMkLst>
            <pc:docMk/>
            <pc:sldMk cId="1950772188" sldId="291"/>
            <ac:picMk id="6" creationId="{B61DEB76-2DC0-4920-9086-BF113B5A4673}"/>
          </ac:picMkLst>
        </pc:picChg>
      </pc:sldChg>
      <pc:sldChg chg="addSp modSp new mod">
        <pc:chgData name="Amarnath" userId="48396b5beb6450a3" providerId="LiveId" clId="{112DD09D-27AF-40ED-A485-EC7A1CE98634}" dt="2021-11-09T14:48:11.818" v="90" actId="14100"/>
        <pc:sldMkLst>
          <pc:docMk/>
          <pc:sldMk cId="202943316" sldId="292"/>
        </pc:sldMkLst>
        <pc:spChg chg="add mod">
          <ac:chgData name="Amarnath" userId="48396b5beb6450a3" providerId="LiveId" clId="{112DD09D-27AF-40ED-A485-EC7A1CE98634}" dt="2021-11-09T14:47:51.186" v="84"/>
          <ac:spMkLst>
            <pc:docMk/>
            <pc:sldMk cId="202943316" sldId="292"/>
            <ac:spMk id="3" creationId="{DAB9EBAC-0610-49CB-AC3F-9744D8C6DCC5}"/>
          </ac:spMkLst>
        </pc:spChg>
        <pc:grpChg chg="add mod">
          <ac:chgData name="Amarnath" userId="48396b5beb6450a3" providerId="LiveId" clId="{112DD09D-27AF-40ED-A485-EC7A1CE98634}" dt="2021-11-09T14:48:11.818" v="90" actId="14100"/>
          <ac:grpSpMkLst>
            <pc:docMk/>
            <pc:sldMk cId="202943316" sldId="292"/>
            <ac:grpSpMk id="4" creationId="{34156F75-B2B5-449F-BD01-7C77A6106586}"/>
          </ac:grpSpMkLst>
        </pc:grpChg>
        <pc:picChg chg="add mod">
          <ac:chgData name="Amarnath" userId="48396b5beb6450a3" providerId="LiveId" clId="{112DD09D-27AF-40ED-A485-EC7A1CE98634}" dt="2021-11-09T14:48:01.048" v="85"/>
          <ac:picMkLst>
            <pc:docMk/>
            <pc:sldMk cId="202943316" sldId="292"/>
            <ac:picMk id="5" creationId="{5387016D-B789-42EE-B731-61E55546215E}"/>
          </ac:picMkLst>
        </pc:picChg>
        <pc:picChg chg="add mod">
          <ac:chgData name="Amarnath" userId="48396b5beb6450a3" providerId="LiveId" clId="{112DD09D-27AF-40ED-A485-EC7A1CE98634}" dt="2021-11-09T14:48:01.048" v="85"/>
          <ac:picMkLst>
            <pc:docMk/>
            <pc:sldMk cId="202943316" sldId="292"/>
            <ac:picMk id="6" creationId="{69646A13-4BD7-44D1-8CC1-0E64A9AD048B}"/>
          </ac:picMkLst>
        </pc:picChg>
      </pc:sldChg>
      <pc:sldChg chg="addSp modSp new mod">
        <pc:chgData name="Amarnath" userId="48396b5beb6450a3" providerId="LiveId" clId="{112DD09D-27AF-40ED-A485-EC7A1CE98634}" dt="2021-11-09T14:50:26.085" v="123" actId="14100"/>
        <pc:sldMkLst>
          <pc:docMk/>
          <pc:sldMk cId="3682322276" sldId="293"/>
        </pc:sldMkLst>
        <pc:spChg chg="add mod">
          <ac:chgData name="Amarnath" userId="48396b5beb6450a3" providerId="LiveId" clId="{112DD09D-27AF-40ED-A485-EC7A1CE98634}" dt="2021-11-09T14:50:05.885" v="117"/>
          <ac:spMkLst>
            <pc:docMk/>
            <pc:sldMk cId="3682322276" sldId="293"/>
            <ac:spMk id="3" creationId="{95E8A5D4-7D6C-4C9C-8643-1D2C11C40C58}"/>
          </ac:spMkLst>
        </pc:spChg>
        <pc:grpChg chg="add mod">
          <ac:chgData name="Amarnath" userId="48396b5beb6450a3" providerId="LiveId" clId="{112DD09D-27AF-40ED-A485-EC7A1CE98634}" dt="2021-11-09T14:50:26.085" v="123" actId="14100"/>
          <ac:grpSpMkLst>
            <pc:docMk/>
            <pc:sldMk cId="3682322276" sldId="293"/>
            <ac:grpSpMk id="4" creationId="{B9FC8ADB-94A3-47F6-A16D-EEDC7C3443C2}"/>
          </ac:grpSpMkLst>
        </pc:grpChg>
        <pc:picChg chg="add mod">
          <ac:chgData name="Amarnath" userId="48396b5beb6450a3" providerId="LiveId" clId="{112DD09D-27AF-40ED-A485-EC7A1CE98634}" dt="2021-11-09T14:50:15.781" v="118"/>
          <ac:picMkLst>
            <pc:docMk/>
            <pc:sldMk cId="3682322276" sldId="293"/>
            <ac:picMk id="5" creationId="{54DBC413-ACC4-4575-99C4-AEFDA138127E}"/>
          </ac:picMkLst>
        </pc:picChg>
        <pc:picChg chg="add mod">
          <ac:chgData name="Amarnath" userId="48396b5beb6450a3" providerId="LiveId" clId="{112DD09D-27AF-40ED-A485-EC7A1CE98634}" dt="2021-11-09T14:50:15.781" v="118"/>
          <ac:picMkLst>
            <pc:docMk/>
            <pc:sldMk cId="3682322276" sldId="293"/>
            <ac:picMk id="6" creationId="{9E61DC41-E78C-453E-9932-778027DF58B8}"/>
          </ac:picMkLst>
        </pc:picChg>
      </pc:sldChg>
      <pc:sldChg chg="addSp modSp new mod">
        <pc:chgData name="Amarnath" userId="48396b5beb6450a3" providerId="LiveId" clId="{112DD09D-27AF-40ED-A485-EC7A1CE98634}" dt="2021-11-09T14:52:23.089" v="145" actId="14100"/>
        <pc:sldMkLst>
          <pc:docMk/>
          <pc:sldMk cId="471673497" sldId="294"/>
        </pc:sldMkLst>
        <pc:spChg chg="add mod">
          <ac:chgData name="Amarnath" userId="48396b5beb6450a3" providerId="LiveId" clId="{112DD09D-27AF-40ED-A485-EC7A1CE98634}" dt="2021-11-09T14:52:03.522" v="140" actId="20577"/>
          <ac:spMkLst>
            <pc:docMk/>
            <pc:sldMk cId="471673497" sldId="294"/>
            <ac:spMk id="3" creationId="{E45E94A5-757D-449B-9157-0B3340A6F1B8}"/>
          </ac:spMkLst>
        </pc:spChg>
        <pc:grpChg chg="add mod">
          <ac:chgData name="Amarnath" userId="48396b5beb6450a3" providerId="LiveId" clId="{112DD09D-27AF-40ED-A485-EC7A1CE98634}" dt="2021-11-09T14:52:23.089" v="145" actId="14100"/>
          <ac:grpSpMkLst>
            <pc:docMk/>
            <pc:sldMk cId="471673497" sldId="294"/>
            <ac:grpSpMk id="4" creationId="{F0C94AEE-584C-4A26-850F-A85CC0F4451B}"/>
          </ac:grpSpMkLst>
        </pc:grpChg>
        <pc:picChg chg="add mod">
          <ac:chgData name="Amarnath" userId="48396b5beb6450a3" providerId="LiveId" clId="{112DD09D-27AF-40ED-A485-EC7A1CE98634}" dt="2021-11-09T14:52:13.522" v="141"/>
          <ac:picMkLst>
            <pc:docMk/>
            <pc:sldMk cId="471673497" sldId="294"/>
            <ac:picMk id="5" creationId="{E20CED11-31F4-4C7B-A2FD-3955561354E3}"/>
          </ac:picMkLst>
        </pc:picChg>
        <pc:picChg chg="add mod">
          <ac:chgData name="Amarnath" userId="48396b5beb6450a3" providerId="LiveId" clId="{112DD09D-27AF-40ED-A485-EC7A1CE98634}" dt="2021-11-09T14:52:13.522" v="141"/>
          <ac:picMkLst>
            <pc:docMk/>
            <pc:sldMk cId="471673497" sldId="294"/>
            <ac:picMk id="6" creationId="{2547F033-3C19-4D0C-91DC-347CB94EF34D}"/>
          </ac:picMkLst>
        </pc:picChg>
      </pc:sldChg>
      <pc:sldChg chg="addSp modSp new mod">
        <pc:chgData name="Amarnath" userId="48396b5beb6450a3" providerId="LiveId" clId="{112DD09D-27AF-40ED-A485-EC7A1CE98634}" dt="2021-11-09T14:53:44.422" v="159" actId="14100"/>
        <pc:sldMkLst>
          <pc:docMk/>
          <pc:sldMk cId="4290880918" sldId="295"/>
        </pc:sldMkLst>
        <pc:spChg chg="add mod">
          <ac:chgData name="Amarnath" userId="48396b5beb6450a3" providerId="LiveId" clId="{112DD09D-27AF-40ED-A485-EC7A1CE98634}" dt="2021-11-09T14:53:19.007" v="154" actId="14100"/>
          <ac:spMkLst>
            <pc:docMk/>
            <pc:sldMk cId="4290880918" sldId="295"/>
            <ac:spMk id="3" creationId="{3ECF1C02-41B8-45C4-A22D-BD1488F3AE54}"/>
          </ac:spMkLst>
        </pc:spChg>
        <pc:grpChg chg="add mod">
          <ac:chgData name="Amarnath" userId="48396b5beb6450a3" providerId="LiveId" clId="{112DD09D-27AF-40ED-A485-EC7A1CE98634}" dt="2021-11-09T14:53:44.422" v="159" actId="14100"/>
          <ac:grpSpMkLst>
            <pc:docMk/>
            <pc:sldMk cId="4290880918" sldId="295"/>
            <ac:grpSpMk id="4" creationId="{569A26FC-CC96-409C-9266-D1B1D9D6739C}"/>
          </ac:grpSpMkLst>
        </pc:grpChg>
        <pc:picChg chg="add mod">
          <ac:chgData name="Amarnath" userId="48396b5beb6450a3" providerId="LiveId" clId="{112DD09D-27AF-40ED-A485-EC7A1CE98634}" dt="2021-11-09T14:53:33.766" v="155"/>
          <ac:picMkLst>
            <pc:docMk/>
            <pc:sldMk cId="4290880918" sldId="295"/>
            <ac:picMk id="5" creationId="{178ED67E-08CB-4732-97D6-58B72FEE2A27}"/>
          </ac:picMkLst>
        </pc:picChg>
        <pc:picChg chg="add mod">
          <ac:chgData name="Amarnath" userId="48396b5beb6450a3" providerId="LiveId" clId="{112DD09D-27AF-40ED-A485-EC7A1CE98634}" dt="2021-11-09T14:53:33.766" v="155"/>
          <ac:picMkLst>
            <pc:docMk/>
            <pc:sldMk cId="4290880918" sldId="295"/>
            <ac:picMk id="6" creationId="{B30EF229-0217-4472-910E-6AEC6204F944}"/>
          </ac:picMkLst>
        </pc:picChg>
      </pc:sldChg>
      <pc:sldChg chg="addSp modSp new mod">
        <pc:chgData name="Amarnath" userId="48396b5beb6450a3" providerId="LiveId" clId="{112DD09D-27AF-40ED-A485-EC7A1CE98634}" dt="2021-11-09T14:55:22.884" v="173" actId="255"/>
        <pc:sldMkLst>
          <pc:docMk/>
          <pc:sldMk cId="3639596753" sldId="296"/>
        </pc:sldMkLst>
        <pc:spChg chg="add mod">
          <ac:chgData name="Amarnath" userId="48396b5beb6450a3" providerId="LiveId" clId="{112DD09D-27AF-40ED-A485-EC7A1CE98634}" dt="2021-11-09T14:55:22.884" v="173" actId="255"/>
          <ac:spMkLst>
            <pc:docMk/>
            <pc:sldMk cId="3639596753" sldId="296"/>
            <ac:spMk id="3" creationId="{130F4FEE-9865-463D-A7A4-F5008D32479C}"/>
          </ac:spMkLst>
        </pc:spChg>
        <pc:picChg chg="add mod">
          <ac:chgData name="Amarnath" userId="48396b5beb6450a3" providerId="LiveId" clId="{112DD09D-27AF-40ED-A485-EC7A1CE98634}" dt="2021-11-09T14:55:08.629" v="172" actId="14100"/>
          <ac:picMkLst>
            <pc:docMk/>
            <pc:sldMk cId="3639596753" sldId="296"/>
            <ac:picMk id="4" creationId="{D58D7969-DC53-4430-92B1-20EEA1A9065F}"/>
          </ac:picMkLst>
        </pc:picChg>
      </pc:sldChg>
      <pc:sldChg chg="addSp modSp new mod">
        <pc:chgData name="Amarnath" userId="48396b5beb6450a3" providerId="LiveId" clId="{112DD09D-27AF-40ED-A485-EC7A1CE98634}" dt="2021-11-09T15:01:24.336" v="182" actId="14100"/>
        <pc:sldMkLst>
          <pc:docMk/>
          <pc:sldMk cId="3041714130" sldId="297"/>
        </pc:sldMkLst>
        <pc:spChg chg="add mod">
          <ac:chgData name="Amarnath" userId="48396b5beb6450a3" providerId="LiveId" clId="{112DD09D-27AF-40ED-A485-EC7A1CE98634}" dt="2021-11-09T14:56:20.929" v="179" actId="1076"/>
          <ac:spMkLst>
            <pc:docMk/>
            <pc:sldMk cId="3041714130" sldId="297"/>
            <ac:spMk id="3" creationId="{4E95963B-3AEF-47F9-BE61-954C5622D7B6}"/>
          </ac:spMkLst>
        </pc:spChg>
        <pc:picChg chg="add mod">
          <ac:chgData name="Amarnath" userId="48396b5beb6450a3" providerId="LiveId" clId="{112DD09D-27AF-40ED-A485-EC7A1CE98634}" dt="2021-11-09T15:01:24.336" v="182" actId="14100"/>
          <ac:picMkLst>
            <pc:docMk/>
            <pc:sldMk cId="3041714130" sldId="297"/>
            <ac:picMk id="5" creationId="{921047A5-4F3D-4296-A55F-D8FCAA6F1C7B}"/>
          </ac:picMkLst>
        </pc:picChg>
      </pc:sldChg>
      <pc:sldChg chg="addSp modSp new mod">
        <pc:chgData name="Amarnath" userId="48396b5beb6450a3" providerId="LiveId" clId="{112DD09D-27AF-40ED-A485-EC7A1CE98634}" dt="2021-11-09T15:02:53.768" v="193" actId="14100"/>
        <pc:sldMkLst>
          <pc:docMk/>
          <pc:sldMk cId="142658955" sldId="298"/>
        </pc:sldMkLst>
        <pc:spChg chg="add mod">
          <ac:chgData name="Amarnath" userId="48396b5beb6450a3" providerId="LiveId" clId="{112DD09D-27AF-40ED-A485-EC7A1CE98634}" dt="2021-11-09T15:02:32.835" v="188" actId="14100"/>
          <ac:spMkLst>
            <pc:docMk/>
            <pc:sldMk cId="142658955" sldId="298"/>
            <ac:spMk id="3" creationId="{81AB41BE-0A77-4169-874D-461B34C8F2C8}"/>
          </ac:spMkLst>
        </pc:spChg>
        <pc:picChg chg="add mod">
          <ac:chgData name="Amarnath" userId="48396b5beb6450a3" providerId="LiveId" clId="{112DD09D-27AF-40ED-A485-EC7A1CE98634}" dt="2021-11-09T15:02:53.768" v="193" actId="14100"/>
          <ac:picMkLst>
            <pc:docMk/>
            <pc:sldMk cId="142658955" sldId="298"/>
            <ac:picMk id="4" creationId="{92C97994-D955-4FB7-9690-BFF4E3476289}"/>
          </ac:picMkLst>
        </pc:picChg>
      </pc:sldChg>
      <pc:sldChg chg="addSp modSp new mod">
        <pc:chgData name="Amarnath" userId="48396b5beb6450a3" providerId="LiveId" clId="{112DD09D-27AF-40ED-A485-EC7A1CE98634}" dt="2021-11-09T15:03:21.664" v="199" actId="14100"/>
        <pc:sldMkLst>
          <pc:docMk/>
          <pc:sldMk cId="1497700526" sldId="299"/>
        </pc:sldMkLst>
        <pc:grpChg chg="add mod">
          <ac:chgData name="Amarnath" userId="48396b5beb6450a3" providerId="LiveId" clId="{112DD09D-27AF-40ED-A485-EC7A1CE98634}" dt="2021-11-09T15:03:21.664" v="199" actId="14100"/>
          <ac:grpSpMkLst>
            <pc:docMk/>
            <pc:sldMk cId="1497700526" sldId="299"/>
            <ac:grpSpMk id="2" creationId="{DFF5AFEF-F684-4F36-8BE5-69E03B604B75}"/>
          </ac:grpSpMkLst>
        </pc:grpChg>
        <pc:picChg chg="add mod">
          <ac:chgData name="Amarnath" userId="48396b5beb6450a3" providerId="LiveId" clId="{112DD09D-27AF-40ED-A485-EC7A1CE98634}" dt="2021-11-09T15:03:14.530" v="195"/>
          <ac:picMkLst>
            <pc:docMk/>
            <pc:sldMk cId="1497700526" sldId="299"/>
            <ac:picMk id="3" creationId="{755BB434-25A1-463E-9CB1-8F9922A6A385}"/>
          </ac:picMkLst>
        </pc:picChg>
        <pc:picChg chg="add mod">
          <ac:chgData name="Amarnath" userId="48396b5beb6450a3" providerId="LiveId" clId="{112DD09D-27AF-40ED-A485-EC7A1CE98634}" dt="2021-11-09T15:03:14.530" v="195"/>
          <ac:picMkLst>
            <pc:docMk/>
            <pc:sldMk cId="1497700526" sldId="299"/>
            <ac:picMk id="4" creationId="{DE99EC21-ACB1-4289-AF3A-DE76FD3A2D5E}"/>
          </ac:picMkLst>
        </pc:picChg>
      </pc:sldChg>
      <pc:sldChg chg="addSp modSp new mod">
        <pc:chgData name="Amarnath" userId="48396b5beb6450a3" providerId="LiveId" clId="{112DD09D-27AF-40ED-A485-EC7A1CE98634}" dt="2021-11-09T15:04:55.088" v="207" actId="14100"/>
        <pc:sldMkLst>
          <pc:docMk/>
          <pc:sldMk cId="732103578" sldId="300"/>
        </pc:sldMkLst>
        <pc:spChg chg="add mod">
          <ac:chgData name="Amarnath" userId="48396b5beb6450a3" providerId="LiveId" clId="{112DD09D-27AF-40ED-A485-EC7A1CE98634}" dt="2021-11-09T15:03:55.564" v="204" actId="1076"/>
          <ac:spMkLst>
            <pc:docMk/>
            <pc:sldMk cId="732103578" sldId="300"/>
            <ac:spMk id="3" creationId="{A4977664-FE27-4E25-8E8B-090CE52F8418}"/>
          </ac:spMkLst>
        </pc:spChg>
        <pc:picChg chg="add mod">
          <ac:chgData name="Amarnath" userId="48396b5beb6450a3" providerId="LiveId" clId="{112DD09D-27AF-40ED-A485-EC7A1CE98634}" dt="2021-11-09T15:04:55.088" v="207" actId="14100"/>
          <ac:picMkLst>
            <pc:docMk/>
            <pc:sldMk cId="732103578" sldId="300"/>
            <ac:picMk id="5" creationId="{5D148507-9B2C-4995-A574-9020B1C4379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5725" y="1967345"/>
            <a:ext cx="8915399" cy="2262781"/>
          </a:xfrm>
        </p:spPr>
        <p:txBody>
          <a:bodyPr>
            <a:normAutofit/>
          </a:bodyPr>
          <a:lstStyle/>
          <a:p>
            <a:r>
              <a:rPr lang="en-US" sz="4400" b="1" dirty="0">
                <a:solidFill>
                  <a:schemeClr val="tx1"/>
                </a:solidFill>
                <a:latin typeface="Arial Black" panose="020B0A04020102020204" pitchFamily="34" charset="0"/>
              </a:rPr>
              <a:t>MS EXCEL AUTOMATION</a:t>
            </a:r>
            <a:br>
              <a:rPr lang="en-US" sz="4400" b="1" dirty="0">
                <a:solidFill>
                  <a:schemeClr val="tx1"/>
                </a:solidFill>
                <a:latin typeface="Arial Black" panose="020B0A04020102020204" pitchFamily="34" charset="0"/>
              </a:rPr>
            </a:br>
            <a:r>
              <a:rPr lang="en-US" sz="4400" b="1" dirty="0">
                <a:solidFill>
                  <a:schemeClr val="tx1"/>
                </a:solidFill>
                <a:latin typeface="Arial Black" panose="020B0A04020102020204" pitchFamily="34" charset="0"/>
              </a:rPr>
              <a:t>       </a:t>
            </a:r>
            <a:r>
              <a:rPr lang="en-US" sz="3600" dirty="0">
                <a:solidFill>
                  <a:schemeClr val="tx1"/>
                </a:solidFill>
                <a:latin typeface="+mn-lt"/>
              </a:rPr>
              <a:t>USING ROBOTIC PROCESS          			       AUTOMATION (RPA)</a:t>
            </a:r>
            <a:endParaRPr lang="en-US" sz="4400" b="1" dirty="0">
              <a:solidFill>
                <a:schemeClr val="tx1"/>
              </a:solidFill>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258871"/>
            <a:ext cx="10645234" cy="1708474"/>
          </a:xfrm>
          <a:prstGeom prst="rect">
            <a:avLst/>
          </a:prstGeom>
        </p:spPr>
      </p:pic>
      <p:sp>
        <p:nvSpPr>
          <p:cNvPr id="3" name="Subtitle 2"/>
          <p:cNvSpPr>
            <a:spLocks noGrp="1"/>
          </p:cNvSpPr>
          <p:nvPr>
            <p:ph type="subTitle" idx="1"/>
          </p:nvPr>
        </p:nvSpPr>
        <p:spPr>
          <a:xfrm>
            <a:off x="5313941" y="4592652"/>
            <a:ext cx="6582495" cy="2112948"/>
          </a:xfrm>
        </p:spPr>
        <p:txBody>
          <a:bodyPr>
            <a:normAutofit/>
          </a:bodyPr>
          <a:lstStyle/>
          <a:p>
            <a:r>
              <a:rPr lang="en-US" b="1" dirty="0">
                <a:solidFill>
                  <a:srgbClr val="FF0000"/>
                </a:solidFill>
              </a:rPr>
              <a:t>PROJECT</a:t>
            </a:r>
            <a:r>
              <a:rPr lang="en-US" b="1" dirty="0">
                <a:solidFill>
                  <a:schemeClr val="bg1">
                    <a:lumMod val="50000"/>
                  </a:schemeClr>
                </a:solidFill>
              </a:rPr>
              <a:t> </a:t>
            </a:r>
            <a:r>
              <a:rPr lang="en-US" b="1" dirty="0">
                <a:solidFill>
                  <a:srgbClr val="FF0000"/>
                </a:solidFill>
              </a:rPr>
              <a:t>SUPERVISOR</a:t>
            </a:r>
            <a:r>
              <a:rPr lang="en-US" b="1" dirty="0">
                <a:solidFill>
                  <a:schemeClr val="bg1">
                    <a:lumMod val="50000"/>
                  </a:schemeClr>
                </a:solidFill>
              </a:rPr>
              <a:t>:- </a:t>
            </a:r>
            <a:r>
              <a:rPr lang="en-US" b="1" dirty="0">
                <a:solidFill>
                  <a:schemeClr val="tx1"/>
                </a:solidFill>
              </a:rPr>
              <a:t>DR</a:t>
            </a:r>
            <a:r>
              <a:rPr lang="en-US" b="1" dirty="0">
                <a:solidFill>
                  <a:schemeClr val="bg1">
                    <a:lumMod val="50000"/>
                  </a:schemeClr>
                </a:solidFill>
              </a:rPr>
              <a:t>.</a:t>
            </a:r>
            <a:r>
              <a:rPr lang="en-US" b="1" dirty="0">
                <a:solidFill>
                  <a:schemeClr val="tx1"/>
                </a:solidFill>
              </a:rPr>
              <a:t>MERCY</a:t>
            </a:r>
            <a:r>
              <a:rPr lang="en-US" b="1" dirty="0">
                <a:solidFill>
                  <a:schemeClr val="bg1">
                    <a:lumMod val="50000"/>
                  </a:schemeClr>
                </a:solidFill>
              </a:rPr>
              <a:t> </a:t>
            </a:r>
            <a:r>
              <a:rPr lang="en-US" b="1" dirty="0">
                <a:solidFill>
                  <a:schemeClr val="tx1"/>
                </a:solidFill>
              </a:rPr>
              <a:t>PAUL</a:t>
            </a:r>
            <a:r>
              <a:rPr lang="en-US" b="1" dirty="0">
                <a:solidFill>
                  <a:schemeClr val="bg1">
                    <a:lumMod val="50000"/>
                  </a:schemeClr>
                </a:solidFill>
              </a:rPr>
              <a:t> </a:t>
            </a:r>
            <a:r>
              <a:rPr lang="en-US" b="1" dirty="0">
                <a:solidFill>
                  <a:schemeClr val="tx1"/>
                </a:solidFill>
              </a:rPr>
              <a:t>SELVAN</a:t>
            </a:r>
          </a:p>
          <a:p>
            <a:endParaRPr lang="en-US" b="1" dirty="0">
              <a:solidFill>
                <a:schemeClr val="bg1">
                  <a:lumMod val="50000"/>
                </a:schemeClr>
              </a:solidFill>
            </a:endParaRPr>
          </a:p>
          <a:p>
            <a:r>
              <a:rPr lang="en-US" b="1" dirty="0">
                <a:solidFill>
                  <a:srgbClr val="00B050"/>
                </a:solidFill>
              </a:rPr>
              <a:t>Submitted</a:t>
            </a:r>
            <a:r>
              <a:rPr lang="en-US" b="1" dirty="0">
                <a:solidFill>
                  <a:schemeClr val="bg1">
                    <a:lumMod val="50000"/>
                  </a:schemeClr>
                </a:solidFill>
              </a:rPr>
              <a:t> </a:t>
            </a:r>
            <a:r>
              <a:rPr lang="en-US" b="1" dirty="0">
                <a:solidFill>
                  <a:srgbClr val="00B050"/>
                </a:solidFill>
              </a:rPr>
              <a:t>by</a:t>
            </a:r>
            <a:r>
              <a:rPr lang="en-US" b="1" dirty="0">
                <a:solidFill>
                  <a:schemeClr val="bg1">
                    <a:lumMod val="50000"/>
                  </a:schemeClr>
                </a:solidFill>
              </a:rPr>
              <a:t> – </a:t>
            </a:r>
            <a:r>
              <a:rPr lang="en-US" b="1" dirty="0">
                <a:solidFill>
                  <a:schemeClr val="tx1"/>
                </a:solidFill>
              </a:rPr>
              <a:t>B AMARNATH</a:t>
            </a:r>
          </a:p>
          <a:p>
            <a:r>
              <a:rPr lang="en-US" b="1" dirty="0">
                <a:solidFill>
                  <a:srgbClr val="00B0F0"/>
                </a:solidFill>
              </a:rPr>
              <a:t>Register</a:t>
            </a:r>
            <a:r>
              <a:rPr lang="en-US" b="1" dirty="0">
                <a:solidFill>
                  <a:schemeClr val="bg1">
                    <a:lumMod val="50000"/>
                  </a:schemeClr>
                </a:solidFill>
              </a:rPr>
              <a:t> </a:t>
            </a:r>
            <a:r>
              <a:rPr lang="en-US" b="1" dirty="0">
                <a:solidFill>
                  <a:srgbClr val="00B0F0"/>
                </a:solidFill>
              </a:rPr>
              <a:t>no</a:t>
            </a:r>
            <a:r>
              <a:rPr lang="en-US" b="1" dirty="0">
                <a:solidFill>
                  <a:schemeClr val="bg1">
                    <a:lumMod val="50000"/>
                  </a:schemeClr>
                </a:solidFill>
              </a:rPr>
              <a:t>. - </a:t>
            </a:r>
            <a:r>
              <a:rPr lang="en-US" b="1" dirty="0">
                <a:solidFill>
                  <a:schemeClr val="tx1"/>
                </a:solidFill>
              </a:rPr>
              <a:t>39110181</a:t>
            </a:r>
          </a:p>
        </p:txBody>
      </p:sp>
    </p:spTree>
    <p:extLst>
      <p:ext uri="{BB962C8B-B14F-4D97-AF65-F5344CB8AC3E}">
        <p14:creationId xmlns:p14="http://schemas.microsoft.com/office/powerpoint/2010/main" val="368071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4038784" cy="493490"/>
          </a:xfrm>
        </p:spPr>
        <p:txBody>
          <a:bodyPr>
            <a:normAutofit fontScale="90000"/>
          </a:bodyPr>
          <a:lstStyle/>
          <a:p>
            <a:r>
              <a:rPr lang="en-US" sz="2800" dirty="0"/>
              <a:t>Hardware Requirements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sym typeface="Symbol" panose="05050102010706020507" pitchFamily="18" charset="2"/>
              </a:rPr>
              <a:t></a:t>
            </a:r>
            <a:r>
              <a:rPr lang="en-US" dirty="0"/>
              <a:t> </a:t>
            </a:r>
            <a:r>
              <a:rPr lang="en-US" sz="1900" dirty="0"/>
              <a:t>Internet connection to download and activate </a:t>
            </a:r>
          </a:p>
          <a:p>
            <a:pPr marL="0" indent="0">
              <a:buNone/>
            </a:pPr>
            <a:r>
              <a:rPr lang="en-US" sz="1900" dirty="0">
                <a:sym typeface="Symbol" panose="05050102010706020507" pitchFamily="18" charset="2"/>
              </a:rPr>
              <a:t></a:t>
            </a:r>
            <a:r>
              <a:rPr lang="en-US" sz="1900" dirty="0"/>
              <a:t> Administration access to install and run Blue Prism </a:t>
            </a:r>
          </a:p>
          <a:p>
            <a:pPr marL="0" indent="0">
              <a:buNone/>
            </a:pPr>
            <a:r>
              <a:rPr lang="en-US" sz="1900" dirty="0">
                <a:sym typeface="Symbol" panose="05050102010706020507" pitchFamily="18" charset="2"/>
              </a:rPr>
              <a:t></a:t>
            </a:r>
            <a:r>
              <a:rPr lang="en-US" sz="1900" dirty="0"/>
              <a:t> Minimum 10GB free disk space </a:t>
            </a:r>
          </a:p>
          <a:p>
            <a:pPr marL="0" indent="0">
              <a:buNone/>
            </a:pPr>
            <a:r>
              <a:rPr lang="en-US" sz="1900" dirty="0">
                <a:sym typeface="Symbol" panose="05050102010706020507" pitchFamily="18" charset="2"/>
              </a:rPr>
              <a:t></a:t>
            </a:r>
            <a:r>
              <a:rPr lang="en-US" sz="1900" dirty="0"/>
              <a:t> Windows 8.1 or 10. </a:t>
            </a:r>
          </a:p>
          <a:p>
            <a:pPr marL="0" indent="0">
              <a:buNone/>
            </a:pPr>
            <a:r>
              <a:rPr lang="en-US" sz="1900" dirty="0"/>
              <a:t> </a:t>
            </a:r>
          </a:p>
          <a:p>
            <a:pPr>
              <a:buFont typeface="Symbol" panose="05050102010706020507" pitchFamily="18" charset="2"/>
              <a:buChar char="·"/>
            </a:pPr>
            <a:r>
              <a:rPr lang="en-US" sz="1900" dirty="0"/>
              <a:t>Minimum System Requirements to run Office Excel 2013, your computer needs to meet the following minimum hardware requirements:</a:t>
            </a:r>
          </a:p>
          <a:p>
            <a:pPr marL="0" indent="0">
              <a:buNone/>
            </a:pPr>
            <a:r>
              <a:rPr lang="en-US" sz="1700" dirty="0"/>
              <a:t>						* 500 megahertz (MHz)</a:t>
            </a:r>
          </a:p>
          <a:p>
            <a:pPr marL="2628900" lvl="6" indent="0">
              <a:buNone/>
            </a:pPr>
            <a:r>
              <a:rPr lang="en-US" sz="1700" dirty="0"/>
              <a:t>  * 256 megabytes (MB) RAM</a:t>
            </a:r>
          </a:p>
          <a:p>
            <a:pPr marL="2628900" lvl="6" indent="0">
              <a:buNone/>
            </a:pPr>
            <a:r>
              <a:rPr lang="en-US" sz="1700" dirty="0"/>
              <a:t>  * 1.5 gigabytes (GB) available space</a:t>
            </a:r>
          </a:p>
          <a:p>
            <a:pPr marL="2628900" lvl="6" indent="0">
              <a:buNone/>
            </a:pPr>
            <a:r>
              <a:rPr lang="en-US" sz="1700" dirty="0"/>
              <a:t>  * 1024x768 or higher resolution monitor</a:t>
            </a:r>
          </a:p>
          <a:p>
            <a:pPr marL="0" indent="0">
              <a:buNone/>
            </a:pPr>
            <a:endParaRPr lang="en-US" dirty="0"/>
          </a:p>
        </p:txBody>
      </p:sp>
    </p:spTree>
    <p:extLst>
      <p:ext uri="{BB962C8B-B14F-4D97-AF65-F5344CB8AC3E}">
        <p14:creationId xmlns:p14="http://schemas.microsoft.com/office/powerpoint/2010/main" val="3239907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052" y="734946"/>
            <a:ext cx="2468602" cy="696690"/>
          </a:xfrm>
        </p:spPr>
        <p:txBody>
          <a:bodyPr>
            <a:normAutofit/>
          </a:bodyPr>
          <a:lstStyle/>
          <a:p>
            <a:r>
              <a:rPr lang="en-US" sz="2800" dirty="0"/>
              <a:t>Project Flow</a:t>
            </a:r>
          </a:p>
        </p:txBody>
      </p:sp>
      <p:sp>
        <p:nvSpPr>
          <p:cNvPr id="3" name="Content Placeholder 2"/>
          <p:cNvSpPr>
            <a:spLocks noGrp="1"/>
          </p:cNvSpPr>
          <p:nvPr>
            <p:ph idx="1"/>
          </p:nvPr>
        </p:nvSpPr>
        <p:spPr>
          <a:xfrm>
            <a:off x="2589212" y="2133600"/>
            <a:ext cx="8915400" cy="3676073"/>
          </a:xfrm>
        </p:spPr>
        <p:txBody>
          <a:bodyPr/>
          <a:lstStyle/>
          <a:p>
            <a:pPr marL="0" indent="0">
              <a:buNone/>
            </a:pPr>
            <a:r>
              <a:rPr lang="en-US" sz="2000" dirty="0"/>
              <a:t>● Importing Blue Prism MS Excel VBO (Visual Basic for Applications) </a:t>
            </a:r>
          </a:p>
          <a:p>
            <a:pPr marL="0" indent="0">
              <a:buNone/>
            </a:pPr>
            <a:r>
              <a:rPr lang="en-US" sz="2000" dirty="0"/>
              <a:t>● Binding Process Studio with MS Excel VBO. </a:t>
            </a:r>
          </a:p>
          <a:p>
            <a:pPr marL="0" indent="0">
              <a:buNone/>
            </a:pPr>
            <a:r>
              <a:rPr lang="en-US" sz="2000" dirty="0"/>
              <a:t>● Opening MS Excel Workbook. </a:t>
            </a:r>
          </a:p>
          <a:p>
            <a:pPr marL="0" indent="0">
              <a:buNone/>
            </a:pPr>
            <a:r>
              <a:rPr lang="en-US" sz="2000" dirty="0"/>
              <a:t>● Specifying Blue Prism Stages to work on MS Excel Workbook in Blue Prism. </a:t>
            </a:r>
          </a:p>
          <a:p>
            <a:pPr marL="0" indent="0">
              <a:buNone/>
            </a:pPr>
            <a:r>
              <a:rPr lang="en-US" sz="2000" dirty="0"/>
              <a:t>● Tuning Process Flow with Blue Prism Actions. </a:t>
            </a:r>
          </a:p>
          <a:p>
            <a:pPr marL="0" indent="0">
              <a:buNone/>
            </a:pPr>
            <a:r>
              <a:rPr lang="en-US" sz="2000" dirty="0"/>
              <a:t>● Closing MS Excel Workbook.</a:t>
            </a:r>
          </a:p>
          <a:p>
            <a:pPr marL="0" indent="0">
              <a:buNone/>
            </a:pPr>
            <a:endParaRPr lang="en-US" dirty="0"/>
          </a:p>
        </p:txBody>
      </p:sp>
    </p:spTree>
    <p:extLst>
      <p:ext uri="{BB962C8B-B14F-4D97-AF65-F5344CB8AC3E}">
        <p14:creationId xmlns:p14="http://schemas.microsoft.com/office/powerpoint/2010/main" val="379613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5341111" cy="585854"/>
          </a:xfrm>
        </p:spPr>
        <p:txBody>
          <a:bodyPr>
            <a:normAutofit/>
          </a:bodyPr>
          <a:lstStyle/>
          <a:p>
            <a:r>
              <a:rPr lang="en-US" sz="2800" dirty="0"/>
              <a:t>FLOW AND IMPLEMENTATION</a:t>
            </a:r>
          </a:p>
        </p:txBody>
      </p:sp>
      <p:sp>
        <p:nvSpPr>
          <p:cNvPr id="3" name="Content Placeholder 2"/>
          <p:cNvSpPr>
            <a:spLocks noGrp="1"/>
          </p:cNvSpPr>
          <p:nvPr>
            <p:ph idx="1"/>
          </p:nvPr>
        </p:nvSpPr>
        <p:spPr/>
        <p:txBody>
          <a:bodyPr/>
          <a:lstStyle/>
          <a:p>
            <a:pPr marL="0" indent="0">
              <a:buNone/>
            </a:pPr>
            <a:r>
              <a:rPr lang="en-US" b="1" dirty="0"/>
              <a:t>Idea: </a:t>
            </a:r>
            <a:endParaRPr lang="en-US" dirty="0"/>
          </a:p>
          <a:p>
            <a:pPr marL="0" indent="0">
              <a:buNone/>
            </a:pPr>
            <a:r>
              <a:rPr lang="en-US" dirty="0"/>
              <a:t>Need to find a new one --“Generally, in the industries monitoring the machine status continuously and maintaining the records of the entire data plays a very important role as that helps the officials to analyze the production factors. This also helps in resolving some of the problems like machine failures, production delays, etc.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700" y="4236844"/>
            <a:ext cx="5473981" cy="1949550"/>
          </a:xfrm>
          <a:prstGeom prst="rect">
            <a:avLst/>
          </a:prstGeom>
        </p:spPr>
      </p:pic>
    </p:spTree>
    <p:extLst>
      <p:ext uri="{BB962C8B-B14F-4D97-AF65-F5344CB8AC3E}">
        <p14:creationId xmlns:p14="http://schemas.microsoft.com/office/powerpoint/2010/main" val="1800719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25709"/>
            <a:ext cx="2533256" cy="835235"/>
          </a:xfrm>
        </p:spPr>
        <p:txBody>
          <a:bodyPr>
            <a:normAutofit/>
          </a:bodyPr>
          <a:lstStyle/>
          <a:p>
            <a:r>
              <a:rPr lang="en-US" sz="3200" b="1" dirty="0"/>
              <a:t>ACTIVITIES</a:t>
            </a:r>
            <a:endParaRPr lang="en-US" sz="2800" b="1" dirty="0"/>
          </a:p>
        </p:txBody>
      </p:sp>
      <p:sp>
        <p:nvSpPr>
          <p:cNvPr id="3" name="Content Placeholder 2"/>
          <p:cNvSpPr>
            <a:spLocks noGrp="1"/>
          </p:cNvSpPr>
          <p:nvPr>
            <p:ph idx="1"/>
          </p:nvPr>
        </p:nvSpPr>
        <p:spPr/>
        <p:txBody>
          <a:bodyPr/>
          <a:lstStyle/>
          <a:p>
            <a:pPr marL="0" indent="0">
              <a:buNone/>
            </a:pPr>
            <a:r>
              <a:rPr lang="en-US" sz="2400" b="1" dirty="0"/>
              <a:t>Milestone 1: Configure the Process Studio </a:t>
            </a:r>
            <a:endParaRPr lang="en-US" sz="2400" dirty="0"/>
          </a:p>
          <a:p>
            <a:pPr marL="0" indent="0">
              <a:buNone/>
            </a:pPr>
            <a:r>
              <a:rPr lang="en-US" sz="2400" dirty="0"/>
              <a:t>Let us create the Process Object bind with MS Excel VBO. </a:t>
            </a:r>
          </a:p>
          <a:p>
            <a:pPr marL="0" indent="0">
              <a:buNone/>
            </a:pPr>
            <a:r>
              <a:rPr lang="en-US" sz="2400" dirty="0"/>
              <a:t>Object studio is mainly used to develop the objects. Inside the object, we have different types of actions as follows: </a:t>
            </a:r>
          </a:p>
          <a:p>
            <a:pPr marL="0" indent="0">
              <a:buNone/>
            </a:pPr>
            <a:endParaRPr lang="en-US" sz="2400" dirty="0"/>
          </a:p>
          <a:p>
            <a:pPr marL="0" indent="0">
              <a:buNone/>
            </a:pPr>
            <a:r>
              <a:rPr lang="en-US" sz="2400" dirty="0"/>
              <a:t>1. Application Modular to Spy the Elements </a:t>
            </a:r>
          </a:p>
          <a:p>
            <a:pPr marL="0" indent="0">
              <a:buNone/>
            </a:pPr>
            <a:r>
              <a:rPr lang="en-US" sz="2400" dirty="0"/>
              <a:t>2. Initialize page and clean up page.</a:t>
            </a:r>
          </a:p>
          <a:p>
            <a:pPr marL="0" indent="0">
              <a:buNone/>
            </a:pPr>
            <a:endParaRPr lang="en-US" dirty="0"/>
          </a:p>
        </p:txBody>
      </p:sp>
    </p:spTree>
    <p:extLst>
      <p:ext uri="{BB962C8B-B14F-4D97-AF65-F5344CB8AC3E}">
        <p14:creationId xmlns:p14="http://schemas.microsoft.com/office/powerpoint/2010/main" val="1291093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491" y="495713"/>
            <a:ext cx="9707418" cy="1045286"/>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1: MS Excel VBO (Import VBO file)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File -&gt; Import -&gt; Browse -&gt; (C:\Program Files\Blue Prism Limited\Blue Prism Automate\VBO\BPA Object-MS Excel). Click Finish.</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381" y="1685835"/>
            <a:ext cx="7319673" cy="4582099"/>
          </a:xfrm>
          <a:prstGeom prst="rect">
            <a:avLst/>
          </a:prstGeom>
        </p:spPr>
      </p:pic>
    </p:spTree>
    <p:extLst>
      <p:ext uri="{BB962C8B-B14F-4D97-AF65-F5344CB8AC3E}">
        <p14:creationId xmlns:p14="http://schemas.microsoft.com/office/powerpoint/2010/main" val="1279564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7563" y="615385"/>
            <a:ext cx="9688946" cy="1045286"/>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2: Creating the Process Object from Object Studio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Process studio has only the Main page. We can call from the process studio. We use the Process studio for developing and testing.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068" y="1990898"/>
            <a:ext cx="6172517" cy="4483330"/>
          </a:xfrm>
          <a:prstGeom prst="rect">
            <a:avLst/>
          </a:prstGeom>
        </p:spPr>
      </p:pic>
    </p:spTree>
    <p:extLst>
      <p:ext uri="{BB962C8B-B14F-4D97-AF65-F5344CB8AC3E}">
        <p14:creationId xmlns:p14="http://schemas.microsoft.com/office/powerpoint/2010/main" val="2114324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2045" y="1156915"/>
            <a:ext cx="6096541" cy="646331"/>
          </a:xfrm>
          <a:prstGeom prst="rect">
            <a:avLst/>
          </a:prstGeom>
        </p:spPr>
        <p:txBody>
          <a:bodyPr wrap="none">
            <a:spAutoFit/>
          </a:bodyPr>
          <a:lstStyle/>
          <a:p>
            <a:r>
              <a:rPr lang="en-US" b="1" dirty="0">
                <a:latin typeface="Arial" panose="020B0604020202020204" pitchFamily="34" charset="0"/>
                <a:ea typeface="Calibri" panose="020F0502020204030204" pitchFamily="34" charset="0"/>
              </a:rPr>
              <a:t> </a:t>
            </a:r>
            <a:r>
              <a:rPr lang="en-IN" sz="1800" b="1" dirty="0">
                <a:solidFill>
                  <a:srgbClr val="0D0D0D"/>
                </a:solidFill>
                <a:effectLst/>
                <a:latin typeface="Arial" panose="020B0604020202020204" pitchFamily="34" charset="0"/>
                <a:ea typeface="Arial" panose="020B0604020202020204" pitchFamily="34" charset="0"/>
              </a:rPr>
              <a:t>Open Created Process Model (Gmail Log In Process) </a:t>
            </a:r>
            <a:endParaRPr lang="en-IN" sz="1800" dirty="0">
              <a:solidFill>
                <a:srgbClr val="000000"/>
              </a:solidFill>
              <a:effectLst/>
              <a:latin typeface="Arial" panose="020B0604020202020204" pitchFamily="34" charset="0"/>
              <a:ea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4F61A813-9469-4B16-B85D-4C9A970AEC0E}"/>
              </a:ext>
            </a:extLst>
          </p:cNvPr>
          <p:cNvPicPr/>
          <p:nvPr/>
        </p:nvPicPr>
        <p:blipFill>
          <a:blip r:embed="rId2"/>
          <a:stretch>
            <a:fillRect/>
          </a:stretch>
        </p:blipFill>
        <p:spPr>
          <a:xfrm>
            <a:off x="1668379" y="1812758"/>
            <a:ext cx="8550441" cy="4908884"/>
          </a:xfrm>
          <a:prstGeom prst="rect">
            <a:avLst/>
          </a:prstGeom>
        </p:spPr>
      </p:pic>
    </p:spTree>
    <p:extLst>
      <p:ext uri="{BB962C8B-B14F-4D97-AF65-F5344CB8AC3E}">
        <p14:creationId xmlns:p14="http://schemas.microsoft.com/office/powerpoint/2010/main" val="363119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9564" y="345247"/>
            <a:ext cx="9919854" cy="1862561"/>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1. Create Action Stage as “Create Instance” (Business Object = MS Excel VBO; Action = Create Instance).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a. Click on the Outputs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 Create Data Item, type = number, name = “handle”. Drag it into the   store in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		II. Click on ok.</a:t>
            </a:r>
            <a:endParaRPr lang="en-US" dirty="0"/>
          </a:p>
        </p:txBody>
      </p:sp>
      <p:grpSp>
        <p:nvGrpSpPr>
          <p:cNvPr id="4" name="Group 3">
            <a:extLst>
              <a:ext uri="{FF2B5EF4-FFF2-40B4-BE49-F238E27FC236}">
                <a16:creationId xmlns:a16="http://schemas.microsoft.com/office/drawing/2014/main" id="{3F40AABA-4676-4A9D-81EA-49A4B6355EC4}"/>
              </a:ext>
            </a:extLst>
          </p:cNvPr>
          <p:cNvGrpSpPr/>
          <p:nvPr/>
        </p:nvGrpSpPr>
        <p:grpSpPr>
          <a:xfrm>
            <a:off x="2037347" y="2245896"/>
            <a:ext cx="8422106" cy="4443662"/>
            <a:chOff x="0" y="0"/>
            <a:chExt cx="4999990" cy="1987550"/>
          </a:xfrm>
        </p:grpSpPr>
        <p:pic>
          <p:nvPicPr>
            <p:cNvPr id="5" name="Picture 4">
              <a:extLst>
                <a:ext uri="{FF2B5EF4-FFF2-40B4-BE49-F238E27FC236}">
                  <a16:creationId xmlns:a16="http://schemas.microsoft.com/office/drawing/2014/main" id="{4DDC1E93-C6DD-4EEB-A9B6-085D1C1DEA0B}"/>
                </a:ext>
              </a:extLst>
            </p:cNvPr>
            <p:cNvPicPr/>
            <p:nvPr/>
          </p:nvPicPr>
          <p:blipFill>
            <a:blip r:embed="rId2"/>
            <a:stretch>
              <a:fillRect/>
            </a:stretch>
          </p:blipFill>
          <p:spPr>
            <a:xfrm>
              <a:off x="0" y="16510"/>
              <a:ext cx="2494915" cy="1970786"/>
            </a:xfrm>
            <a:prstGeom prst="rect">
              <a:avLst/>
            </a:prstGeom>
          </p:spPr>
        </p:pic>
        <p:pic>
          <p:nvPicPr>
            <p:cNvPr id="6" name="Picture 5">
              <a:extLst>
                <a:ext uri="{FF2B5EF4-FFF2-40B4-BE49-F238E27FC236}">
                  <a16:creationId xmlns:a16="http://schemas.microsoft.com/office/drawing/2014/main" id="{35047FC7-1C3F-4D02-B593-05C8B50458FF}"/>
                </a:ext>
              </a:extLst>
            </p:cNvPr>
            <p:cNvPicPr/>
            <p:nvPr/>
          </p:nvPicPr>
          <p:blipFill>
            <a:blip r:embed="rId3"/>
            <a:stretch>
              <a:fillRect/>
            </a:stretch>
          </p:blipFill>
          <p:spPr>
            <a:xfrm>
              <a:off x="2494915" y="0"/>
              <a:ext cx="2505075" cy="1987550"/>
            </a:xfrm>
            <a:prstGeom prst="rect">
              <a:avLst/>
            </a:prstGeom>
          </p:spPr>
        </p:pic>
      </p:grpSp>
    </p:spTree>
    <p:extLst>
      <p:ext uri="{BB962C8B-B14F-4D97-AF65-F5344CB8AC3E}">
        <p14:creationId xmlns:p14="http://schemas.microsoft.com/office/powerpoint/2010/main" val="1072686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018" y="390584"/>
            <a:ext cx="8986982" cy="1881925"/>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2. Create Action Stage as “Open Excel file” (Business Object = MS Excel VBO; Action = Open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Set file path of excel file in File Name Value column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10" y="2719477"/>
            <a:ext cx="8327119" cy="3404232"/>
          </a:xfrm>
          <a:prstGeom prst="rect">
            <a:avLst/>
          </a:prstGeom>
        </p:spPr>
      </p:pic>
    </p:spTree>
    <p:extLst>
      <p:ext uri="{BB962C8B-B14F-4D97-AF65-F5344CB8AC3E}">
        <p14:creationId xmlns:p14="http://schemas.microsoft.com/office/powerpoint/2010/main" val="223907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9854" y="412825"/>
            <a:ext cx="8876145" cy="1365438"/>
          </a:xfrm>
          <a:prstGeom prst="rect">
            <a:avLst/>
          </a:prstGeom>
        </p:spPr>
        <p:txBody>
          <a:bodyPr wrap="square">
            <a:spAutoFit/>
          </a:bodyPr>
          <a:lstStyle/>
          <a:p>
            <a:pPr marR="8255" lvl="0" fontAlgn="base">
              <a:lnSpc>
                <a:spcPct val="107000"/>
              </a:lnSpc>
              <a:spcAft>
                <a:spcPts val="420"/>
              </a:spcAft>
              <a:buClr>
                <a:srgbClr val="000000"/>
              </a:buClr>
              <a:buSzPts val="1000"/>
            </a:pPr>
            <a:r>
              <a:rPr lang="en-US" b="1" dirty="0">
                <a:solidFill>
                  <a:srgbClr val="000000"/>
                </a:solidFill>
                <a:uFill>
                  <a:solidFill>
                    <a:srgbClr val="000000"/>
                  </a:solidFill>
                </a:uFill>
                <a:latin typeface="Arial" panose="020B0604020202020204" pitchFamily="34" charset="0"/>
                <a:ea typeface="Arial" panose="020B0604020202020204" pitchFamily="34" charset="0"/>
                <a:cs typeface="Times New Roman" panose="02020603050405020304" pitchFamily="18" charset="0"/>
              </a:rPr>
              <a:t>2(2)</a:t>
            </a:r>
            <a:r>
              <a:rPr lang="en-IN" sz="1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Click on the Outputs tab </a:t>
            </a:r>
          </a:p>
          <a:p>
            <a:pPr marL="742950" marR="617855" lvl="1" indent="-285750" fontAlgn="base">
              <a:lnSpc>
                <a:spcPct val="107000"/>
              </a:lnSpc>
              <a:spcAft>
                <a:spcPts val="420"/>
              </a:spcAft>
              <a:buClr>
                <a:srgbClr val="000000"/>
              </a:buClr>
              <a:buSzPts val="1000"/>
              <a:buFont typeface="+mj-lt"/>
              <a:buAutoNum type="romanLcPeriod"/>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Create Data Item, type = Text, name = “Work Book Name”. Drag it into the Store In column. Click on OK. </a:t>
            </a:r>
          </a:p>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15FAEB64-3425-4587-8700-1E1724E8FCDF}"/>
              </a:ext>
            </a:extLst>
          </p:cNvPr>
          <p:cNvGrpSpPr/>
          <p:nvPr/>
        </p:nvGrpSpPr>
        <p:grpSpPr>
          <a:xfrm>
            <a:off x="1684422" y="1989221"/>
            <a:ext cx="9111916" cy="4555958"/>
            <a:chOff x="0" y="0"/>
            <a:chExt cx="5318760" cy="2125980"/>
          </a:xfrm>
        </p:grpSpPr>
        <p:pic>
          <p:nvPicPr>
            <p:cNvPr id="5" name="Picture 4">
              <a:extLst>
                <a:ext uri="{FF2B5EF4-FFF2-40B4-BE49-F238E27FC236}">
                  <a16:creationId xmlns:a16="http://schemas.microsoft.com/office/drawing/2014/main" id="{A899404C-C996-49C0-A9F4-85D0018EF07C}"/>
                </a:ext>
              </a:extLst>
            </p:cNvPr>
            <p:cNvPicPr/>
            <p:nvPr/>
          </p:nvPicPr>
          <p:blipFill>
            <a:blip r:embed="rId2"/>
            <a:stretch>
              <a:fillRect/>
            </a:stretch>
          </p:blipFill>
          <p:spPr>
            <a:xfrm>
              <a:off x="0" y="0"/>
              <a:ext cx="2652395" cy="2125980"/>
            </a:xfrm>
            <a:prstGeom prst="rect">
              <a:avLst/>
            </a:prstGeom>
          </p:spPr>
        </p:pic>
        <p:pic>
          <p:nvPicPr>
            <p:cNvPr id="6" name="Picture 5">
              <a:extLst>
                <a:ext uri="{FF2B5EF4-FFF2-40B4-BE49-F238E27FC236}">
                  <a16:creationId xmlns:a16="http://schemas.microsoft.com/office/drawing/2014/main" id="{5061B2C9-2B79-453C-BD7B-7D509EA975D8}"/>
                </a:ext>
              </a:extLst>
            </p:cNvPr>
            <p:cNvPicPr/>
            <p:nvPr/>
          </p:nvPicPr>
          <p:blipFill>
            <a:blip r:embed="rId3"/>
            <a:stretch>
              <a:fillRect/>
            </a:stretch>
          </p:blipFill>
          <p:spPr>
            <a:xfrm>
              <a:off x="2652395" y="6985"/>
              <a:ext cx="2666365" cy="2118995"/>
            </a:xfrm>
            <a:prstGeom prst="rect">
              <a:avLst/>
            </a:prstGeom>
          </p:spPr>
        </p:pic>
      </p:grpSp>
    </p:spTree>
    <p:extLst>
      <p:ext uri="{BB962C8B-B14F-4D97-AF65-F5344CB8AC3E}">
        <p14:creationId xmlns:p14="http://schemas.microsoft.com/office/powerpoint/2010/main" val="202966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122" y="883392"/>
            <a:ext cx="8915400" cy="566738"/>
          </a:xfrm>
        </p:spPr>
        <p:txBody>
          <a:bodyPr>
            <a:normAutofit/>
          </a:bodyPr>
          <a:lstStyle/>
          <a:p>
            <a:r>
              <a:rPr lang="en-US" sz="2800" b="1" dirty="0">
                <a:solidFill>
                  <a:srgbClr val="0070C0"/>
                </a:solidFill>
              </a:rPr>
              <a:t>COURSE</a:t>
            </a:r>
            <a:r>
              <a:rPr lang="en-US" sz="2800" b="1" dirty="0"/>
              <a:t> </a:t>
            </a:r>
            <a:r>
              <a:rPr lang="en-US" sz="2800" b="1" dirty="0">
                <a:solidFill>
                  <a:srgbClr val="0070C0"/>
                </a:solidFill>
              </a:rPr>
              <a:t>CERTIFICATE</a:t>
            </a:r>
          </a:p>
        </p:txBody>
      </p:sp>
      <p:sp>
        <p:nvSpPr>
          <p:cNvPr id="3" name="Picture Placeholder 2"/>
          <p:cNvSpPr>
            <a:spLocks noGrp="1"/>
          </p:cNvSpPr>
          <p:nvPr>
            <p:ph type="pic" idx="1"/>
          </p:nvPr>
        </p:nvSpPr>
        <p:spPr>
          <a:xfrm>
            <a:off x="2312122" y="1918407"/>
            <a:ext cx="8915400" cy="3854970"/>
          </a:xfrm>
        </p:spPr>
      </p:sp>
      <p:sp>
        <p:nvSpPr>
          <p:cNvPr id="4" name="Text Placeholder 3"/>
          <p:cNvSpPr>
            <a:spLocks noGrp="1"/>
          </p:cNvSpPr>
          <p:nvPr>
            <p:ph type="body" sz="half" idx="2"/>
          </p:nvPr>
        </p:nvSpPr>
        <p:spPr>
          <a:xfrm>
            <a:off x="2312122" y="6143193"/>
            <a:ext cx="911369" cy="174480"/>
          </a:xfrm>
        </p:spPr>
        <p:txBody>
          <a:bodyPr>
            <a:normAutofit fontScale="47500" lnSpcReduction="20000"/>
          </a:bodyPr>
          <a:lstStyle/>
          <a:p>
            <a:r>
              <a:rPr lang="en-US" dirty="0"/>
              <a:t>.</a:t>
            </a:r>
          </a:p>
        </p:txBody>
      </p:sp>
    </p:spTree>
    <p:extLst>
      <p:ext uri="{BB962C8B-B14F-4D97-AF65-F5344CB8AC3E}">
        <p14:creationId xmlns:p14="http://schemas.microsoft.com/office/powerpoint/2010/main" val="96957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00" y="571590"/>
            <a:ext cx="9236363" cy="2636619"/>
          </a:xfrm>
          <a:prstGeom prst="rect">
            <a:avLst/>
          </a:prstGeom>
        </p:spPr>
        <p:txBody>
          <a:bodyPr wrap="square">
            <a:spAutoFit/>
          </a:bodyPr>
          <a:lstStyle/>
          <a:p>
            <a:pPr marR="8255" lvl="0" fontAlgn="base">
              <a:lnSpc>
                <a:spcPct val="107000"/>
              </a:lnSpc>
              <a:spcAft>
                <a:spcPts val="225"/>
              </a:spcAft>
              <a:buClr>
                <a:srgbClr val="000000"/>
              </a:buClr>
              <a:buSzPts val="1000"/>
            </a:pPr>
            <a:r>
              <a:rPr lang="en-IN"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3.Create Action as “Get to collection” (Business Object = MS Excel VBO; Action = Get </a:t>
            </a:r>
            <a:r>
              <a:rPr lang="en-IN" u="none" strike="noStrike" dirty="0" err="1">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WorkBook</a:t>
            </a:r>
            <a:r>
              <a:rPr lang="en-IN"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As Collection).  </a:t>
            </a:r>
          </a:p>
          <a:p>
            <a:pPr marL="1140460" marR="8255" indent="-6350">
              <a:lnSpc>
                <a:spcPct val="107000"/>
              </a:lnSpc>
              <a:spcAft>
                <a:spcPts val="420"/>
              </a:spcAft>
            </a:pPr>
            <a:r>
              <a:rPr lang="en-IN" dirty="0">
                <a:effectLst/>
                <a:latin typeface="Arial" panose="020B0604020202020204" pitchFamily="34" charset="0"/>
                <a:ea typeface="Arial" panose="020B0604020202020204" pitchFamily="34" charset="0"/>
              </a:rPr>
              <a:t>a. Click on the Inputs tab </a:t>
            </a:r>
          </a:p>
          <a:p>
            <a:pPr marL="2057400" marR="8255" lvl="4" indent="-228600" fontAlgn="base">
              <a:lnSpc>
                <a:spcPct val="107000"/>
              </a:lnSpc>
              <a:spcAft>
                <a:spcPts val="450"/>
              </a:spcAft>
              <a:buClr>
                <a:srgbClr val="000000"/>
              </a:buClr>
              <a:buSzPts val="1000"/>
              <a:buFont typeface="+mj-lt"/>
              <a:buAutoNum type="romanLcPeriod"/>
            </a:pPr>
            <a:r>
              <a:rPr lang="en-IN"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Drag “handle” data item into handle Value column.  </a:t>
            </a:r>
          </a:p>
          <a:p>
            <a:pPr marL="2057400" marR="8255" lvl="4" indent="-228600" fontAlgn="base">
              <a:lnSpc>
                <a:spcPct val="107000"/>
              </a:lnSpc>
              <a:spcAft>
                <a:spcPts val="420"/>
              </a:spcAft>
              <a:buClr>
                <a:srgbClr val="000000"/>
              </a:buClr>
              <a:buSzPts val="1000"/>
              <a:buFont typeface="+mj-lt"/>
              <a:buAutoNum type="romanLcPeriod"/>
            </a:pPr>
            <a:r>
              <a:rPr lang="en-IN"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Drage “Workbook Name” data item into the Workbook Name Value column. </a:t>
            </a:r>
          </a:p>
          <a:p>
            <a:pPr marL="2057400" marR="8255" lvl="4" indent="-228600" fontAlgn="base">
              <a:lnSpc>
                <a:spcPct val="107000"/>
              </a:lnSpc>
              <a:spcAft>
                <a:spcPts val="245"/>
              </a:spcAft>
              <a:buClr>
                <a:srgbClr val="000000"/>
              </a:buClr>
              <a:buSzPts val="1000"/>
              <a:buFont typeface="+mj-lt"/>
              <a:buAutoNum type="romanLcPeriod"/>
            </a:pPr>
            <a:r>
              <a:rPr lang="en-IN"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Write Worksheet Name </a:t>
            </a:r>
            <a:r>
              <a:rPr lang="en-IN" u="none" strike="noStrike" dirty="0" err="1">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name</a:t>
            </a:r>
            <a:r>
              <a:rPr lang="en-IN"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as “Sheet1”.</a:t>
            </a:r>
          </a:p>
          <a:p>
            <a:pPr>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999FF4A0-3810-48FF-BEF2-0A0B698B8317}"/>
              </a:ext>
            </a:extLst>
          </p:cNvPr>
          <p:cNvPicPr/>
          <p:nvPr/>
        </p:nvPicPr>
        <p:blipFill>
          <a:blip r:embed="rId2"/>
          <a:stretch>
            <a:fillRect/>
          </a:stretch>
        </p:blipFill>
        <p:spPr>
          <a:xfrm>
            <a:off x="4411579" y="3208421"/>
            <a:ext cx="4796589" cy="3304674"/>
          </a:xfrm>
          <a:prstGeom prst="rect">
            <a:avLst/>
          </a:prstGeom>
        </p:spPr>
      </p:pic>
    </p:spTree>
    <p:extLst>
      <p:ext uri="{BB962C8B-B14F-4D97-AF65-F5344CB8AC3E}">
        <p14:creationId xmlns:p14="http://schemas.microsoft.com/office/powerpoint/2010/main" val="1291870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C59FFB-9E24-475D-8975-05185DF34D38}"/>
              </a:ext>
            </a:extLst>
          </p:cNvPr>
          <p:cNvSpPr txBox="1"/>
          <p:nvPr/>
        </p:nvSpPr>
        <p:spPr>
          <a:xfrm>
            <a:off x="2085474" y="839027"/>
            <a:ext cx="6079958" cy="1867884"/>
          </a:xfrm>
          <a:prstGeom prst="rect">
            <a:avLst/>
          </a:prstGeom>
          <a:noFill/>
        </p:spPr>
        <p:txBody>
          <a:bodyPr wrap="square">
            <a:spAutoFit/>
          </a:bodyPr>
          <a:lstStyle/>
          <a:p>
            <a:pPr marL="1140460" marR="8255" indent="-6350">
              <a:lnSpc>
                <a:spcPct val="107000"/>
              </a:lnSpc>
              <a:spcAft>
                <a:spcPts val="420"/>
              </a:spcAft>
            </a:pPr>
            <a:r>
              <a:rPr lang="en-IN" dirty="0">
                <a:solidFill>
                  <a:srgbClr val="000000"/>
                </a:solidFill>
                <a:effectLst/>
                <a:latin typeface="Arial" panose="020B0604020202020204" pitchFamily="34" charset="0"/>
                <a:ea typeface="Arial" panose="020B0604020202020204" pitchFamily="34" charset="0"/>
              </a:rPr>
              <a:t>3(b). Click on the Outputs tab </a:t>
            </a:r>
          </a:p>
          <a:p>
            <a:pPr marL="2057400" marR="8255" lvl="4" indent="-228600" fontAlgn="base">
              <a:lnSpc>
                <a:spcPct val="107000"/>
              </a:lnSpc>
              <a:spcAft>
                <a:spcPts val="290"/>
              </a:spcAft>
              <a:buClr>
                <a:srgbClr val="000000"/>
              </a:buClr>
              <a:buSzPts val="1000"/>
              <a:buFont typeface="+mj-lt"/>
              <a:buAutoNum type="romanLcPeriod"/>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Create Collection as “Students”, with the following fields. </a:t>
            </a:r>
          </a:p>
          <a:p>
            <a:pPr marL="2057400" marR="8255" lvl="4" indent="-228600" fontAlgn="base">
              <a:lnSpc>
                <a:spcPct val="107000"/>
              </a:lnSpc>
              <a:spcAft>
                <a:spcPts val="420"/>
              </a:spcAft>
              <a:buClr>
                <a:srgbClr val="000000"/>
              </a:buClr>
              <a:buSzPts val="1000"/>
              <a:buFont typeface="+mj-lt"/>
              <a:buAutoNum type="romanLcPeriod"/>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Use Add Button to add fields in collection. </a:t>
            </a:r>
          </a:p>
          <a:p>
            <a:pPr marL="1140460" marR="8255" indent="-6350">
              <a:lnSpc>
                <a:spcPct val="107000"/>
              </a:lnSpc>
              <a:spcAft>
                <a:spcPts val="420"/>
              </a:spcAft>
            </a:pPr>
            <a:endParaRPr lang="en-IN" sz="1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38E2E6F9-847C-4D1E-BE97-FED5933095FA}"/>
              </a:ext>
            </a:extLst>
          </p:cNvPr>
          <p:cNvPicPr/>
          <p:nvPr/>
        </p:nvPicPr>
        <p:blipFill>
          <a:blip r:embed="rId2"/>
          <a:stretch>
            <a:fillRect/>
          </a:stretch>
        </p:blipFill>
        <p:spPr>
          <a:xfrm>
            <a:off x="2486527" y="2598822"/>
            <a:ext cx="7860632" cy="4259178"/>
          </a:xfrm>
          <a:prstGeom prst="rect">
            <a:avLst/>
          </a:prstGeom>
        </p:spPr>
      </p:pic>
    </p:spTree>
    <p:extLst>
      <p:ext uri="{BB962C8B-B14F-4D97-AF65-F5344CB8AC3E}">
        <p14:creationId xmlns:p14="http://schemas.microsoft.com/office/powerpoint/2010/main" val="2914464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6655" y="1046104"/>
            <a:ext cx="9633527" cy="3250377"/>
          </a:xfrm>
          <a:prstGeom prst="rect">
            <a:avLst/>
          </a:prstGeom>
        </p:spPr>
        <p:txBody>
          <a:bodyPr wrap="square">
            <a:spAutoFit/>
          </a:bodyPr>
          <a:lstStyle/>
          <a:p>
            <a:pPr marR="8255" lvl="0" fontAlgn="base">
              <a:lnSpc>
                <a:spcPct val="107000"/>
              </a:lnSpc>
              <a:spcAft>
                <a:spcPts val="230"/>
              </a:spcAft>
              <a:buClr>
                <a:srgbClr val="000000"/>
              </a:buClr>
              <a:buSzPts val="1000"/>
            </a:pPr>
            <a:r>
              <a:rPr lang="en-US" b="1" dirty="0">
                <a:latin typeface="Arial" panose="020B0604020202020204" pitchFamily="34" charset="0"/>
                <a:ea typeface="Calibri" panose="020F0502020204030204" pitchFamily="34" charset="0"/>
                <a:cs typeface="Times New Roman" panose="02020603050405020304" pitchFamily="18" charset="0"/>
              </a:rPr>
              <a:t>4. </a:t>
            </a: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Drage Loop module, drage Choice module. Connect loop start with choice start. Open Choice Properties and create the following fields. </a:t>
            </a:r>
          </a:p>
          <a:p>
            <a:pPr marL="1600200" marR="8255" lvl="3" indent="-228600" fontAlgn="base">
              <a:lnSpc>
                <a:spcPct val="107000"/>
              </a:lnSpc>
              <a:spcAft>
                <a:spcPts val="235"/>
              </a:spcAft>
              <a:buClr>
                <a:srgbClr val="000000"/>
              </a:buClr>
              <a:buSzPts val="1000"/>
              <a:buFont typeface="+mj-lt"/>
              <a:buAutoNum type="alphaLcPeriod"/>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IN"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t>
            </a: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tudents.percentage]&gt;=70 AND [</a:t>
            </a:r>
            <a:r>
              <a:rPr lang="en-IN"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t>
            </a: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tudents.percentage]&lt;=79 </a:t>
            </a:r>
          </a:p>
          <a:p>
            <a:pPr marL="1600200" marR="8255" lvl="3" indent="-228600" fontAlgn="base">
              <a:lnSpc>
                <a:spcPct val="107000"/>
              </a:lnSpc>
              <a:spcAft>
                <a:spcPts val="235"/>
              </a:spcAft>
              <a:buClr>
                <a:srgbClr val="000000"/>
              </a:buClr>
              <a:buSzPts val="1000"/>
              <a:buFont typeface="+mj-lt"/>
              <a:buAutoNum type="alphaLcPeriod"/>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IN"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t>
            </a: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tudents.percentage]&gt;=80 AND [</a:t>
            </a:r>
            <a:r>
              <a:rPr lang="en-IN"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t>
            </a: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tudents.percentage]&lt;=89 </a:t>
            </a:r>
          </a:p>
          <a:p>
            <a:pPr marL="1600200" marR="8255" lvl="3" indent="-228600" fontAlgn="base">
              <a:lnSpc>
                <a:spcPct val="107000"/>
              </a:lnSpc>
              <a:spcAft>
                <a:spcPts val="1245"/>
              </a:spcAft>
              <a:buClr>
                <a:srgbClr val="000000"/>
              </a:buClr>
              <a:buSzPts val="1000"/>
              <a:buFont typeface="+mj-lt"/>
              <a:buAutoNum type="alphaLcPeriod"/>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IN"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t>
            </a: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tudents.percentage]&gt;=90 AND [students.percentage]&lt;=</a:t>
            </a:r>
            <a:r>
              <a:rPr lang="en-IN"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100</a:t>
            </a:r>
            <a:endPar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nSpc>
                <a:spcPct val="107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 name="Group 2">
            <a:extLst>
              <a:ext uri="{FF2B5EF4-FFF2-40B4-BE49-F238E27FC236}">
                <a16:creationId xmlns:a16="http://schemas.microsoft.com/office/drawing/2014/main" id="{F41BF061-E7E4-483B-928D-F89ABC68140F}"/>
              </a:ext>
            </a:extLst>
          </p:cNvPr>
          <p:cNvGrpSpPr/>
          <p:nvPr/>
        </p:nvGrpSpPr>
        <p:grpSpPr>
          <a:xfrm>
            <a:off x="2358189" y="2791326"/>
            <a:ext cx="8117306" cy="3946358"/>
            <a:chOff x="0" y="0"/>
            <a:chExt cx="3722370" cy="1085850"/>
          </a:xfrm>
        </p:grpSpPr>
        <p:pic>
          <p:nvPicPr>
            <p:cNvPr id="4" name="Picture 3">
              <a:extLst>
                <a:ext uri="{FF2B5EF4-FFF2-40B4-BE49-F238E27FC236}">
                  <a16:creationId xmlns:a16="http://schemas.microsoft.com/office/drawing/2014/main" id="{BC4A750C-E019-4B7D-80C7-5F08C7BF5383}"/>
                </a:ext>
              </a:extLst>
            </p:cNvPr>
            <p:cNvPicPr/>
            <p:nvPr/>
          </p:nvPicPr>
          <p:blipFill>
            <a:blip r:embed="rId2"/>
            <a:stretch>
              <a:fillRect/>
            </a:stretch>
          </p:blipFill>
          <p:spPr>
            <a:xfrm>
              <a:off x="0" y="34290"/>
              <a:ext cx="1805940" cy="1051560"/>
            </a:xfrm>
            <a:prstGeom prst="rect">
              <a:avLst/>
            </a:prstGeom>
          </p:spPr>
        </p:pic>
        <p:pic>
          <p:nvPicPr>
            <p:cNvPr id="5" name="Picture 4">
              <a:extLst>
                <a:ext uri="{FF2B5EF4-FFF2-40B4-BE49-F238E27FC236}">
                  <a16:creationId xmlns:a16="http://schemas.microsoft.com/office/drawing/2014/main" id="{EFC29AC7-AB73-4CC6-82C5-F6FD45392B86}"/>
                </a:ext>
              </a:extLst>
            </p:cNvPr>
            <p:cNvPicPr/>
            <p:nvPr/>
          </p:nvPicPr>
          <p:blipFill>
            <a:blip r:embed="rId3"/>
            <a:stretch>
              <a:fillRect/>
            </a:stretch>
          </p:blipFill>
          <p:spPr>
            <a:xfrm>
              <a:off x="1809750" y="0"/>
              <a:ext cx="1912620" cy="1082040"/>
            </a:xfrm>
            <a:prstGeom prst="rect">
              <a:avLst/>
            </a:prstGeom>
          </p:spPr>
        </p:pic>
      </p:grpSp>
    </p:spTree>
    <p:extLst>
      <p:ext uri="{BB962C8B-B14F-4D97-AF65-F5344CB8AC3E}">
        <p14:creationId xmlns:p14="http://schemas.microsoft.com/office/powerpoint/2010/main" val="3271329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C62903C-F86E-44F5-AF0F-071316F99F6A}"/>
              </a:ext>
            </a:extLst>
          </p:cNvPr>
          <p:cNvGrpSpPr/>
          <p:nvPr/>
        </p:nvGrpSpPr>
        <p:grpSpPr>
          <a:xfrm>
            <a:off x="272716" y="0"/>
            <a:ext cx="6160168" cy="3368841"/>
            <a:chOff x="0" y="0"/>
            <a:chExt cx="3421380" cy="1352550"/>
          </a:xfrm>
        </p:grpSpPr>
        <p:pic>
          <p:nvPicPr>
            <p:cNvPr id="4" name="Picture 3">
              <a:extLst>
                <a:ext uri="{FF2B5EF4-FFF2-40B4-BE49-F238E27FC236}">
                  <a16:creationId xmlns:a16="http://schemas.microsoft.com/office/drawing/2014/main" id="{1E13A3AF-F6E8-4FDF-9780-C15D1DF8D71E}"/>
                </a:ext>
              </a:extLst>
            </p:cNvPr>
            <p:cNvPicPr/>
            <p:nvPr/>
          </p:nvPicPr>
          <p:blipFill>
            <a:blip r:embed="rId2"/>
            <a:stretch>
              <a:fillRect/>
            </a:stretch>
          </p:blipFill>
          <p:spPr>
            <a:xfrm>
              <a:off x="0" y="34290"/>
              <a:ext cx="1470660" cy="1318260"/>
            </a:xfrm>
            <a:prstGeom prst="rect">
              <a:avLst/>
            </a:prstGeom>
          </p:spPr>
        </p:pic>
        <p:pic>
          <p:nvPicPr>
            <p:cNvPr id="5" name="Picture 4">
              <a:extLst>
                <a:ext uri="{FF2B5EF4-FFF2-40B4-BE49-F238E27FC236}">
                  <a16:creationId xmlns:a16="http://schemas.microsoft.com/office/drawing/2014/main" id="{6CDAF05E-A261-48F0-8201-DEFFB3AD5874}"/>
                </a:ext>
              </a:extLst>
            </p:cNvPr>
            <p:cNvPicPr/>
            <p:nvPr/>
          </p:nvPicPr>
          <p:blipFill>
            <a:blip r:embed="rId3"/>
            <a:stretch>
              <a:fillRect/>
            </a:stretch>
          </p:blipFill>
          <p:spPr>
            <a:xfrm>
              <a:off x="1470660" y="0"/>
              <a:ext cx="1950720" cy="1348740"/>
            </a:xfrm>
            <a:prstGeom prst="rect">
              <a:avLst/>
            </a:prstGeom>
          </p:spPr>
        </p:pic>
      </p:grpSp>
      <p:grpSp>
        <p:nvGrpSpPr>
          <p:cNvPr id="6" name="Group 5">
            <a:extLst>
              <a:ext uri="{FF2B5EF4-FFF2-40B4-BE49-F238E27FC236}">
                <a16:creationId xmlns:a16="http://schemas.microsoft.com/office/drawing/2014/main" id="{74026BC3-83FD-4638-9892-32F349CEF13A}"/>
              </a:ext>
            </a:extLst>
          </p:cNvPr>
          <p:cNvGrpSpPr/>
          <p:nvPr/>
        </p:nvGrpSpPr>
        <p:grpSpPr>
          <a:xfrm>
            <a:off x="4684296" y="3481137"/>
            <a:ext cx="7154778" cy="3376863"/>
            <a:chOff x="0" y="0"/>
            <a:chExt cx="3337560" cy="1303020"/>
          </a:xfrm>
        </p:grpSpPr>
        <p:pic>
          <p:nvPicPr>
            <p:cNvPr id="7" name="Picture 6">
              <a:extLst>
                <a:ext uri="{FF2B5EF4-FFF2-40B4-BE49-F238E27FC236}">
                  <a16:creationId xmlns:a16="http://schemas.microsoft.com/office/drawing/2014/main" id="{3C3CDED2-ACEE-415A-B079-060BAECAFA82}"/>
                </a:ext>
              </a:extLst>
            </p:cNvPr>
            <p:cNvPicPr/>
            <p:nvPr/>
          </p:nvPicPr>
          <p:blipFill>
            <a:blip r:embed="rId4"/>
            <a:stretch>
              <a:fillRect/>
            </a:stretch>
          </p:blipFill>
          <p:spPr>
            <a:xfrm>
              <a:off x="0" y="0"/>
              <a:ext cx="1607820" cy="1303020"/>
            </a:xfrm>
            <a:prstGeom prst="rect">
              <a:avLst/>
            </a:prstGeom>
          </p:spPr>
        </p:pic>
        <p:pic>
          <p:nvPicPr>
            <p:cNvPr id="8" name="Picture 7">
              <a:extLst>
                <a:ext uri="{FF2B5EF4-FFF2-40B4-BE49-F238E27FC236}">
                  <a16:creationId xmlns:a16="http://schemas.microsoft.com/office/drawing/2014/main" id="{8C50B5FB-96E8-416A-955B-B0348EF21C7B}"/>
                </a:ext>
              </a:extLst>
            </p:cNvPr>
            <p:cNvPicPr/>
            <p:nvPr/>
          </p:nvPicPr>
          <p:blipFill>
            <a:blip r:embed="rId5"/>
            <a:stretch>
              <a:fillRect/>
            </a:stretch>
          </p:blipFill>
          <p:spPr>
            <a:xfrm>
              <a:off x="1607820" y="45720"/>
              <a:ext cx="1729740" cy="1257300"/>
            </a:xfrm>
            <a:prstGeom prst="rect">
              <a:avLst/>
            </a:prstGeom>
          </p:spPr>
        </p:pic>
      </p:grpSp>
    </p:spTree>
    <p:extLst>
      <p:ext uri="{BB962C8B-B14F-4D97-AF65-F5344CB8AC3E}">
        <p14:creationId xmlns:p14="http://schemas.microsoft.com/office/powerpoint/2010/main" val="3673757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1773" y="564877"/>
            <a:ext cx="9836727" cy="2261901"/>
          </a:xfrm>
          <a:prstGeom prst="rect">
            <a:avLst/>
          </a:prstGeom>
        </p:spPr>
        <p:txBody>
          <a:bodyPr wrap="square">
            <a:spAutoFit/>
          </a:bodyPr>
          <a:lstStyle/>
          <a:p>
            <a:pPr marL="342900" marR="8255" lvl="0" indent="-342900" fontAlgn="base">
              <a:lnSpc>
                <a:spcPct val="107000"/>
              </a:lnSpc>
              <a:spcAft>
                <a:spcPts val="420"/>
              </a:spcAft>
              <a:buClr>
                <a:srgbClr val="000000"/>
              </a:buClr>
              <a:buSzPts val="1000"/>
              <a:buFont typeface="+mj-lt"/>
              <a:buAutoNum type="arabicPeriod" startAt="3"/>
            </a:pPr>
            <a:r>
              <a:rPr lang="en-US" sz="1600" b="1" dirty="0">
                <a:effectLst/>
                <a:latin typeface="Arial" panose="020B0604020202020204" pitchFamily="34" charset="0"/>
                <a:ea typeface="Calibri" panose="020F0502020204030204" pitchFamily="34" charset="0"/>
                <a:cs typeface="Times New Roman" panose="02020603050405020304" pitchFamily="18" charset="0"/>
              </a:rPr>
              <a:t>5</a:t>
            </a:r>
            <a:r>
              <a:rPr lang="en-US" b="1" dirty="0">
                <a:effectLst/>
                <a:latin typeface="Arial" panose="020B0604020202020204" pitchFamily="34" charset="0"/>
                <a:ea typeface="Calibri" panose="020F0502020204030204" pitchFamily="34" charset="0"/>
                <a:cs typeface="Times New Roman" panose="02020603050405020304" pitchFamily="18" charset="0"/>
              </a:rPr>
              <a:t>.</a:t>
            </a: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Create 4 Calculation modules. </a:t>
            </a:r>
          </a:p>
          <a:p>
            <a:pPr marL="1143000" marR="113665" lvl="2" indent="-228600" fontAlgn="base">
              <a:lnSpc>
                <a:spcPct val="107000"/>
              </a:lnSpc>
              <a:spcAft>
                <a:spcPts val="235"/>
              </a:spcAft>
              <a:buClr>
                <a:srgbClr val="000000"/>
              </a:buClr>
              <a:buSzPts val="1000"/>
              <a:buFont typeface="+mj-lt"/>
              <a:buAutoNum type="alphaLcPeriod"/>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1st Calculation module name as “Grade A”. Write an expression as “Grade A”. </a:t>
            </a:r>
          </a:p>
          <a:p>
            <a:pPr marL="1378585" marR="8255" indent="-6350">
              <a:lnSpc>
                <a:spcPct val="107000"/>
              </a:lnSpc>
              <a:spcAft>
                <a:spcPts val="420"/>
              </a:spcAft>
            </a:pPr>
            <a:r>
              <a:rPr lang="en-IN" dirty="0">
                <a:solidFill>
                  <a:srgbClr val="000000"/>
                </a:solidFill>
                <a:effectLst/>
                <a:latin typeface="Arial" panose="020B0604020202020204" pitchFamily="34" charset="0"/>
                <a:ea typeface="Arial" panose="020B0604020202020204" pitchFamily="34" charset="0"/>
              </a:rPr>
              <a:t>Stores result in Students. Grade (Collection data item) </a:t>
            </a:r>
          </a:p>
          <a:p>
            <a:pPr marL="1143000" marR="113665" lvl="2" indent="-228600" fontAlgn="base">
              <a:lnSpc>
                <a:spcPct val="107000"/>
              </a:lnSpc>
              <a:spcAft>
                <a:spcPts val="1220"/>
              </a:spcAft>
              <a:buClr>
                <a:srgbClr val="000000"/>
              </a:buClr>
              <a:buSzPts val="1000"/>
              <a:buFont typeface="+mj-lt"/>
              <a:buAutoNum type="alphaLcPeriod"/>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Repeat for rest “Grade B”, “Grade C” and “Fail”. </a:t>
            </a:r>
          </a:p>
          <a:p>
            <a:pPr marL="1140460" marR="8255" indent="-6350">
              <a:lnSpc>
                <a:spcPct val="107000"/>
              </a:lnSpc>
              <a:spcAft>
                <a:spcPts val="1235"/>
              </a:spcAft>
            </a:pPr>
            <a:r>
              <a:rPr lang="en-IN" dirty="0">
                <a:solidFill>
                  <a:srgbClr val="000000"/>
                </a:solidFill>
                <a:effectLst/>
                <a:latin typeface="Arial" panose="020B0604020202020204" pitchFamily="34" charset="0"/>
                <a:ea typeface="Arial" panose="020B0604020202020204" pitchFamily="34" charset="0"/>
              </a:rPr>
              <a:t>a. Do proper connection as below. </a:t>
            </a:r>
          </a:p>
          <a:p>
            <a:pPr>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80303F7C-6821-4C0F-BC38-9F9019D635F9}"/>
              </a:ext>
            </a:extLst>
          </p:cNvPr>
          <p:cNvPicPr/>
          <p:nvPr/>
        </p:nvPicPr>
        <p:blipFill>
          <a:blip r:embed="rId2"/>
          <a:stretch>
            <a:fillRect/>
          </a:stretch>
        </p:blipFill>
        <p:spPr>
          <a:xfrm>
            <a:off x="2165684" y="2550696"/>
            <a:ext cx="7876674" cy="4307304"/>
          </a:xfrm>
          <a:prstGeom prst="rect">
            <a:avLst/>
          </a:prstGeom>
        </p:spPr>
      </p:pic>
    </p:spTree>
    <p:extLst>
      <p:ext uri="{BB962C8B-B14F-4D97-AF65-F5344CB8AC3E}">
        <p14:creationId xmlns:p14="http://schemas.microsoft.com/office/powerpoint/2010/main" val="626074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80F6BAA-7F5E-491F-9B40-48779EA1B6BE}"/>
              </a:ext>
            </a:extLst>
          </p:cNvPr>
          <p:cNvGrpSpPr/>
          <p:nvPr/>
        </p:nvGrpSpPr>
        <p:grpSpPr>
          <a:xfrm>
            <a:off x="1989221" y="0"/>
            <a:ext cx="10202779" cy="6681536"/>
            <a:chOff x="0" y="0"/>
            <a:chExt cx="5566410" cy="2238375"/>
          </a:xfrm>
        </p:grpSpPr>
        <p:pic>
          <p:nvPicPr>
            <p:cNvPr id="4" name="Picture 3">
              <a:extLst>
                <a:ext uri="{FF2B5EF4-FFF2-40B4-BE49-F238E27FC236}">
                  <a16:creationId xmlns:a16="http://schemas.microsoft.com/office/drawing/2014/main" id="{73A55292-C52D-4959-88A1-EB9F2CB9128E}"/>
                </a:ext>
              </a:extLst>
            </p:cNvPr>
            <p:cNvPicPr/>
            <p:nvPr/>
          </p:nvPicPr>
          <p:blipFill>
            <a:blip r:embed="rId2"/>
            <a:stretch>
              <a:fillRect/>
            </a:stretch>
          </p:blipFill>
          <p:spPr>
            <a:xfrm>
              <a:off x="0" y="0"/>
              <a:ext cx="2795143" cy="2238375"/>
            </a:xfrm>
            <a:prstGeom prst="rect">
              <a:avLst/>
            </a:prstGeom>
          </p:spPr>
        </p:pic>
        <p:pic>
          <p:nvPicPr>
            <p:cNvPr id="5" name="Picture 4">
              <a:extLst>
                <a:ext uri="{FF2B5EF4-FFF2-40B4-BE49-F238E27FC236}">
                  <a16:creationId xmlns:a16="http://schemas.microsoft.com/office/drawing/2014/main" id="{DC6818F4-047E-4F41-A939-5A39B1AA5B32}"/>
                </a:ext>
              </a:extLst>
            </p:cNvPr>
            <p:cNvPicPr/>
            <p:nvPr/>
          </p:nvPicPr>
          <p:blipFill>
            <a:blip r:embed="rId3"/>
            <a:stretch>
              <a:fillRect/>
            </a:stretch>
          </p:blipFill>
          <p:spPr>
            <a:xfrm>
              <a:off x="2795270" y="10795"/>
              <a:ext cx="2771140" cy="2227580"/>
            </a:xfrm>
            <a:prstGeom prst="rect">
              <a:avLst/>
            </a:prstGeom>
          </p:spPr>
        </p:pic>
      </p:grpSp>
    </p:spTree>
    <p:extLst>
      <p:ext uri="{BB962C8B-B14F-4D97-AF65-F5344CB8AC3E}">
        <p14:creationId xmlns:p14="http://schemas.microsoft.com/office/powerpoint/2010/main" val="2275143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7A80D3-BAF0-473F-B8C1-123FD76CE863}"/>
              </a:ext>
            </a:extLst>
          </p:cNvPr>
          <p:cNvGrpSpPr/>
          <p:nvPr/>
        </p:nvGrpSpPr>
        <p:grpSpPr>
          <a:xfrm>
            <a:off x="2085474" y="208547"/>
            <a:ext cx="9480884" cy="6336632"/>
            <a:chOff x="0" y="0"/>
            <a:chExt cx="5552440" cy="2216785"/>
          </a:xfrm>
        </p:grpSpPr>
        <p:pic>
          <p:nvPicPr>
            <p:cNvPr id="5" name="Picture 4">
              <a:extLst>
                <a:ext uri="{FF2B5EF4-FFF2-40B4-BE49-F238E27FC236}">
                  <a16:creationId xmlns:a16="http://schemas.microsoft.com/office/drawing/2014/main" id="{C4D49AF9-EC9B-494A-92D1-35F804A97656}"/>
                </a:ext>
              </a:extLst>
            </p:cNvPr>
            <p:cNvPicPr/>
            <p:nvPr/>
          </p:nvPicPr>
          <p:blipFill>
            <a:blip r:embed="rId2"/>
            <a:stretch>
              <a:fillRect/>
            </a:stretch>
          </p:blipFill>
          <p:spPr>
            <a:xfrm>
              <a:off x="0" y="0"/>
              <a:ext cx="2795016" cy="2216785"/>
            </a:xfrm>
            <a:prstGeom prst="rect">
              <a:avLst/>
            </a:prstGeom>
          </p:spPr>
        </p:pic>
        <p:pic>
          <p:nvPicPr>
            <p:cNvPr id="6" name="Picture 5">
              <a:extLst>
                <a:ext uri="{FF2B5EF4-FFF2-40B4-BE49-F238E27FC236}">
                  <a16:creationId xmlns:a16="http://schemas.microsoft.com/office/drawing/2014/main" id="{A1107B61-F495-4750-94C6-3CC5C63CF1F8}"/>
                </a:ext>
              </a:extLst>
            </p:cNvPr>
            <p:cNvPicPr/>
            <p:nvPr/>
          </p:nvPicPr>
          <p:blipFill>
            <a:blip r:embed="rId3"/>
            <a:stretch>
              <a:fillRect/>
            </a:stretch>
          </p:blipFill>
          <p:spPr>
            <a:xfrm>
              <a:off x="2795270" y="21590"/>
              <a:ext cx="2757170" cy="2195068"/>
            </a:xfrm>
            <a:prstGeom prst="rect">
              <a:avLst/>
            </a:prstGeom>
          </p:spPr>
        </p:pic>
      </p:grpSp>
    </p:spTree>
    <p:extLst>
      <p:ext uri="{BB962C8B-B14F-4D97-AF65-F5344CB8AC3E}">
        <p14:creationId xmlns:p14="http://schemas.microsoft.com/office/powerpoint/2010/main" val="1902558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294" y="452506"/>
            <a:ext cx="9111915" cy="2338820"/>
          </a:xfrm>
        </p:spPr>
        <p:txBody>
          <a:bodyPr>
            <a:normAutofit fontScale="90000"/>
          </a:bodyPr>
          <a:lstStyle/>
          <a:p>
            <a:pPr marL="342900" marR="8255" lvl="0" indent="-342900" fontAlgn="base">
              <a:lnSpc>
                <a:spcPct val="107000"/>
              </a:lnSpc>
              <a:spcAft>
                <a:spcPts val="225"/>
              </a:spcAft>
            </a:pPr>
            <a:r>
              <a:rPr lang="en-IN" sz="20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6.Create Action Stage as “Close Student excel file (Business Object = MS Excel VBO; Action = Close </a:t>
            </a:r>
            <a:r>
              <a:rPr lang="en-IN" sz="2000" u="none" strike="noStrike" dirty="0" err="1">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WorkBook</a:t>
            </a:r>
            <a:r>
              <a:rPr lang="en-IN" sz="20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br>
              <a:rPr lang="en-IN" sz="20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IN" sz="2000" dirty="0">
                <a:solidFill>
                  <a:schemeClr val="tx1"/>
                </a:solidFill>
                <a:effectLst/>
                <a:latin typeface="Arial" panose="020B0604020202020204" pitchFamily="34" charset="0"/>
                <a:ea typeface="Arial" panose="020B0604020202020204" pitchFamily="34" charset="0"/>
              </a:rPr>
              <a:t>a. Click on the Inputs tab </a:t>
            </a:r>
            <a:br>
              <a:rPr lang="en-IN" sz="2000" dirty="0">
                <a:solidFill>
                  <a:schemeClr val="tx1"/>
                </a:solidFill>
                <a:effectLst/>
                <a:latin typeface="Arial" panose="020B0604020202020204" pitchFamily="34" charset="0"/>
                <a:ea typeface="Arial" panose="020B0604020202020204" pitchFamily="34" charset="0"/>
              </a:rPr>
            </a:br>
            <a:r>
              <a:rPr lang="en-IN" sz="2000" dirty="0">
                <a:solidFill>
                  <a:schemeClr val="tx1"/>
                </a:solidFill>
                <a:effectLst/>
                <a:latin typeface="Arial" panose="020B0604020202020204" pitchFamily="34" charset="0"/>
                <a:ea typeface="Arial" panose="020B0604020202020204" pitchFamily="34" charset="0"/>
              </a:rPr>
              <a:t>    1.</a:t>
            </a:r>
            <a:r>
              <a:rPr lang="en-IN" sz="20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Drag “handle” data item into handle Value column.  </a:t>
            </a:r>
            <a:br>
              <a:rPr lang="en-IN" sz="20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IN" sz="20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2.Drag “Workbook Name” data item into the Workbook Name Value column. </a:t>
            </a:r>
            <a:br>
              <a:rPr lang="en-IN" sz="20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IN" sz="20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3.Save Data as “False”. </a:t>
            </a:r>
            <a:br>
              <a:rPr lang="en-IN" sz="10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endParaRPr lang="en-US" sz="2800" dirty="0">
              <a:solidFill>
                <a:schemeClr val="tx1"/>
              </a:solidFill>
            </a:endParaRPr>
          </a:p>
        </p:txBody>
      </p:sp>
      <p:grpSp>
        <p:nvGrpSpPr>
          <p:cNvPr id="6" name="Group 5">
            <a:extLst>
              <a:ext uri="{FF2B5EF4-FFF2-40B4-BE49-F238E27FC236}">
                <a16:creationId xmlns:a16="http://schemas.microsoft.com/office/drawing/2014/main" id="{29700B1B-AD61-4989-A666-E84B5BB82885}"/>
              </a:ext>
            </a:extLst>
          </p:cNvPr>
          <p:cNvGrpSpPr/>
          <p:nvPr/>
        </p:nvGrpSpPr>
        <p:grpSpPr>
          <a:xfrm>
            <a:off x="1668379" y="2390275"/>
            <a:ext cx="8967537" cy="4467726"/>
            <a:chOff x="0" y="0"/>
            <a:chExt cx="5756275" cy="2311400"/>
          </a:xfrm>
        </p:grpSpPr>
        <p:pic>
          <p:nvPicPr>
            <p:cNvPr id="8" name="Picture 7">
              <a:extLst>
                <a:ext uri="{FF2B5EF4-FFF2-40B4-BE49-F238E27FC236}">
                  <a16:creationId xmlns:a16="http://schemas.microsoft.com/office/drawing/2014/main" id="{62B28D16-2D1A-4CEA-A358-1DDD73F1FE44}"/>
                </a:ext>
              </a:extLst>
            </p:cNvPr>
            <p:cNvPicPr/>
            <p:nvPr/>
          </p:nvPicPr>
          <p:blipFill>
            <a:blip r:embed="rId2"/>
            <a:stretch>
              <a:fillRect/>
            </a:stretch>
          </p:blipFill>
          <p:spPr>
            <a:xfrm>
              <a:off x="0" y="89535"/>
              <a:ext cx="2861945" cy="2221865"/>
            </a:xfrm>
            <a:prstGeom prst="rect">
              <a:avLst/>
            </a:prstGeom>
          </p:spPr>
        </p:pic>
        <p:pic>
          <p:nvPicPr>
            <p:cNvPr id="9" name="Picture 8">
              <a:extLst>
                <a:ext uri="{FF2B5EF4-FFF2-40B4-BE49-F238E27FC236}">
                  <a16:creationId xmlns:a16="http://schemas.microsoft.com/office/drawing/2014/main" id="{49EAF7D0-AB77-4494-872F-F2BCE8CCEF6B}"/>
                </a:ext>
              </a:extLst>
            </p:cNvPr>
            <p:cNvPicPr/>
            <p:nvPr/>
          </p:nvPicPr>
          <p:blipFill>
            <a:blip r:embed="rId3"/>
            <a:stretch>
              <a:fillRect/>
            </a:stretch>
          </p:blipFill>
          <p:spPr>
            <a:xfrm>
              <a:off x="2861945" y="0"/>
              <a:ext cx="2894330" cy="2311019"/>
            </a:xfrm>
            <a:prstGeom prst="rect">
              <a:avLst/>
            </a:prstGeom>
          </p:spPr>
        </p:pic>
      </p:grpSp>
    </p:spTree>
    <p:extLst>
      <p:ext uri="{BB962C8B-B14F-4D97-AF65-F5344CB8AC3E}">
        <p14:creationId xmlns:p14="http://schemas.microsoft.com/office/powerpoint/2010/main" val="838519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F8C38F-457E-4AE0-9D50-85721A201C8D}"/>
              </a:ext>
            </a:extLst>
          </p:cNvPr>
          <p:cNvSpPr txBox="1"/>
          <p:nvPr/>
        </p:nvSpPr>
        <p:spPr>
          <a:xfrm>
            <a:off x="2117557" y="354988"/>
            <a:ext cx="6096000" cy="1728422"/>
          </a:xfrm>
          <a:prstGeom prst="rect">
            <a:avLst/>
          </a:prstGeom>
          <a:noFill/>
        </p:spPr>
        <p:txBody>
          <a:bodyPr wrap="square">
            <a:spAutoFit/>
          </a:bodyPr>
          <a:lstStyle/>
          <a:p>
            <a:pPr marR="8255" lvl="0" fontAlgn="base">
              <a:lnSpc>
                <a:spcPct val="107000"/>
              </a:lnSpc>
              <a:spcAft>
                <a:spcPts val="230"/>
              </a:spcAft>
              <a:buClr>
                <a:srgbClr val="000000"/>
              </a:buClr>
              <a:buSzPts val="1000"/>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7.Create Action as “Create Output excel file” (Business Object = MS Excel VBO; Action = Create </a:t>
            </a:r>
            <a:r>
              <a:rPr lang="en-IN"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WorkBook</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1140460" marR="8255" indent="-6350">
              <a:lnSpc>
                <a:spcPct val="107000"/>
              </a:lnSpc>
              <a:spcAft>
                <a:spcPts val="420"/>
              </a:spcAft>
            </a:pPr>
            <a:r>
              <a:rPr lang="en-IN" sz="1800" dirty="0">
                <a:solidFill>
                  <a:srgbClr val="000000"/>
                </a:solidFill>
                <a:effectLst/>
                <a:latin typeface="Arial" panose="020B0604020202020204" pitchFamily="34" charset="0"/>
                <a:ea typeface="Arial" panose="020B0604020202020204" pitchFamily="34" charset="0"/>
              </a:rPr>
              <a:t>a. Click on the Inputs tab. </a:t>
            </a:r>
          </a:p>
          <a:p>
            <a:pPr marL="692785" indent="-6350">
              <a:lnSpc>
                <a:spcPct val="107000"/>
              </a:lnSpc>
              <a:spcAft>
                <a:spcPts val="1245"/>
              </a:spcAft>
              <a:tabLst>
                <a:tab pos="1569720" algn="ctr"/>
                <a:tab pos="3246120" algn="ctr"/>
              </a:tabLst>
            </a:pPr>
            <a:r>
              <a:rPr lang="en-IN" sz="24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Arial" panose="020B0604020202020204" pitchFamily="34" charset="0"/>
                <a:ea typeface="Arial" panose="020B0604020202020204" pitchFamily="34" charset="0"/>
              </a:rPr>
              <a:t>i</a:t>
            </a:r>
            <a:r>
              <a:rPr lang="en-IN" sz="1800" dirty="0">
                <a:solidFill>
                  <a:srgbClr val="000000"/>
                </a:solidFill>
                <a:effectLst/>
                <a:latin typeface="Arial" panose="020B0604020202020204" pitchFamily="34" charset="0"/>
                <a:ea typeface="Arial" panose="020B0604020202020204" pitchFamily="34" charset="0"/>
              </a:rPr>
              <a:t>. 	Drag “handle” data item into handle Value column.  </a:t>
            </a:r>
          </a:p>
        </p:txBody>
      </p:sp>
      <p:grpSp>
        <p:nvGrpSpPr>
          <p:cNvPr id="5" name="Group 4">
            <a:extLst>
              <a:ext uri="{FF2B5EF4-FFF2-40B4-BE49-F238E27FC236}">
                <a16:creationId xmlns:a16="http://schemas.microsoft.com/office/drawing/2014/main" id="{531452A5-9147-4E87-AC94-B868C84CD395}"/>
              </a:ext>
            </a:extLst>
          </p:cNvPr>
          <p:cNvGrpSpPr/>
          <p:nvPr/>
        </p:nvGrpSpPr>
        <p:grpSpPr>
          <a:xfrm>
            <a:off x="2165683" y="2005263"/>
            <a:ext cx="8967537" cy="4852737"/>
            <a:chOff x="0" y="0"/>
            <a:chExt cx="5799963" cy="2255520"/>
          </a:xfrm>
        </p:grpSpPr>
        <p:pic>
          <p:nvPicPr>
            <p:cNvPr id="6" name="Picture 5">
              <a:extLst>
                <a:ext uri="{FF2B5EF4-FFF2-40B4-BE49-F238E27FC236}">
                  <a16:creationId xmlns:a16="http://schemas.microsoft.com/office/drawing/2014/main" id="{420F0FF6-49CC-4183-9A5D-1795E2C24ECD}"/>
                </a:ext>
              </a:extLst>
            </p:cNvPr>
            <p:cNvPicPr/>
            <p:nvPr/>
          </p:nvPicPr>
          <p:blipFill>
            <a:blip r:embed="rId2"/>
            <a:stretch>
              <a:fillRect/>
            </a:stretch>
          </p:blipFill>
          <p:spPr>
            <a:xfrm>
              <a:off x="0" y="16510"/>
              <a:ext cx="2995041" cy="2239010"/>
            </a:xfrm>
            <a:prstGeom prst="rect">
              <a:avLst/>
            </a:prstGeom>
          </p:spPr>
        </p:pic>
        <p:pic>
          <p:nvPicPr>
            <p:cNvPr id="7" name="Picture 6">
              <a:extLst>
                <a:ext uri="{FF2B5EF4-FFF2-40B4-BE49-F238E27FC236}">
                  <a16:creationId xmlns:a16="http://schemas.microsoft.com/office/drawing/2014/main" id="{B88119E2-C79C-4786-9182-ED5DA72111A9}"/>
                </a:ext>
              </a:extLst>
            </p:cNvPr>
            <p:cNvPicPr/>
            <p:nvPr/>
          </p:nvPicPr>
          <p:blipFill>
            <a:blip r:embed="rId3"/>
            <a:stretch>
              <a:fillRect/>
            </a:stretch>
          </p:blipFill>
          <p:spPr>
            <a:xfrm>
              <a:off x="2995295" y="0"/>
              <a:ext cx="2804668" cy="2255520"/>
            </a:xfrm>
            <a:prstGeom prst="rect">
              <a:avLst/>
            </a:prstGeom>
          </p:spPr>
        </p:pic>
      </p:grpSp>
    </p:spTree>
    <p:extLst>
      <p:ext uri="{BB962C8B-B14F-4D97-AF65-F5344CB8AC3E}">
        <p14:creationId xmlns:p14="http://schemas.microsoft.com/office/powerpoint/2010/main" val="2894319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5DCC66-66E1-4237-A30B-E6531EEDBE99}"/>
              </a:ext>
            </a:extLst>
          </p:cNvPr>
          <p:cNvSpPr txBox="1"/>
          <p:nvPr/>
        </p:nvSpPr>
        <p:spPr>
          <a:xfrm>
            <a:off x="1171073" y="288881"/>
            <a:ext cx="7780421" cy="1307602"/>
          </a:xfrm>
          <a:prstGeom prst="rect">
            <a:avLst/>
          </a:prstGeom>
          <a:noFill/>
        </p:spPr>
        <p:txBody>
          <a:bodyPr wrap="square">
            <a:spAutoFit/>
          </a:bodyPr>
          <a:lstStyle/>
          <a:p>
            <a:pPr marL="1140460" marR="8255" indent="-6350">
              <a:lnSpc>
                <a:spcPct val="107000"/>
              </a:lnSpc>
              <a:spcAft>
                <a:spcPts val="420"/>
              </a:spcAft>
            </a:pPr>
            <a:r>
              <a:rPr lang="en-IN" sz="1800" dirty="0">
                <a:solidFill>
                  <a:srgbClr val="000000"/>
                </a:solidFill>
                <a:effectLst/>
                <a:latin typeface="Arial" panose="020B0604020202020204" pitchFamily="34" charset="0"/>
                <a:ea typeface="Arial" panose="020B0604020202020204" pitchFamily="34" charset="0"/>
              </a:rPr>
              <a:t>7b. Click on the Outputs tab </a:t>
            </a:r>
          </a:p>
          <a:p>
            <a:pPr marL="1515745" marR="730885" indent="-6350">
              <a:lnSpc>
                <a:spcPct val="107000"/>
              </a:lnSpc>
              <a:spcAft>
                <a:spcPts val="420"/>
              </a:spcAft>
            </a:pPr>
            <a:r>
              <a:rPr lang="en-IN" sz="1800" dirty="0" err="1">
                <a:solidFill>
                  <a:srgbClr val="000000"/>
                </a:solidFill>
                <a:effectLst/>
                <a:latin typeface="Arial" panose="020B0604020202020204" pitchFamily="34" charset="0"/>
                <a:ea typeface="Arial" panose="020B0604020202020204" pitchFamily="34" charset="0"/>
              </a:rPr>
              <a:t>i</a:t>
            </a:r>
            <a:r>
              <a:rPr lang="en-IN" sz="1800" dirty="0">
                <a:solidFill>
                  <a:srgbClr val="000000"/>
                </a:solidFill>
                <a:effectLst/>
                <a:latin typeface="Arial" panose="020B0604020202020204" pitchFamily="34" charset="0"/>
                <a:ea typeface="Arial" panose="020B0604020202020204" pitchFamily="34" charset="0"/>
              </a:rPr>
              <a:t>. 	Create Data Item, type = Text, name =”</a:t>
            </a:r>
            <a:r>
              <a:rPr lang="en-IN" sz="1800" dirty="0" err="1">
                <a:solidFill>
                  <a:srgbClr val="000000"/>
                </a:solidFill>
                <a:effectLst/>
                <a:latin typeface="Arial" panose="020B0604020202020204" pitchFamily="34" charset="0"/>
                <a:ea typeface="Arial" panose="020B0604020202020204" pitchFamily="34" charset="0"/>
              </a:rPr>
              <a:t>NewFile</a:t>
            </a:r>
            <a:r>
              <a:rPr lang="en-IN" sz="1800" dirty="0">
                <a:solidFill>
                  <a:srgbClr val="000000"/>
                </a:solidFill>
                <a:effectLst/>
                <a:latin typeface="Arial" panose="020B0604020202020204" pitchFamily="34" charset="0"/>
                <a:ea typeface="Arial" panose="020B0604020202020204" pitchFamily="34" charset="0"/>
              </a:rPr>
              <a:t>''.  ii. 	Drag it into the Workbook Name Store In column. Click on ok </a:t>
            </a:r>
          </a:p>
        </p:txBody>
      </p:sp>
      <p:grpSp>
        <p:nvGrpSpPr>
          <p:cNvPr id="4" name="Group 3">
            <a:extLst>
              <a:ext uri="{FF2B5EF4-FFF2-40B4-BE49-F238E27FC236}">
                <a16:creationId xmlns:a16="http://schemas.microsoft.com/office/drawing/2014/main" id="{522EB355-9CD0-40C3-A986-B71AA1654037}"/>
              </a:ext>
            </a:extLst>
          </p:cNvPr>
          <p:cNvGrpSpPr/>
          <p:nvPr/>
        </p:nvGrpSpPr>
        <p:grpSpPr>
          <a:xfrm>
            <a:off x="1780675" y="1732547"/>
            <a:ext cx="8775030" cy="4780548"/>
            <a:chOff x="0" y="0"/>
            <a:chExt cx="5785485" cy="2297430"/>
          </a:xfrm>
        </p:grpSpPr>
        <p:pic>
          <p:nvPicPr>
            <p:cNvPr id="5" name="Picture 4">
              <a:extLst>
                <a:ext uri="{FF2B5EF4-FFF2-40B4-BE49-F238E27FC236}">
                  <a16:creationId xmlns:a16="http://schemas.microsoft.com/office/drawing/2014/main" id="{307B109E-95B9-40C2-BE19-1D7CC9F3B6CB}"/>
                </a:ext>
              </a:extLst>
            </p:cNvPr>
            <p:cNvPicPr/>
            <p:nvPr/>
          </p:nvPicPr>
          <p:blipFill>
            <a:blip r:embed="rId2"/>
            <a:stretch>
              <a:fillRect/>
            </a:stretch>
          </p:blipFill>
          <p:spPr>
            <a:xfrm>
              <a:off x="0" y="0"/>
              <a:ext cx="2852420" cy="2297176"/>
            </a:xfrm>
            <a:prstGeom prst="rect">
              <a:avLst/>
            </a:prstGeom>
          </p:spPr>
        </p:pic>
        <p:pic>
          <p:nvPicPr>
            <p:cNvPr id="6" name="Picture 5">
              <a:extLst>
                <a:ext uri="{FF2B5EF4-FFF2-40B4-BE49-F238E27FC236}">
                  <a16:creationId xmlns:a16="http://schemas.microsoft.com/office/drawing/2014/main" id="{66B940E9-6118-4226-881B-05260C9E0BE6}"/>
                </a:ext>
              </a:extLst>
            </p:cNvPr>
            <p:cNvPicPr/>
            <p:nvPr/>
          </p:nvPicPr>
          <p:blipFill>
            <a:blip r:embed="rId3"/>
            <a:stretch>
              <a:fillRect/>
            </a:stretch>
          </p:blipFill>
          <p:spPr>
            <a:xfrm>
              <a:off x="2852420" y="47625"/>
              <a:ext cx="2933065" cy="2249805"/>
            </a:xfrm>
            <a:prstGeom prst="rect">
              <a:avLst/>
            </a:prstGeom>
          </p:spPr>
        </p:pic>
      </p:grpSp>
    </p:spTree>
    <p:extLst>
      <p:ext uri="{BB962C8B-B14F-4D97-AF65-F5344CB8AC3E}">
        <p14:creationId xmlns:p14="http://schemas.microsoft.com/office/powerpoint/2010/main" val="86807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4704" y="157017"/>
            <a:ext cx="5501842" cy="637309"/>
          </a:xfrm>
        </p:spPr>
        <p:txBody>
          <a:bodyPr>
            <a:normAutofit/>
          </a:bodyPr>
          <a:lstStyle/>
          <a:p>
            <a:r>
              <a:rPr lang="en-US" sz="2800" b="1" dirty="0"/>
              <a:t>INTRODUCTION</a:t>
            </a:r>
          </a:p>
        </p:txBody>
      </p:sp>
      <p:sp>
        <p:nvSpPr>
          <p:cNvPr id="3" name="Subtitle 2"/>
          <p:cNvSpPr>
            <a:spLocks noGrp="1"/>
          </p:cNvSpPr>
          <p:nvPr>
            <p:ph type="subTitle" idx="1"/>
          </p:nvPr>
        </p:nvSpPr>
        <p:spPr>
          <a:xfrm>
            <a:off x="2764704" y="1138251"/>
            <a:ext cx="8915399" cy="5105531"/>
          </a:xfrm>
        </p:spPr>
        <p:txBody>
          <a:bodyPr/>
          <a:lstStyle/>
          <a:p>
            <a:r>
              <a:rPr lang="en-US" dirty="0"/>
              <a:t> </a:t>
            </a:r>
            <a:r>
              <a:rPr lang="en-US" dirty="0">
                <a:sym typeface="Symbol" panose="05050102010706020507" pitchFamily="18" charset="2"/>
              </a:rPr>
              <a:t></a:t>
            </a:r>
            <a:r>
              <a:rPr lang="en-US" dirty="0"/>
              <a:t> </a:t>
            </a:r>
            <a:r>
              <a:rPr lang="en-US" sz="1800" dirty="0">
                <a:solidFill>
                  <a:srgbClr val="000000"/>
                </a:solidFill>
                <a:effectLst/>
                <a:latin typeface="Calibri" panose="020F0502020204030204" pitchFamily="34" charset="0"/>
                <a:ea typeface="Calibri" panose="020F0502020204030204" pitchFamily="34" charset="0"/>
              </a:rPr>
              <a:t>In this project, we will build a process to Grade Calculation Excel Automation that works over Microsoft Excel 2013 using Blue prism</a:t>
            </a:r>
            <a:endParaRPr lang="en-US" dirty="0"/>
          </a:p>
          <a:p>
            <a:endParaRPr lang="en-US" dirty="0"/>
          </a:p>
          <a:p>
            <a:r>
              <a:rPr lang="en-US" dirty="0"/>
              <a:t> </a:t>
            </a:r>
            <a:r>
              <a:rPr lang="en-US" dirty="0">
                <a:solidFill>
                  <a:schemeClr val="tx1"/>
                </a:solidFill>
                <a:sym typeface="Symbol" panose="05050102010706020507" pitchFamily="18" charset="2"/>
              </a:rPr>
              <a:t></a:t>
            </a:r>
            <a:r>
              <a:rPr lang="en-US" dirty="0">
                <a:solidFill>
                  <a:schemeClr val="tx1"/>
                </a:solidFill>
              </a:rPr>
              <a:t> Robotic Process Automation (RPA) is a type of automation technology currently transforming the way businesses operate.</a:t>
            </a:r>
          </a:p>
          <a:p>
            <a:r>
              <a:rPr lang="en-US" dirty="0"/>
              <a:t> </a:t>
            </a:r>
          </a:p>
          <a:p>
            <a:pPr marL="285750" indent="-285750">
              <a:buFont typeface="Symbol" panose="05050102010706020507" pitchFamily="18" charset="2"/>
              <a:buChar char="·"/>
            </a:pPr>
            <a:r>
              <a:rPr lang="en-US" dirty="0">
                <a:solidFill>
                  <a:schemeClr val="tx1"/>
                </a:solidFill>
              </a:rPr>
              <a:t>Excel automation streamlines your use of the application by automatically performing tasks. </a:t>
            </a:r>
          </a:p>
          <a:p>
            <a:pPr marL="285750" indent="-285750">
              <a:buFont typeface="Symbol" panose="05050102010706020507" pitchFamily="18" charset="2"/>
              <a:buChar char="·"/>
            </a:pPr>
            <a:endParaRPr lang="en-US" dirty="0">
              <a:solidFill>
                <a:schemeClr val="tx1"/>
              </a:solidFill>
            </a:endParaRPr>
          </a:p>
          <a:p>
            <a:r>
              <a:rPr lang="en-US" dirty="0">
                <a:solidFill>
                  <a:schemeClr val="tx1"/>
                </a:solidFill>
                <a:sym typeface="Symbol" panose="05050102010706020507" pitchFamily="18" charset="2"/>
              </a:rPr>
              <a:t></a:t>
            </a:r>
            <a:r>
              <a:rPr lang="en-US" dirty="0">
                <a:solidFill>
                  <a:schemeClr val="tx1"/>
                </a:solidFill>
              </a:rPr>
              <a:t> </a:t>
            </a:r>
            <a:r>
              <a:rPr lang="en-US" sz="1800" dirty="0">
                <a:solidFill>
                  <a:srgbClr val="000000"/>
                </a:solidFill>
                <a:effectLst/>
                <a:latin typeface="Calibri" panose="020F0502020204030204" pitchFamily="34" charset="0"/>
                <a:ea typeface="Calibri" panose="020F0502020204030204" pitchFamily="34" charset="0"/>
              </a:rPr>
              <a:t>Generally in order to calculate grades we use manual formulas in excel. We also need to enter the marks manually each time. Our goal through this project is to automate this whole process with the help of RPA technology and </a:t>
            </a:r>
            <a:r>
              <a:rPr lang="en-US" dirty="0" err="1">
                <a:solidFill>
                  <a:srgbClr val="000000"/>
                </a:solidFill>
                <a:latin typeface="Calibri" panose="020F0502020204030204" pitchFamily="34" charset="0"/>
                <a:ea typeface="Calibri" panose="020F0502020204030204" pitchFamily="34" charset="0"/>
              </a:rPr>
              <a:t>b</a:t>
            </a:r>
            <a:r>
              <a:rPr lang="en-US" sz="1800" dirty="0" err="1">
                <a:solidFill>
                  <a:srgbClr val="000000"/>
                </a:solidFill>
                <a:effectLst/>
                <a:latin typeface="Calibri" panose="020F0502020204030204" pitchFamily="34" charset="0"/>
                <a:ea typeface="Calibri" panose="020F0502020204030204" pitchFamily="34" charset="0"/>
              </a:rPr>
              <a:t>lueprism</a:t>
            </a:r>
            <a:r>
              <a:rPr lang="en-US" dirty="0">
                <a:solidFill>
                  <a:srgbClr val="000000"/>
                </a:solidFill>
                <a:latin typeface="Calibri" panose="020F0502020204030204" pitchFamily="34" charset="0"/>
                <a:ea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rPr>
              <a:t>We can avoid doing the rote and recurring task of calculating grade for each student based on their marks repeatedly and save time with the help of this project. </a:t>
            </a:r>
            <a:endParaRPr lang="en-US" dirty="0">
              <a:solidFill>
                <a:schemeClr val="tx1"/>
              </a:solidFill>
            </a:endParaRPr>
          </a:p>
        </p:txBody>
      </p:sp>
    </p:spTree>
    <p:extLst>
      <p:ext uri="{BB962C8B-B14F-4D97-AF65-F5344CB8AC3E}">
        <p14:creationId xmlns:p14="http://schemas.microsoft.com/office/powerpoint/2010/main" val="2734691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8D2A4-C675-4410-813E-6E9991DEE5EF}"/>
              </a:ext>
            </a:extLst>
          </p:cNvPr>
          <p:cNvSpPr txBox="1"/>
          <p:nvPr/>
        </p:nvSpPr>
        <p:spPr>
          <a:xfrm>
            <a:off x="1668379" y="265523"/>
            <a:ext cx="7587916" cy="2690993"/>
          </a:xfrm>
          <a:prstGeom prst="rect">
            <a:avLst/>
          </a:prstGeom>
          <a:noFill/>
        </p:spPr>
        <p:txBody>
          <a:bodyPr wrap="square">
            <a:spAutoFit/>
          </a:bodyPr>
          <a:lstStyle/>
          <a:p>
            <a:pPr marR="8255" lvl="0" fontAlgn="base">
              <a:lnSpc>
                <a:spcPct val="107000"/>
              </a:lnSpc>
              <a:spcAft>
                <a:spcPts val="225"/>
              </a:spcAft>
              <a:buClr>
                <a:srgbClr val="000000"/>
              </a:buClr>
              <a:buSzPts val="1000"/>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8.Create Action as “Add Excel file” (Business Object = MS Excel VBO; Action = Create Worksheet).  </a:t>
            </a:r>
          </a:p>
          <a:p>
            <a:pPr marL="1140460" marR="8255" indent="-6350">
              <a:lnSpc>
                <a:spcPct val="107000"/>
              </a:lnSpc>
              <a:spcAft>
                <a:spcPts val="420"/>
              </a:spcAft>
            </a:pPr>
            <a:r>
              <a:rPr lang="en-IN" sz="1800" dirty="0">
                <a:solidFill>
                  <a:srgbClr val="000000"/>
                </a:solidFill>
                <a:effectLst/>
                <a:latin typeface="Arial" panose="020B0604020202020204" pitchFamily="34" charset="0"/>
                <a:ea typeface="Arial" panose="020B0604020202020204" pitchFamily="34" charset="0"/>
              </a:rPr>
              <a:t>a. Click on the Inputs tab </a:t>
            </a:r>
          </a:p>
          <a:p>
            <a:pPr marL="1882140" marR="394970" indent="-400050">
              <a:lnSpc>
                <a:spcPct val="141000"/>
              </a:lnSpc>
              <a:spcAft>
                <a:spcPts val="860"/>
              </a:spcAft>
              <a:buAutoNum type="romanLcPeriod"/>
            </a:pPr>
            <a:r>
              <a:rPr lang="en-IN" sz="1800" dirty="0">
                <a:solidFill>
                  <a:srgbClr val="000000"/>
                </a:solidFill>
                <a:effectLst/>
                <a:latin typeface="Arial" panose="020B0604020202020204" pitchFamily="34" charset="0"/>
                <a:ea typeface="Arial" panose="020B0604020202020204" pitchFamily="34" charset="0"/>
              </a:rPr>
              <a:t>Drag “handle” data item into handle Value column.  ii. 	Drage “</a:t>
            </a:r>
            <a:r>
              <a:rPr lang="en-IN" sz="1800" dirty="0" err="1">
                <a:solidFill>
                  <a:srgbClr val="000000"/>
                </a:solidFill>
                <a:effectLst/>
                <a:latin typeface="Arial" panose="020B0604020202020204" pitchFamily="34" charset="0"/>
                <a:ea typeface="Arial" panose="020B0604020202020204" pitchFamily="34" charset="0"/>
              </a:rPr>
              <a:t>NewFile</a:t>
            </a:r>
            <a:r>
              <a:rPr lang="en-IN" sz="1800" dirty="0">
                <a:solidFill>
                  <a:srgbClr val="000000"/>
                </a:solidFill>
                <a:effectLst/>
                <a:latin typeface="Arial" panose="020B0604020202020204" pitchFamily="34" charset="0"/>
                <a:ea typeface="Arial" panose="020B0604020202020204" pitchFamily="34" charset="0"/>
              </a:rPr>
              <a:t>” data item into the Workbook Name Value column. </a:t>
            </a:r>
          </a:p>
          <a:p>
            <a:pPr marL="1882140" marR="394970" indent="-400050">
              <a:lnSpc>
                <a:spcPct val="141000"/>
              </a:lnSpc>
              <a:spcAft>
                <a:spcPts val="860"/>
              </a:spcAft>
              <a:buAutoNum type="romanLcPeriod"/>
            </a:pPr>
            <a:r>
              <a:rPr lang="en-IN" sz="1800" dirty="0">
                <a:solidFill>
                  <a:srgbClr val="000000"/>
                </a:solidFill>
                <a:effectLst/>
                <a:latin typeface="Arial" panose="020B0604020202020204" pitchFamily="34" charset="0"/>
                <a:ea typeface="Arial" panose="020B0604020202020204" pitchFamily="34" charset="0"/>
              </a:rPr>
              <a:t>iii. 	Write Worksheet Name </a:t>
            </a:r>
            <a:r>
              <a:rPr lang="en-IN" sz="1800" dirty="0" err="1">
                <a:solidFill>
                  <a:srgbClr val="000000"/>
                </a:solidFill>
                <a:effectLst/>
                <a:latin typeface="Arial" panose="020B0604020202020204" pitchFamily="34" charset="0"/>
                <a:ea typeface="Arial" panose="020B0604020202020204" pitchFamily="34" charset="0"/>
              </a:rPr>
              <a:t>name</a:t>
            </a:r>
            <a:r>
              <a:rPr lang="en-IN" sz="1800" dirty="0">
                <a:solidFill>
                  <a:srgbClr val="000000"/>
                </a:solidFill>
                <a:effectLst/>
                <a:latin typeface="Arial" panose="020B0604020202020204" pitchFamily="34" charset="0"/>
                <a:ea typeface="Arial" panose="020B0604020202020204" pitchFamily="34" charset="0"/>
              </a:rPr>
              <a:t> as “</a:t>
            </a:r>
            <a:r>
              <a:rPr lang="en-IN" sz="1800" dirty="0" err="1">
                <a:solidFill>
                  <a:srgbClr val="000000"/>
                </a:solidFill>
                <a:effectLst/>
                <a:latin typeface="Arial" panose="020B0604020202020204" pitchFamily="34" charset="0"/>
                <a:ea typeface="Arial" panose="020B0604020202020204" pitchFamily="34" charset="0"/>
              </a:rPr>
              <a:t>OutPut</a:t>
            </a:r>
            <a:r>
              <a:rPr lang="en-IN" sz="1800" dirty="0">
                <a:solidFill>
                  <a:srgbClr val="000000"/>
                </a:solidFill>
                <a:effectLst/>
                <a:latin typeface="Arial" panose="020B0604020202020204" pitchFamily="34" charset="0"/>
                <a:ea typeface="Arial" panose="020B0604020202020204" pitchFamily="34" charset="0"/>
              </a:rPr>
              <a:t>”. </a:t>
            </a:r>
          </a:p>
        </p:txBody>
      </p:sp>
      <p:grpSp>
        <p:nvGrpSpPr>
          <p:cNvPr id="4" name="Group 3">
            <a:extLst>
              <a:ext uri="{FF2B5EF4-FFF2-40B4-BE49-F238E27FC236}">
                <a16:creationId xmlns:a16="http://schemas.microsoft.com/office/drawing/2014/main" id="{A17DF302-D989-437D-8FDE-899023BB09A3}"/>
              </a:ext>
            </a:extLst>
          </p:cNvPr>
          <p:cNvGrpSpPr/>
          <p:nvPr/>
        </p:nvGrpSpPr>
        <p:grpSpPr>
          <a:xfrm>
            <a:off x="1764631" y="2933950"/>
            <a:ext cx="9464842" cy="3924050"/>
            <a:chOff x="0" y="0"/>
            <a:chExt cx="5730621" cy="2257425"/>
          </a:xfrm>
        </p:grpSpPr>
        <p:pic>
          <p:nvPicPr>
            <p:cNvPr id="5" name="Picture 4">
              <a:extLst>
                <a:ext uri="{FF2B5EF4-FFF2-40B4-BE49-F238E27FC236}">
                  <a16:creationId xmlns:a16="http://schemas.microsoft.com/office/drawing/2014/main" id="{D20AA004-C7EB-468B-8663-EC0D1E0355EA}"/>
                </a:ext>
              </a:extLst>
            </p:cNvPr>
            <p:cNvPicPr/>
            <p:nvPr/>
          </p:nvPicPr>
          <p:blipFill>
            <a:blip r:embed="rId2"/>
            <a:stretch>
              <a:fillRect/>
            </a:stretch>
          </p:blipFill>
          <p:spPr>
            <a:xfrm>
              <a:off x="0" y="0"/>
              <a:ext cx="2933700" cy="2257425"/>
            </a:xfrm>
            <a:prstGeom prst="rect">
              <a:avLst/>
            </a:prstGeom>
          </p:spPr>
        </p:pic>
        <p:pic>
          <p:nvPicPr>
            <p:cNvPr id="6" name="Picture 5">
              <a:extLst>
                <a:ext uri="{FF2B5EF4-FFF2-40B4-BE49-F238E27FC236}">
                  <a16:creationId xmlns:a16="http://schemas.microsoft.com/office/drawing/2014/main" id="{88C50453-D40C-4334-9DAF-CF3DCB3A1647}"/>
                </a:ext>
              </a:extLst>
            </p:cNvPr>
            <p:cNvPicPr/>
            <p:nvPr/>
          </p:nvPicPr>
          <p:blipFill>
            <a:blip r:embed="rId3"/>
            <a:stretch>
              <a:fillRect/>
            </a:stretch>
          </p:blipFill>
          <p:spPr>
            <a:xfrm>
              <a:off x="2933700" y="24130"/>
              <a:ext cx="2796921" cy="2233295"/>
            </a:xfrm>
            <a:prstGeom prst="rect">
              <a:avLst/>
            </a:prstGeom>
          </p:spPr>
        </p:pic>
      </p:grpSp>
    </p:spTree>
    <p:extLst>
      <p:ext uri="{BB962C8B-B14F-4D97-AF65-F5344CB8AC3E}">
        <p14:creationId xmlns:p14="http://schemas.microsoft.com/office/powerpoint/2010/main" val="2699354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6CFDED-DE80-495C-B19D-14B5A7466770}"/>
              </a:ext>
            </a:extLst>
          </p:cNvPr>
          <p:cNvSpPr txBox="1"/>
          <p:nvPr/>
        </p:nvSpPr>
        <p:spPr>
          <a:xfrm>
            <a:off x="1748590" y="360958"/>
            <a:ext cx="6096000" cy="1307602"/>
          </a:xfrm>
          <a:prstGeom prst="rect">
            <a:avLst/>
          </a:prstGeom>
          <a:noFill/>
        </p:spPr>
        <p:txBody>
          <a:bodyPr wrap="square">
            <a:spAutoFit/>
          </a:bodyPr>
          <a:lstStyle/>
          <a:p>
            <a:pPr marR="8255" lvl="0" fontAlgn="base">
              <a:lnSpc>
                <a:spcPct val="107000"/>
              </a:lnSpc>
              <a:spcAft>
                <a:spcPts val="420"/>
              </a:spcAft>
              <a:buClr>
                <a:srgbClr val="000000"/>
              </a:buClr>
              <a:buSzPts val="1000"/>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9.Create Action Stage as “Write collection” (Business Object = MS Excel VBO; Action = Write Collection).  </a:t>
            </a:r>
          </a:p>
          <a:p>
            <a:pPr marL="1143000" marR="8255" lvl="2" indent="-228600" fontAlgn="base">
              <a:lnSpc>
                <a:spcPct val="107000"/>
              </a:lnSpc>
              <a:spcAft>
                <a:spcPts val="420"/>
              </a:spcAft>
              <a:buClr>
                <a:srgbClr val="000000"/>
              </a:buClr>
              <a:buSzPts val="1000"/>
              <a:buFont typeface="+mj-lt"/>
              <a:buAutoNum type="alphaLcPeriod"/>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Create Data Item as “</a:t>
            </a:r>
            <a:r>
              <a:rPr lang="en-IN"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NewFile</a:t>
            </a: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with type = Text. </a:t>
            </a:r>
          </a:p>
        </p:txBody>
      </p:sp>
      <p:grpSp>
        <p:nvGrpSpPr>
          <p:cNvPr id="4" name="Group 3">
            <a:extLst>
              <a:ext uri="{FF2B5EF4-FFF2-40B4-BE49-F238E27FC236}">
                <a16:creationId xmlns:a16="http://schemas.microsoft.com/office/drawing/2014/main" id="{61C48298-C6C8-4528-8CC0-B53916F9F2F2}"/>
              </a:ext>
            </a:extLst>
          </p:cNvPr>
          <p:cNvGrpSpPr/>
          <p:nvPr/>
        </p:nvGrpSpPr>
        <p:grpSpPr>
          <a:xfrm>
            <a:off x="1780675" y="1764632"/>
            <a:ext cx="8614610" cy="5093368"/>
            <a:chOff x="0" y="0"/>
            <a:chExt cx="5390134" cy="2209800"/>
          </a:xfrm>
        </p:grpSpPr>
        <p:pic>
          <p:nvPicPr>
            <p:cNvPr id="5" name="Picture 4">
              <a:extLst>
                <a:ext uri="{FF2B5EF4-FFF2-40B4-BE49-F238E27FC236}">
                  <a16:creationId xmlns:a16="http://schemas.microsoft.com/office/drawing/2014/main" id="{FCF9E2C5-7D28-4A84-BEAB-EC741D6357B3}"/>
                </a:ext>
              </a:extLst>
            </p:cNvPr>
            <p:cNvPicPr/>
            <p:nvPr/>
          </p:nvPicPr>
          <p:blipFill>
            <a:blip r:embed="rId2"/>
            <a:stretch>
              <a:fillRect/>
            </a:stretch>
          </p:blipFill>
          <p:spPr>
            <a:xfrm>
              <a:off x="0" y="0"/>
              <a:ext cx="2933573" cy="2209800"/>
            </a:xfrm>
            <a:prstGeom prst="rect">
              <a:avLst/>
            </a:prstGeom>
          </p:spPr>
        </p:pic>
        <p:pic>
          <p:nvPicPr>
            <p:cNvPr id="6" name="Picture 5">
              <a:extLst>
                <a:ext uri="{FF2B5EF4-FFF2-40B4-BE49-F238E27FC236}">
                  <a16:creationId xmlns:a16="http://schemas.microsoft.com/office/drawing/2014/main" id="{B61DEB76-2DC0-4920-9086-BF113B5A4673}"/>
                </a:ext>
              </a:extLst>
            </p:cNvPr>
            <p:cNvPicPr/>
            <p:nvPr/>
          </p:nvPicPr>
          <p:blipFill>
            <a:blip r:embed="rId3"/>
            <a:stretch>
              <a:fillRect/>
            </a:stretch>
          </p:blipFill>
          <p:spPr>
            <a:xfrm>
              <a:off x="2933700" y="947420"/>
              <a:ext cx="2456434" cy="1262380"/>
            </a:xfrm>
            <a:prstGeom prst="rect">
              <a:avLst/>
            </a:prstGeom>
          </p:spPr>
        </p:pic>
      </p:grpSp>
    </p:spTree>
    <p:extLst>
      <p:ext uri="{BB962C8B-B14F-4D97-AF65-F5344CB8AC3E}">
        <p14:creationId xmlns:p14="http://schemas.microsoft.com/office/powerpoint/2010/main" val="1950772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B9EBAC-0610-49CB-AC3F-9744D8C6DCC5}"/>
              </a:ext>
            </a:extLst>
          </p:cNvPr>
          <p:cNvSpPr txBox="1"/>
          <p:nvPr/>
        </p:nvSpPr>
        <p:spPr>
          <a:xfrm>
            <a:off x="1171072" y="284668"/>
            <a:ext cx="11020927" cy="2959272"/>
          </a:xfrm>
          <a:prstGeom prst="rect">
            <a:avLst/>
          </a:prstGeom>
          <a:noFill/>
        </p:spPr>
        <p:txBody>
          <a:bodyPr wrap="square">
            <a:spAutoFit/>
          </a:bodyPr>
          <a:lstStyle/>
          <a:p>
            <a:pPr marR="8255" lvl="2" fontAlgn="base">
              <a:lnSpc>
                <a:spcPct val="107000"/>
              </a:lnSpc>
              <a:spcAft>
                <a:spcPts val="420"/>
              </a:spcAft>
              <a:buClr>
                <a:srgbClr val="000000"/>
              </a:buClr>
              <a:buSzPts val="1000"/>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9(b)Click on the Inputs tab </a:t>
            </a:r>
          </a:p>
          <a:p>
            <a:pPr marL="2057400" marR="202565" lvl="4" indent="-228600" fontAlgn="base">
              <a:lnSpc>
                <a:spcPct val="107000"/>
              </a:lnSpc>
              <a:spcAft>
                <a:spcPts val="420"/>
              </a:spcAft>
              <a:buClr>
                <a:srgbClr val="000000"/>
              </a:buClr>
              <a:buSzPts val="1000"/>
              <a:buFont typeface="+mj-lt"/>
              <a:buAutoNum type="romanLcPeriod"/>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Drag “handle” data item into handle Value column.  </a:t>
            </a:r>
          </a:p>
          <a:p>
            <a:pPr marL="2057400" marR="202565" lvl="4" indent="-228600" fontAlgn="base">
              <a:lnSpc>
                <a:spcPct val="145000"/>
              </a:lnSpc>
              <a:spcAft>
                <a:spcPts val="420"/>
              </a:spcAft>
              <a:buClr>
                <a:srgbClr val="000000"/>
              </a:buClr>
              <a:buSzPts val="1000"/>
              <a:buFont typeface="+mj-lt"/>
              <a:buAutoNum type="romanLcPeriod"/>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Drage “</a:t>
            </a:r>
            <a:r>
              <a:rPr lang="en-IN"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NewFile</a:t>
            </a: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data item into the Workbook Name Value column.</a:t>
            </a:r>
          </a:p>
          <a:p>
            <a:pPr marR="202565" lvl="4" fontAlgn="base">
              <a:lnSpc>
                <a:spcPct val="145000"/>
              </a:lnSpc>
              <a:spcAft>
                <a:spcPts val="420"/>
              </a:spcAft>
              <a:buClr>
                <a:srgbClr val="000000"/>
              </a:buClr>
              <a:buSzPts val="1000"/>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iii. 	Drage “Student” Collection into the Collection Value column</a:t>
            </a:r>
          </a:p>
          <a:p>
            <a:pPr marR="202565" lvl="4" fontAlgn="base">
              <a:lnSpc>
                <a:spcPct val="145000"/>
              </a:lnSpc>
              <a:spcAft>
                <a:spcPts val="420"/>
              </a:spcAft>
              <a:buClr>
                <a:srgbClr val="000000"/>
              </a:buClr>
              <a:buSzPts val="1000"/>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iv. 	Write Worksheet Name </a:t>
            </a:r>
            <a:r>
              <a:rPr lang="en-IN"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name</a:t>
            </a: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as “</a:t>
            </a:r>
            <a:r>
              <a:rPr lang="en-IN"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OutPut</a:t>
            </a: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1472565" marR="2105660">
              <a:lnSpc>
                <a:spcPct val="133000"/>
              </a:lnSpc>
              <a:spcAft>
                <a:spcPts val="945"/>
              </a:spcAft>
            </a:pPr>
            <a:r>
              <a:rPr lang="en-IN" dirty="0">
                <a:solidFill>
                  <a:srgbClr val="000000"/>
                </a:solidFill>
                <a:effectLst/>
                <a:latin typeface="Arial" panose="020B0604020202020204" pitchFamily="34" charset="0"/>
                <a:ea typeface="Arial" panose="020B0604020202020204" pitchFamily="34" charset="0"/>
              </a:rPr>
              <a:t>         </a:t>
            </a:r>
            <a:r>
              <a:rPr lang="en-IN" sz="1800" dirty="0">
                <a:solidFill>
                  <a:srgbClr val="000000"/>
                </a:solidFill>
                <a:effectLst/>
                <a:latin typeface="Arial" panose="020B0604020202020204" pitchFamily="34" charset="0"/>
                <a:ea typeface="Arial" panose="020B0604020202020204" pitchFamily="34" charset="0"/>
              </a:rPr>
              <a:t>v. </a:t>
            </a:r>
            <a:r>
              <a:rPr lang="en-IN" dirty="0">
                <a:solidFill>
                  <a:srgbClr val="000000"/>
                </a:solidFill>
                <a:effectLst/>
                <a:latin typeface="Arial" panose="020B0604020202020204" pitchFamily="34" charset="0"/>
                <a:ea typeface="Arial" panose="020B0604020202020204" pitchFamily="34" charset="0"/>
              </a:rPr>
              <a:t> Write Cell Reference as “A1”. </a:t>
            </a:r>
          </a:p>
          <a:p>
            <a:pPr marL="1472565" marR="2105660">
              <a:lnSpc>
                <a:spcPct val="133000"/>
              </a:lnSpc>
              <a:spcAft>
                <a:spcPts val="945"/>
              </a:spcAft>
            </a:pPr>
            <a:r>
              <a:rPr lang="en-IN" dirty="0">
                <a:solidFill>
                  <a:srgbClr val="000000"/>
                </a:solidFill>
                <a:effectLst/>
                <a:latin typeface="Arial" panose="020B0604020202020204" pitchFamily="34" charset="0"/>
                <a:ea typeface="Arial" panose="020B0604020202020204" pitchFamily="34" charset="0"/>
              </a:rPr>
              <a:t>            </a:t>
            </a:r>
            <a:r>
              <a:rPr lang="en-IN" dirty="0" err="1">
                <a:solidFill>
                  <a:srgbClr val="000000"/>
                </a:solidFill>
                <a:effectLst/>
                <a:latin typeface="Arial" panose="020B0604020202020204" pitchFamily="34" charset="0"/>
                <a:ea typeface="Arial" panose="020B0604020202020204" pitchFamily="34" charset="0"/>
              </a:rPr>
              <a:t>vi.Set</a:t>
            </a:r>
            <a:r>
              <a:rPr lang="en-IN" dirty="0">
                <a:solidFill>
                  <a:srgbClr val="000000"/>
                </a:solidFill>
                <a:effectLst/>
                <a:latin typeface="Arial" panose="020B0604020202020204" pitchFamily="34" charset="0"/>
                <a:ea typeface="Arial" panose="020B0604020202020204" pitchFamily="34" charset="0"/>
              </a:rPr>
              <a:t> Include Column Names as True. </a:t>
            </a:r>
          </a:p>
        </p:txBody>
      </p:sp>
      <p:grpSp>
        <p:nvGrpSpPr>
          <p:cNvPr id="4" name="Group 3">
            <a:extLst>
              <a:ext uri="{FF2B5EF4-FFF2-40B4-BE49-F238E27FC236}">
                <a16:creationId xmlns:a16="http://schemas.microsoft.com/office/drawing/2014/main" id="{34156F75-B2B5-449F-BD01-7C77A6106586}"/>
              </a:ext>
            </a:extLst>
          </p:cNvPr>
          <p:cNvGrpSpPr/>
          <p:nvPr/>
        </p:nvGrpSpPr>
        <p:grpSpPr>
          <a:xfrm>
            <a:off x="2005263" y="3288632"/>
            <a:ext cx="8598569" cy="3753852"/>
            <a:chOff x="0" y="0"/>
            <a:chExt cx="5711190" cy="2190750"/>
          </a:xfrm>
        </p:grpSpPr>
        <p:pic>
          <p:nvPicPr>
            <p:cNvPr id="5" name="Picture 4">
              <a:extLst>
                <a:ext uri="{FF2B5EF4-FFF2-40B4-BE49-F238E27FC236}">
                  <a16:creationId xmlns:a16="http://schemas.microsoft.com/office/drawing/2014/main" id="{5387016D-B789-42EE-B731-61E55546215E}"/>
                </a:ext>
              </a:extLst>
            </p:cNvPr>
            <p:cNvPicPr/>
            <p:nvPr/>
          </p:nvPicPr>
          <p:blipFill>
            <a:blip r:embed="rId2"/>
            <a:stretch>
              <a:fillRect/>
            </a:stretch>
          </p:blipFill>
          <p:spPr>
            <a:xfrm>
              <a:off x="0" y="14605"/>
              <a:ext cx="2720213" cy="2176145"/>
            </a:xfrm>
            <a:prstGeom prst="rect">
              <a:avLst/>
            </a:prstGeom>
          </p:spPr>
        </p:pic>
        <p:pic>
          <p:nvPicPr>
            <p:cNvPr id="6" name="Picture 5">
              <a:extLst>
                <a:ext uri="{FF2B5EF4-FFF2-40B4-BE49-F238E27FC236}">
                  <a16:creationId xmlns:a16="http://schemas.microsoft.com/office/drawing/2014/main" id="{69646A13-4BD7-44D1-8CC1-0E64A9AD048B}"/>
                </a:ext>
              </a:extLst>
            </p:cNvPr>
            <p:cNvPicPr/>
            <p:nvPr/>
          </p:nvPicPr>
          <p:blipFill>
            <a:blip r:embed="rId3"/>
            <a:stretch>
              <a:fillRect/>
            </a:stretch>
          </p:blipFill>
          <p:spPr>
            <a:xfrm>
              <a:off x="2720340" y="0"/>
              <a:ext cx="2990850" cy="2190750"/>
            </a:xfrm>
            <a:prstGeom prst="rect">
              <a:avLst/>
            </a:prstGeom>
          </p:spPr>
        </p:pic>
      </p:grpSp>
    </p:spTree>
    <p:extLst>
      <p:ext uri="{BB962C8B-B14F-4D97-AF65-F5344CB8AC3E}">
        <p14:creationId xmlns:p14="http://schemas.microsoft.com/office/powerpoint/2010/main" val="202943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E8A5D4-7D6C-4C9C-8643-1D2C11C40C58}"/>
              </a:ext>
            </a:extLst>
          </p:cNvPr>
          <p:cNvSpPr txBox="1"/>
          <p:nvPr/>
        </p:nvSpPr>
        <p:spPr>
          <a:xfrm>
            <a:off x="1572127" y="243749"/>
            <a:ext cx="10122568" cy="2257093"/>
          </a:xfrm>
          <a:prstGeom prst="rect">
            <a:avLst/>
          </a:prstGeom>
          <a:noFill/>
        </p:spPr>
        <p:txBody>
          <a:bodyPr wrap="square">
            <a:spAutoFit/>
          </a:bodyPr>
          <a:lstStyle/>
          <a:p>
            <a:pPr marR="8255" lvl="0" fontAlgn="base">
              <a:lnSpc>
                <a:spcPct val="107000"/>
              </a:lnSpc>
              <a:spcAft>
                <a:spcPts val="225"/>
              </a:spcAft>
              <a:buClr>
                <a:srgbClr val="000000"/>
              </a:buClr>
              <a:buSzPts val="1000"/>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10.Create Action Stage as “Save Excel file” (Business Object = MS Excel VBO; Action = Save Workbook As).  </a:t>
            </a:r>
          </a:p>
          <a:p>
            <a:pPr marL="1140460" marR="8255" indent="-6350">
              <a:lnSpc>
                <a:spcPct val="107000"/>
              </a:lnSpc>
              <a:spcAft>
                <a:spcPts val="420"/>
              </a:spcAft>
            </a:pPr>
            <a:r>
              <a:rPr lang="en-IN" sz="1800" dirty="0">
                <a:solidFill>
                  <a:srgbClr val="000000"/>
                </a:solidFill>
                <a:effectLst/>
                <a:latin typeface="Arial" panose="020B0604020202020204" pitchFamily="34" charset="0"/>
                <a:ea typeface="Arial" panose="020B0604020202020204" pitchFamily="34" charset="0"/>
              </a:rPr>
              <a:t>a. Click on the Inputs tab. </a:t>
            </a:r>
          </a:p>
          <a:p>
            <a:pPr marL="1482090" marR="394335">
              <a:lnSpc>
                <a:spcPct val="137000"/>
              </a:lnSpc>
              <a:spcAft>
                <a:spcPts val="420"/>
              </a:spcAft>
            </a:pPr>
            <a:r>
              <a:rPr lang="en-IN" sz="1800" dirty="0" err="1">
                <a:solidFill>
                  <a:srgbClr val="000000"/>
                </a:solidFill>
                <a:effectLst/>
                <a:latin typeface="Arial" panose="020B0604020202020204" pitchFamily="34" charset="0"/>
                <a:ea typeface="Arial" panose="020B0604020202020204" pitchFamily="34" charset="0"/>
              </a:rPr>
              <a:t>i.Drag</a:t>
            </a:r>
            <a:r>
              <a:rPr lang="en-IN" sz="1800" dirty="0">
                <a:solidFill>
                  <a:srgbClr val="000000"/>
                </a:solidFill>
                <a:effectLst/>
                <a:latin typeface="Arial" panose="020B0604020202020204" pitchFamily="34" charset="0"/>
                <a:ea typeface="Arial" panose="020B0604020202020204" pitchFamily="34" charset="0"/>
              </a:rPr>
              <a:t> “handle” data item into handle Value column. </a:t>
            </a:r>
          </a:p>
          <a:p>
            <a:pPr marL="1482090" marR="394335">
              <a:lnSpc>
                <a:spcPct val="137000"/>
              </a:lnSpc>
              <a:spcAft>
                <a:spcPts val="420"/>
              </a:spcAft>
            </a:pPr>
            <a:r>
              <a:rPr lang="en-IN" sz="1800" dirty="0">
                <a:solidFill>
                  <a:srgbClr val="000000"/>
                </a:solidFill>
                <a:effectLst/>
                <a:latin typeface="Arial" panose="020B0604020202020204" pitchFamily="34" charset="0"/>
                <a:ea typeface="Arial" panose="020B0604020202020204" pitchFamily="34" charset="0"/>
              </a:rPr>
              <a:t>.  ii. Drage “</a:t>
            </a:r>
            <a:r>
              <a:rPr lang="en-IN" sz="1800" dirty="0" err="1">
                <a:solidFill>
                  <a:srgbClr val="000000"/>
                </a:solidFill>
                <a:effectLst/>
                <a:latin typeface="Arial" panose="020B0604020202020204" pitchFamily="34" charset="0"/>
                <a:ea typeface="Arial" panose="020B0604020202020204" pitchFamily="34" charset="0"/>
              </a:rPr>
              <a:t>NewFile</a:t>
            </a:r>
            <a:r>
              <a:rPr lang="en-IN" sz="1800" dirty="0">
                <a:solidFill>
                  <a:srgbClr val="000000"/>
                </a:solidFill>
                <a:effectLst/>
                <a:latin typeface="Arial" panose="020B0604020202020204" pitchFamily="34" charset="0"/>
                <a:ea typeface="Arial" panose="020B0604020202020204" pitchFamily="34" charset="0"/>
              </a:rPr>
              <a:t>” data item into the Workbook Name Value column.</a:t>
            </a:r>
          </a:p>
          <a:p>
            <a:pPr marL="1482090" marR="394335">
              <a:lnSpc>
                <a:spcPct val="137000"/>
              </a:lnSpc>
              <a:spcAft>
                <a:spcPts val="420"/>
              </a:spcAft>
            </a:pPr>
            <a:r>
              <a:rPr lang="en-IN" sz="1800" dirty="0">
                <a:solidFill>
                  <a:srgbClr val="000000"/>
                </a:solidFill>
                <a:effectLst/>
                <a:latin typeface="Arial" panose="020B0604020202020204" pitchFamily="34" charset="0"/>
                <a:ea typeface="Arial" panose="020B0604020202020204" pitchFamily="34" charset="0"/>
              </a:rPr>
              <a:t>     </a:t>
            </a:r>
            <a:r>
              <a:rPr lang="en-IN" sz="1800" dirty="0" err="1">
                <a:solidFill>
                  <a:srgbClr val="000000"/>
                </a:solidFill>
                <a:effectLst/>
                <a:latin typeface="Arial" panose="020B0604020202020204" pitchFamily="34" charset="0"/>
                <a:ea typeface="Arial" panose="020B0604020202020204" pitchFamily="34" charset="0"/>
              </a:rPr>
              <a:t>iii.Write</a:t>
            </a:r>
            <a:r>
              <a:rPr lang="en-IN" sz="1800" dirty="0">
                <a:solidFill>
                  <a:srgbClr val="000000"/>
                </a:solidFill>
                <a:effectLst/>
                <a:latin typeface="Arial" panose="020B0604020202020204" pitchFamily="34" charset="0"/>
                <a:ea typeface="Arial" panose="020B0604020202020204" pitchFamily="34" charset="0"/>
              </a:rPr>
              <a:t> Filename as the path where files want to store </a:t>
            </a:r>
          </a:p>
        </p:txBody>
      </p:sp>
      <p:grpSp>
        <p:nvGrpSpPr>
          <p:cNvPr id="4" name="Group 3">
            <a:extLst>
              <a:ext uri="{FF2B5EF4-FFF2-40B4-BE49-F238E27FC236}">
                <a16:creationId xmlns:a16="http://schemas.microsoft.com/office/drawing/2014/main" id="{B9FC8ADB-94A3-47F6-A16D-EEDC7C3443C2}"/>
              </a:ext>
            </a:extLst>
          </p:cNvPr>
          <p:cNvGrpSpPr/>
          <p:nvPr/>
        </p:nvGrpSpPr>
        <p:grpSpPr>
          <a:xfrm>
            <a:off x="1524000" y="2566738"/>
            <a:ext cx="8855242" cy="4291262"/>
            <a:chOff x="0" y="0"/>
            <a:chExt cx="5701030" cy="2187575"/>
          </a:xfrm>
        </p:grpSpPr>
        <p:pic>
          <p:nvPicPr>
            <p:cNvPr id="5" name="Picture 4">
              <a:extLst>
                <a:ext uri="{FF2B5EF4-FFF2-40B4-BE49-F238E27FC236}">
                  <a16:creationId xmlns:a16="http://schemas.microsoft.com/office/drawing/2014/main" id="{54DBC413-ACC4-4575-99C4-AEFDA138127E}"/>
                </a:ext>
              </a:extLst>
            </p:cNvPr>
            <p:cNvPicPr/>
            <p:nvPr/>
          </p:nvPicPr>
          <p:blipFill>
            <a:blip r:embed="rId2"/>
            <a:stretch>
              <a:fillRect/>
            </a:stretch>
          </p:blipFill>
          <p:spPr>
            <a:xfrm>
              <a:off x="0" y="6350"/>
              <a:ext cx="2971800" cy="2181225"/>
            </a:xfrm>
            <a:prstGeom prst="rect">
              <a:avLst/>
            </a:prstGeom>
          </p:spPr>
        </p:pic>
        <p:pic>
          <p:nvPicPr>
            <p:cNvPr id="6" name="Picture 5">
              <a:extLst>
                <a:ext uri="{FF2B5EF4-FFF2-40B4-BE49-F238E27FC236}">
                  <a16:creationId xmlns:a16="http://schemas.microsoft.com/office/drawing/2014/main" id="{9E61DC41-E78C-453E-9932-778027DF58B8}"/>
                </a:ext>
              </a:extLst>
            </p:cNvPr>
            <p:cNvPicPr/>
            <p:nvPr/>
          </p:nvPicPr>
          <p:blipFill>
            <a:blip r:embed="rId3"/>
            <a:stretch>
              <a:fillRect/>
            </a:stretch>
          </p:blipFill>
          <p:spPr>
            <a:xfrm>
              <a:off x="2971800" y="0"/>
              <a:ext cx="2729230" cy="2187194"/>
            </a:xfrm>
            <a:prstGeom prst="rect">
              <a:avLst/>
            </a:prstGeom>
          </p:spPr>
        </p:pic>
      </p:grpSp>
    </p:spTree>
    <p:extLst>
      <p:ext uri="{BB962C8B-B14F-4D97-AF65-F5344CB8AC3E}">
        <p14:creationId xmlns:p14="http://schemas.microsoft.com/office/powerpoint/2010/main" val="3682322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5E94A5-757D-449B-9157-0B3340A6F1B8}"/>
              </a:ext>
            </a:extLst>
          </p:cNvPr>
          <p:cNvSpPr txBox="1"/>
          <p:nvPr/>
        </p:nvSpPr>
        <p:spPr>
          <a:xfrm>
            <a:off x="160421" y="172783"/>
            <a:ext cx="12031579" cy="1615379"/>
          </a:xfrm>
          <a:prstGeom prst="rect">
            <a:avLst/>
          </a:prstGeom>
          <a:noFill/>
        </p:spPr>
        <p:txBody>
          <a:bodyPr wrap="square">
            <a:spAutoFit/>
          </a:bodyPr>
          <a:lstStyle/>
          <a:p>
            <a:pPr marL="1140460" marR="8255" indent="-6350">
              <a:lnSpc>
                <a:spcPct val="107000"/>
              </a:lnSpc>
              <a:spcAft>
                <a:spcPts val="420"/>
              </a:spcAft>
            </a:pPr>
            <a:r>
              <a:rPr lang="en-IN" sz="1800" dirty="0">
                <a:solidFill>
                  <a:srgbClr val="000000"/>
                </a:solidFill>
                <a:effectLst/>
                <a:latin typeface="Arial" panose="020B0604020202020204" pitchFamily="34" charset="0"/>
                <a:ea typeface="Arial" panose="020B0604020202020204" pitchFamily="34" charset="0"/>
              </a:rPr>
              <a:t>10b. Click on the Output tab </a:t>
            </a:r>
          </a:p>
          <a:p>
            <a:pPr marL="1882140" marR="899160" indent="-400050">
              <a:lnSpc>
                <a:spcPct val="107000"/>
              </a:lnSpc>
              <a:spcAft>
                <a:spcPts val="1195"/>
              </a:spcAft>
              <a:buAutoNum type="romanLcPeriod"/>
            </a:pPr>
            <a:r>
              <a:rPr lang="en-IN" sz="1800" dirty="0">
                <a:solidFill>
                  <a:srgbClr val="000000"/>
                </a:solidFill>
                <a:effectLst/>
                <a:latin typeface="Arial" panose="020B0604020202020204" pitchFamily="34" charset="0"/>
                <a:ea typeface="Arial" panose="020B0604020202020204" pitchFamily="34" charset="0"/>
              </a:rPr>
              <a:t>Create Data Item, type = Text, name =”Updated New file”. </a:t>
            </a:r>
          </a:p>
          <a:p>
            <a:pPr marL="1882140" marR="899160" indent="-400050">
              <a:lnSpc>
                <a:spcPct val="107000"/>
              </a:lnSpc>
              <a:spcAft>
                <a:spcPts val="1195"/>
              </a:spcAft>
              <a:buAutoNum type="romanLcPeriod"/>
            </a:pPr>
            <a:r>
              <a:rPr lang="en-IN" sz="1800" dirty="0" err="1">
                <a:solidFill>
                  <a:srgbClr val="000000"/>
                </a:solidFill>
                <a:effectLst/>
                <a:latin typeface="Arial" panose="020B0604020202020204" pitchFamily="34" charset="0"/>
                <a:ea typeface="Arial" panose="020B0604020202020204" pitchFamily="34" charset="0"/>
              </a:rPr>
              <a:t>ii.Drag</a:t>
            </a:r>
            <a:r>
              <a:rPr lang="en-IN" sz="1800" dirty="0">
                <a:solidFill>
                  <a:srgbClr val="000000"/>
                </a:solidFill>
                <a:effectLst/>
                <a:latin typeface="Arial" panose="020B0604020202020204" pitchFamily="34" charset="0"/>
                <a:ea typeface="Arial" panose="020B0604020202020204" pitchFamily="34" charset="0"/>
              </a:rPr>
              <a:t> it into the New Workbook Name Store In column.</a:t>
            </a:r>
          </a:p>
          <a:p>
            <a:pPr marL="1482090" marR="899160">
              <a:lnSpc>
                <a:spcPct val="107000"/>
              </a:lnSpc>
              <a:spcAft>
                <a:spcPts val="1195"/>
              </a:spcAft>
            </a:pPr>
            <a:r>
              <a:rPr lang="en-IN" sz="1800" dirty="0">
                <a:solidFill>
                  <a:srgbClr val="000000"/>
                </a:solidFill>
                <a:effectLst/>
                <a:latin typeface="Arial" panose="020B0604020202020204" pitchFamily="34" charset="0"/>
                <a:ea typeface="Arial" panose="020B0604020202020204" pitchFamily="34" charset="0"/>
              </a:rPr>
              <a:t>iii. 	Click on ok. </a:t>
            </a:r>
          </a:p>
        </p:txBody>
      </p:sp>
      <p:grpSp>
        <p:nvGrpSpPr>
          <p:cNvPr id="4" name="Group 3">
            <a:extLst>
              <a:ext uri="{FF2B5EF4-FFF2-40B4-BE49-F238E27FC236}">
                <a16:creationId xmlns:a16="http://schemas.microsoft.com/office/drawing/2014/main" id="{F0C94AEE-584C-4A26-850F-A85CC0F4451B}"/>
              </a:ext>
            </a:extLst>
          </p:cNvPr>
          <p:cNvGrpSpPr/>
          <p:nvPr/>
        </p:nvGrpSpPr>
        <p:grpSpPr>
          <a:xfrm>
            <a:off x="1155032" y="1748589"/>
            <a:ext cx="9785683" cy="5109411"/>
            <a:chOff x="0" y="0"/>
            <a:chExt cx="5699125" cy="2181225"/>
          </a:xfrm>
        </p:grpSpPr>
        <p:pic>
          <p:nvPicPr>
            <p:cNvPr id="5" name="Picture 4">
              <a:extLst>
                <a:ext uri="{FF2B5EF4-FFF2-40B4-BE49-F238E27FC236}">
                  <a16:creationId xmlns:a16="http://schemas.microsoft.com/office/drawing/2014/main" id="{E20CED11-31F4-4C7B-A2FD-3955561354E3}"/>
                </a:ext>
              </a:extLst>
            </p:cNvPr>
            <p:cNvPicPr/>
            <p:nvPr/>
          </p:nvPicPr>
          <p:blipFill>
            <a:blip r:embed="rId2"/>
            <a:stretch>
              <a:fillRect/>
            </a:stretch>
          </p:blipFill>
          <p:spPr>
            <a:xfrm>
              <a:off x="0" y="0"/>
              <a:ext cx="2971800" cy="2181225"/>
            </a:xfrm>
            <a:prstGeom prst="rect">
              <a:avLst/>
            </a:prstGeom>
          </p:spPr>
        </p:pic>
        <p:pic>
          <p:nvPicPr>
            <p:cNvPr id="6" name="Picture 5">
              <a:extLst>
                <a:ext uri="{FF2B5EF4-FFF2-40B4-BE49-F238E27FC236}">
                  <a16:creationId xmlns:a16="http://schemas.microsoft.com/office/drawing/2014/main" id="{2547F033-3C19-4D0C-91DC-347CB94EF34D}"/>
                </a:ext>
              </a:extLst>
            </p:cNvPr>
            <p:cNvPicPr/>
            <p:nvPr/>
          </p:nvPicPr>
          <p:blipFill>
            <a:blip r:embed="rId3"/>
            <a:stretch>
              <a:fillRect/>
            </a:stretch>
          </p:blipFill>
          <p:spPr>
            <a:xfrm>
              <a:off x="2971800" y="24130"/>
              <a:ext cx="2727325" cy="2156968"/>
            </a:xfrm>
            <a:prstGeom prst="rect">
              <a:avLst/>
            </a:prstGeom>
          </p:spPr>
        </p:pic>
      </p:grpSp>
    </p:spTree>
    <p:extLst>
      <p:ext uri="{BB962C8B-B14F-4D97-AF65-F5344CB8AC3E}">
        <p14:creationId xmlns:p14="http://schemas.microsoft.com/office/powerpoint/2010/main" val="471673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CF1C02-41B8-45C4-A22D-BD1488F3AE54}"/>
              </a:ext>
            </a:extLst>
          </p:cNvPr>
          <p:cNvSpPr txBox="1"/>
          <p:nvPr/>
        </p:nvSpPr>
        <p:spPr>
          <a:xfrm>
            <a:off x="1620251" y="233720"/>
            <a:ext cx="8855243" cy="1333250"/>
          </a:xfrm>
          <a:prstGeom prst="rect">
            <a:avLst/>
          </a:prstGeom>
          <a:noFill/>
        </p:spPr>
        <p:txBody>
          <a:bodyPr wrap="square">
            <a:spAutoFit/>
          </a:bodyPr>
          <a:lstStyle/>
          <a:p>
            <a:pPr marR="8255" lvl="0" fontAlgn="base">
              <a:lnSpc>
                <a:spcPct val="107000"/>
              </a:lnSpc>
              <a:spcAft>
                <a:spcPts val="225"/>
              </a:spcAft>
              <a:buClr>
                <a:srgbClr val="000000"/>
              </a:buClr>
              <a:buSzPts val="1000"/>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11.Create Action Stage as “Close workbook” (Business Object = MS Excel VBO; Action = Close Current </a:t>
            </a:r>
            <a:r>
              <a:rPr lang="en-IN"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WorkBook</a:t>
            </a: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742950" marR="8255" lvl="1" indent="-285750" fontAlgn="base">
              <a:lnSpc>
                <a:spcPct val="107000"/>
              </a:lnSpc>
              <a:spcAft>
                <a:spcPts val="420"/>
              </a:spcAft>
              <a:buClr>
                <a:srgbClr val="000000"/>
              </a:buClr>
              <a:buSzPts val="1000"/>
              <a:buFont typeface="+mj-lt"/>
              <a:buAutoNum type="alphaLcPeriod"/>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Click on the Inputs tab </a:t>
            </a:r>
          </a:p>
          <a:p>
            <a:pPr marL="742950" marR="8255" lvl="1" indent="-285750" fontAlgn="base">
              <a:lnSpc>
                <a:spcPct val="107000"/>
              </a:lnSpc>
              <a:spcAft>
                <a:spcPts val="420"/>
              </a:spcAft>
              <a:buClr>
                <a:srgbClr val="000000"/>
              </a:buClr>
              <a:buSzPts val="1000"/>
              <a:buFont typeface="+mj-lt"/>
              <a:buAutoNum type="alphaLcPeriod"/>
            </a:pPr>
            <a:r>
              <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Drag “handle” data item into handle Value column </a:t>
            </a:r>
          </a:p>
        </p:txBody>
      </p:sp>
      <p:grpSp>
        <p:nvGrpSpPr>
          <p:cNvPr id="4" name="Group 3">
            <a:extLst>
              <a:ext uri="{FF2B5EF4-FFF2-40B4-BE49-F238E27FC236}">
                <a16:creationId xmlns:a16="http://schemas.microsoft.com/office/drawing/2014/main" id="{569A26FC-CC96-409C-9266-D1B1D9D6739C}"/>
              </a:ext>
            </a:extLst>
          </p:cNvPr>
          <p:cNvGrpSpPr/>
          <p:nvPr/>
        </p:nvGrpSpPr>
        <p:grpSpPr>
          <a:xfrm>
            <a:off x="1780674" y="1652337"/>
            <a:ext cx="9833810" cy="5205663"/>
            <a:chOff x="0" y="0"/>
            <a:chExt cx="5581523" cy="2085975"/>
          </a:xfrm>
        </p:grpSpPr>
        <p:pic>
          <p:nvPicPr>
            <p:cNvPr id="5" name="Picture 4">
              <a:extLst>
                <a:ext uri="{FF2B5EF4-FFF2-40B4-BE49-F238E27FC236}">
                  <a16:creationId xmlns:a16="http://schemas.microsoft.com/office/drawing/2014/main" id="{178ED67E-08CB-4732-97D6-58B72FEE2A27}"/>
                </a:ext>
              </a:extLst>
            </p:cNvPr>
            <p:cNvPicPr/>
            <p:nvPr/>
          </p:nvPicPr>
          <p:blipFill>
            <a:blip r:embed="rId2"/>
            <a:stretch>
              <a:fillRect/>
            </a:stretch>
          </p:blipFill>
          <p:spPr>
            <a:xfrm>
              <a:off x="0" y="0"/>
              <a:ext cx="2971292" cy="2085975"/>
            </a:xfrm>
            <a:prstGeom prst="rect">
              <a:avLst/>
            </a:prstGeom>
          </p:spPr>
        </p:pic>
        <p:pic>
          <p:nvPicPr>
            <p:cNvPr id="6" name="Picture 5">
              <a:extLst>
                <a:ext uri="{FF2B5EF4-FFF2-40B4-BE49-F238E27FC236}">
                  <a16:creationId xmlns:a16="http://schemas.microsoft.com/office/drawing/2014/main" id="{B30EF229-0217-4472-910E-6AEC6204F944}"/>
                </a:ext>
              </a:extLst>
            </p:cNvPr>
            <p:cNvPicPr/>
            <p:nvPr/>
          </p:nvPicPr>
          <p:blipFill>
            <a:blip r:embed="rId3"/>
            <a:stretch>
              <a:fillRect/>
            </a:stretch>
          </p:blipFill>
          <p:spPr>
            <a:xfrm>
              <a:off x="2971800" y="12065"/>
              <a:ext cx="2609723" cy="2073910"/>
            </a:xfrm>
            <a:prstGeom prst="rect">
              <a:avLst/>
            </a:prstGeom>
          </p:spPr>
        </p:pic>
      </p:grpSp>
    </p:spTree>
    <p:extLst>
      <p:ext uri="{BB962C8B-B14F-4D97-AF65-F5344CB8AC3E}">
        <p14:creationId xmlns:p14="http://schemas.microsoft.com/office/powerpoint/2010/main" val="4290880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F4FEE-9865-463D-A7A4-F5008D32479C}"/>
              </a:ext>
            </a:extLst>
          </p:cNvPr>
          <p:cNvSpPr txBox="1"/>
          <p:nvPr/>
        </p:nvSpPr>
        <p:spPr>
          <a:xfrm>
            <a:off x="2101515" y="168258"/>
            <a:ext cx="5999748" cy="461665"/>
          </a:xfrm>
          <a:prstGeom prst="rect">
            <a:avLst/>
          </a:prstGeom>
          <a:noFill/>
        </p:spPr>
        <p:txBody>
          <a:bodyPr wrap="square">
            <a:spAutoFit/>
          </a:bodyPr>
          <a:lstStyle/>
          <a:p>
            <a:r>
              <a:rPr lang="en-IN" sz="2400" dirty="0" err="1">
                <a:solidFill>
                  <a:srgbClr val="000000"/>
                </a:solidFill>
                <a:effectLst/>
                <a:latin typeface="Arial" panose="020B0604020202020204" pitchFamily="34" charset="0"/>
                <a:ea typeface="Arial" panose="020B0604020202020204" pitchFamily="34" charset="0"/>
              </a:rPr>
              <a:t>c.connections</a:t>
            </a:r>
            <a:r>
              <a:rPr lang="en-IN" sz="2400" dirty="0">
                <a:solidFill>
                  <a:srgbClr val="000000"/>
                </a:solidFill>
                <a:effectLst/>
                <a:latin typeface="Arial" panose="020B0604020202020204" pitchFamily="34" charset="0"/>
                <a:ea typeface="Arial" panose="020B0604020202020204" pitchFamily="34" charset="0"/>
              </a:rPr>
              <a:t> Do as follows</a:t>
            </a:r>
            <a:endParaRPr lang="en-IN" sz="2400" dirty="0"/>
          </a:p>
        </p:txBody>
      </p:sp>
      <p:pic>
        <p:nvPicPr>
          <p:cNvPr id="4" name="Picture 3">
            <a:extLst>
              <a:ext uri="{FF2B5EF4-FFF2-40B4-BE49-F238E27FC236}">
                <a16:creationId xmlns:a16="http://schemas.microsoft.com/office/drawing/2014/main" id="{D58D7969-DC53-4430-92B1-20EEA1A9065F}"/>
              </a:ext>
            </a:extLst>
          </p:cNvPr>
          <p:cNvPicPr/>
          <p:nvPr/>
        </p:nvPicPr>
        <p:blipFill>
          <a:blip r:embed="rId2"/>
          <a:stretch>
            <a:fillRect/>
          </a:stretch>
        </p:blipFill>
        <p:spPr>
          <a:xfrm>
            <a:off x="224589" y="641685"/>
            <a:ext cx="11967411" cy="6216316"/>
          </a:xfrm>
          <a:prstGeom prst="rect">
            <a:avLst/>
          </a:prstGeom>
        </p:spPr>
      </p:pic>
    </p:spTree>
    <p:extLst>
      <p:ext uri="{BB962C8B-B14F-4D97-AF65-F5344CB8AC3E}">
        <p14:creationId xmlns:p14="http://schemas.microsoft.com/office/powerpoint/2010/main" val="3639596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95963B-3AEF-47F9-BE61-954C5622D7B6}"/>
              </a:ext>
            </a:extLst>
          </p:cNvPr>
          <p:cNvSpPr txBox="1"/>
          <p:nvPr/>
        </p:nvSpPr>
        <p:spPr>
          <a:xfrm>
            <a:off x="1732547" y="249528"/>
            <a:ext cx="6096000" cy="367216"/>
          </a:xfrm>
          <a:prstGeom prst="rect">
            <a:avLst/>
          </a:prstGeom>
          <a:noFill/>
        </p:spPr>
        <p:txBody>
          <a:bodyPr wrap="square">
            <a:spAutoFit/>
          </a:bodyPr>
          <a:lstStyle/>
          <a:p>
            <a:pPr marR="8255" lvl="1" fontAlgn="base">
              <a:lnSpc>
                <a:spcPct val="107000"/>
              </a:lnSpc>
              <a:spcAft>
                <a:spcPts val="420"/>
              </a:spcAft>
              <a:buClr>
                <a:srgbClr val="000000"/>
              </a:buClr>
              <a:buSzPts val="1000"/>
            </a:pPr>
            <a:r>
              <a:rPr lang="en-IN"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d.Input</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Excel file data. </a:t>
            </a:r>
          </a:p>
        </p:txBody>
      </p:sp>
      <p:pic>
        <p:nvPicPr>
          <p:cNvPr id="5" name="Picture 4">
            <a:extLst>
              <a:ext uri="{FF2B5EF4-FFF2-40B4-BE49-F238E27FC236}">
                <a16:creationId xmlns:a16="http://schemas.microsoft.com/office/drawing/2014/main" id="{921047A5-4F3D-4296-A55F-D8FCAA6F1C7B}"/>
              </a:ext>
            </a:extLst>
          </p:cNvPr>
          <p:cNvPicPr>
            <a:picLocks noChangeAspect="1"/>
          </p:cNvPicPr>
          <p:nvPr/>
        </p:nvPicPr>
        <p:blipFill>
          <a:blip r:embed="rId2"/>
          <a:stretch>
            <a:fillRect/>
          </a:stretch>
        </p:blipFill>
        <p:spPr>
          <a:xfrm>
            <a:off x="0" y="850232"/>
            <a:ext cx="12192000" cy="5727031"/>
          </a:xfrm>
          <a:prstGeom prst="rect">
            <a:avLst/>
          </a:prstGeom>
        </p:spPr>
      </p:pic>
    </p:spTree>
    <p:extLst>
      <p:ext uri="{BB962C8B-B14F-4D97-AF65-F5344CB8AC3E}">
        <p14:creationId xmlns:p14="http://schemas.microsoft.com/office/powerpoint/2010/main" val="3041714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AB41BE-0A77-4169-874D-461B34C8F2C8}"/>
              </a:ext>
            </a:extLst>
          </p:cNvPr>
          <p:cNvSpPr txBox="1"/>
          <p:nvPr/>
        </p:nvSpPr>
        <p:spPr>
          <a:xfrm>
            <a:off x="433138" y="289396"/>
            <a:ext cx="11758862" cy="1913152"/>
          </a:xfrm>
          <a:prstGeom prst="rect">
            <a:avLst/>
          </a:prstGeom>
          <a:noFill/>
        </p:spPr>
        <p:txBody>
          <a:bodyPr wrap="square">
            <a:spAutoFit/>
          </a:bodyPr>
          <a:lstStyle/>
          <a:p>
            <a:pPr marL="692785" indent="-6350">
              <a:lnSpc>
                <a:spcPct val="111000"/>
              </a:lnSpc>
              <a:spcAft>
                <a:spcPts val="1235"/>
              </a:spcAft>
            </a:pPr>
            <a:r>
              <a:rPr lang="en-IN" sz="1800" b="1" dirty="0">
                <a:solidFill>
                  <a:srgbClr val="0D0D0D"/>
                </a:solidFill>
                <a:effectLst/>
                <a:latin typeface="Arial" panose="020B0604020202020204" pitchFamily="34" charset="0"/>
                <a:ea typeface="Arial" panose="020B0604020202020204" pitchFamily="34" charset="0"/>
              </a:rPr>
              <a:t>Activity 3: Testing the Process Object from Object Studio </a:t>
            </a:r>
            <a:endParaRPr lang="en-IN" sz="1800" dirty="0">
              <a:solidFill>
                <a:srgbClr val="000000"/>
              </a:solidFill>
              <a:effectLst/>
              <a:latin typeface="Arial" panose="020B0604020202020204" pitchFamily="34" charset="0"/>
              <a:ea typeface="Arial" panose="020B0604020202020204" pitchFamily="34" charset="0"/>
            </a:endParaRPr>
          </a:p>
          <a:p>
            <a:pPr marL="692785" indent="-6350">
              <a:lnSpc>
                <a:spcPct val="111000"/>
              </a:lnSpc>
              <a:spcAft>
                <a:spcPts val="1235"/>
              </a:spcAft>
            </a:pPr>
            <a:r>
              <a:rPr lang="en-IN" sz="1800" b="1" dirty="0">
                <a:solidFill>
                  <a:srgbClr val="0D0D0D"/>
                </a:solidFill>
                <a:effectLst/>
                <a:latin typeface="Arial" panose="020B0604020202020204" pitchFamily="34" charset="0"/>
                <a:ea typeface="Arial" panose="020B0604020202020204" pitchFamily="34" charset="0"/>
              </a:rPr>
              <a:t>Click on the Main Page, click on the Green play button to run the ‘Excel Process’ Process object. It shows COMPLETED when there is no error or no failure in the object. </a:t>
            </a:r>
            <a:endParaRPr lang="en-IN" sz="1800" dirty="0">
              <a:solidFill>
                <a:srgbClr val="000000"/>
              </a:solidFill>
              <a:effectLst/>
              <a:latin typeface="Arial" panose="020B0604020202020204" pitchFamily="34" charset="0"/>
              <a:ea typeface="Arial" panose="020B0604020202020204" pitchFamily="34" charset="0"/>
            </a:endParaRPr>
          </a:p>
          <a:p>
            <a:pPr marL="692785" indent="-6350">
              <a:lnSpc>
                <a:spcPct val="111000"/>
              </a:lnSpc>
              <a:spcAft>
                <a:spcPts val="1235"/>
              </a:spcAft>
            </a:pPr>
            <a:r>
              <a:rPr lang="en-IN" sz="1800" b="1" dirty="0">
                <a:solidFill>
                  <a:srgbClr val="0D0D0D"/>
                </a:solidFill>
                <a:effectLst/>
                <a:latin typeface="Arial" panose="020B0604020202020204" pitchFamily="34" charset="0"/>
                <a:ea typeface="Arial" panose="020B0604020202020204" pitchFamily="34" charset="0"/>
              </a:rPr>
              <a:t>Click on the Main Page, click on the Reset button to reset the cache for rerun the process object as fresh. </a:t>
            </a:r>
            <a:endParaRPr lang="en-IN" sz="1800" dirty="0">
              <a:solidFill>
                <a:srgbClr val="000000"/>
              </a:solidFill>
              <a:effectLst/>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92C97994-D955-4FB7-9690-BFF4E3476289}"/>
              </a:ext>
            </a:extLst>
          </p:cNvPr>
          <p:cNvPicPr/>
          <p:nvPr/>
        </p:nvPicPr>
        <p:blipFill>
          <a:blip r:embed="rId2"/>
          <a:stretch>
            <a:fillRect/>
          </a:stretch>
        </p:blipFill>
        <p:spPr>
          <a:xfrm>
            <a:off x="1844842" y="2213108"/>
            <a:ext cx="8791073" cy="4644891"/>
          </a:xfrm>
          <a:prstGeom prst="rect">
            <a:avLst/>
          </a:prstGeom>
        </p:spPr>
      </p:pic>
    </p:spTree>
    <p:extLst>
      <p:ext uri="{BB962C8B-B14F-4D97-AF65-F5344CB8AC3E}">
        <p14:creationId xmlns:p14="http://schemas.microsoft.com/office/powerpoint/2010/main" val="142658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FF5AFEF-F684-4F36-8BE5-69E03B604B75}"/>
              </a:ext>
            </a:extLst>
          </p:cNvPr>
          <p:cNvGrpSpPr/>
          <p:nvPr/>
        </p:nvGrpSpPr>
        <p:grpSpPr>
          <a:xfrm>
            <a:off x="1171074" y="561474"/>
            <a:ext cx="10459452" cy="5983705"/>
            <a:chOff x="0" y="0"/>
            <a:chExt cx="5722874" cy="1938020"/>
          </a:xfrm>
        </p:grpSpPr>
        <p:pic>
          <p:nvPicPr>
            <p:cNvPr id="3" name="Picture 2">
              <a:extLst>
                <a:ext uri="{FF2B5EF4-FFF2-40B4-BE49-F238E27FC236}">
                  <a16:creationId xmlns:a16="http://schemas.microsoft.com/office/drawing/2014/main" id="{755BB434-25A1-463E-9CB1-8F9922A6A385}"/>
                </a:ext>
              </a:extLst>
            </p:cNvPr>
            <p:cNvPicPr/>
            <p:nvPr/>
          </p:nvPicPr>
          <p:blipFill>
            <a:blip r:embed="rId2"/>
            <a:stretch>
              <a:fillRect/>
            </a:stretch>
          </p:blipFill>
          <p:spPr>
            <a:xfrm>
              <a:off x="0" y="0"/>
              <a:ext cx="2872740" cy="1937766"/>
            </a:xfrm>
            <a:prstGeom prst="rect">
              <a:avLst/>
            </a:prstGeom>
          </p:spPr>
        </p:pic>
        <p:pic>
          <p:nvPicPr>
            <p:cNvPr id="4" name="Picture 3">
              <a:extLst>
                <a:ext uri="{FF2B5EF4-FFF2-40B4-BE49-F238E27FC236}">
                  <a16:creationId xmlns:a16="http://schemas.microsoft.com/office/drawing/2014/main" id="{DE99EC21-ACB1-4289-AF3A-DE76FD3A2D5E}"/>
                </a:ext>
              </a:extLst>
            </p:cNvPr>
            <p:cNvPicPr/>
            <p:nvPr/>
          </p:nvPicPr>
          <p:blipFill>
            <a:blip r:embed="rId3"/>
            <a:stretch>
              <a:fillRect/>
            </a:stretch>
          </p:blipFill>
          <p:spPr>
            <a:xfrm>
              <a:off x="2872740" y="9525"/>
              <a:ext cx="2850134" cy="1928495"/>
            </a:xfrm>
            <a:prstGeom prst="rect">
              <a:avLst/>
            </a:prstGeom>
          </p:spPr>
        </p:pic>
      </p:grpSp>
    </p:spTree>
    <p:extLst>
      <p:ext uri="{BB962C8B-B14F-4D97-AF65-F5344CB8AC3E}">
        <p14:creationId xmlns:p14="http://schemas.microsoft.com/office/powerpoint/2010/main" val="1497700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2136631" y="122844"/>
            <a:ext cx="45719" cy="45719"/>
          </a:xfrm>
        </p:spPr>
        <p:txBody>
          <a:bodyPr>
            <a:normAutofit fontScale="90000"/>
          </a:bodyPr>
          <a:lstStyle/>
          <a:p>
            <a:r>
              <a:rPr lang="en-US" dirty="0"/>
              <a:t>.</a:t>
            </a:r>
          </a:p>
        </p:txBody>
      </p:sp>
      <p:sp>
        <p:nvSpPr>
          <p:cNvPr id="3" name="Subtitle 2"/>
          <p:cNvSpPr>
            <a:spLocks noGrp="1"/>
          </p:cNvSpPr>
          <p:nvPr>
            <p:ph type="subTitle" idx="1"/>
          </p:nvPr>
        </p:nvSpPr>
        <p:spPr>
          <a:xfrm>
            <a:off x="2589213" y="526473"/>
            <a:ext cx="8915399" cy="5377189"/>
          </a:xfrm>
        </p:spPr>
        <p:txBody>
          <a:bodyPr/>
          <a:lstStyle/>
          <a:p>
            <a:r>
              <a:rPr lang="en-US" dirty="0"/>
              <a:t>In almost every organization, the responsibility of performing various strategic tasks such as management of the recruitment process, termination process, payroll management etc. lies within the Human resource department. </a:t>
            </a:r>
          </a:p>
          <a:p>
            <a:r>
              <a:rPr lang="en-US" dirty="0"/>
              <a:t>Some of it may include Employee_ monitoring at different levels, payroll management, Employee_ benefits, training, and development, etc. In-order to make this work a lot easier, organizations across the world are investing in HR automation in-order to find out and perform the best human capital decision. </a:t>
            </a:r>
          </a:p>
          <a:p>
            <a:r>
              <a:rPr lang="en-US" dirty="0"/>
              <a:t>However, every organization are now looking for more advanced methods of automation, which may help them to manage various complex processes such as, Data storage, Data control and modifications, Effective communication process enhancement, better connectivity with all departments easily and swiftly which would also be useful for the long-term goals of the organization. </a:t>
            </a:r>
          </a:p>
          <a:p>
            <a:endParaRPr lang="en-US" dirty="0"/>
          </a:p>
          <a:p>
            <a:r>
              <a:rPr lang="en-US" dirty="0"/>
              <a:t>Information Technology has now considered as a potential tool that managers use, both generally, and in human resource functions, to increase the capabilities of the organization.</a:t>
            </a:r>
          </a:p>
        </p:txBody>
      </p:sp>
    </p:spTree>
    <p:extLst>
      <p:ext uri="{BB962C8B-B14F-4D97-AF65-F5344CB8AC3E}">
        <p14:creationId xmlns:p14="http://schemas.microsoft.com/office/powerpoint/2010/main" val="34540389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977664-FE27-4E25-8E8B-090CE52F8418}"/>
              </a:ext>
            </a:extLst>
          </p:cNvPr>
          <p:cNvSpPr txBox="1"/>
          <p:nvPr/>
        </p:nvSpPr>
        <p:spPr>
          <a:xfrm>
            <a:off x="1171073" y="213276"/>
            <a:ext cx="6096000" cy="375552"/>
          </a:xfrm>
          <a:prstGeom prst="rect">
            <a:avLst/>
          </a:prstGeom>
          <a:noFill/>
        </p:spPr>
        <p:txBody>
          <a:bodyPr wrap="square">
            <a:spAutoFit/>
          </a:bodyPr>
          <a:lstStyle/>
          <a:p>
            <a:pPr marL="692785" indent="-6350">
              <a:lnSpc>
                <a:spcPct val="111000"/>
              </a:lnSpc>
              <a:spcAft>
                <a:spcPts val="1235"/>
              </a:spcAft>
            </a:pPr>
            <a:r>
              <a:rPr lang="en-IN" sz="1800" b="1" dirty="0" err="1">
                <a:solidFill>
                  <a:srgbClr val="0D0D0D"/>
                </a:solidFill>
                <a:effectLst/>
                <a:latin typeface="Arial" panose="020B0604020202020204" pitchFamily="34" charset="0"/>
                <a:ea typeface="Arial" panose="020B0604020202020204" pitchFamily="34" charset="0"/>
              </a:rPr>
              <a:t>OutPut</a:t>
            </a:r>
            <a:r>
              <a:rPr lang="en-IN" sz="1800" b="1" dirty="0">
                <a:solidFill>
                  <a:srgbClr val="0D0D0D"/>
                </a:solidFill>
                <a:effectLst/>
                <a:latin typeface="Arial" panose="020B0604020202020204" pitchFamily="34" charset="0"/>
                <a:ea typeface="Arial" panose="020B0604020202020204" pitchFamily="34" charset="0"/>
              </a:rPr>
              <a:t> Excel file.</a:t>
            </a:r>
            <a:r>
              <a:rPr lang="en-IN" sz="1800" dirty="0">
                <a:solidFill>
                  <a:srgbClr val="000000"/>
                </a:solidFill>
                <a:effectLst/>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5D148507-9B2C-4995-A574-9020B1C4379E}"/>
              </a:ext>
            </a:extLst>
          </p:cNvPr>
          <p:cNvPicPr>
            <a:picLocks noChangeAspect="1"/>
          </p:cNvPicPr>
          <p:nvPr/>
        </p:nvPicPr>
        <p:blipFill>
          <a:blip r:embed="rId2"/>
          <a:stretch>
            <a:fillRect/>
          </a:stretch>
        </p:blipFill>
        <p:spPr>
          <a:xfrm>
            <a:off x="0" y="625642"/>
            <a:ext cx="12192000" cy="6079958"/>
          </a:xfrm>
          <a:prstGeom prst="rect">
            <a:avLst/>
          </a:prstGeom>
        </p:spPr>
      </p:pic>
    </p:spTree>
    <p:extLst>
      <p:ext uri="{BB962C8B-B14F-4D97-AF65-F5344CB8AC3E}">
        <p14:creationId xmlns:p14="http://schemas.microsoft.com/office/powerpoint/2010/main" val="732103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2616384" cy="585854"/>
          </a:xfrm>
        </p:spPr>
        <p:txBody>
          <a:bodyPr>
            <a:normAutofit/>
          </a:bodyPr>
          <a:lstStyle/>
          <a:p>
            <a:r>
              <a:rPr lang="en-US" sz="2800" b="1" dirty="0"/>
              <a:t>CONCLUSION</a:t>
            </a:r>
            <a:endParaRPr lang="en-US" sz="2800" dirty="0"/>
          </a:p>
        </p:txBody>
      </p:sp>
      <p:sp>
        <p:nvSpPr>
          <p:cNvPr id="3" name="Content Placeholder 2"/>
          <p:cNvSpPr>
            <a:spLocks noGrp="1"/>
          </p:cNvSpPr>
          <p:nvPr>
            <p:ph idx="1"/>
          </p:nvPr>
        </p:nvSpPr>
        <p:spPr>
          <a:xfrm>
            <a:off x="1716505" y="1475874"/>
            <a:ext cx="9788107" cy="4860758"/>
          </a:xfrm>
        </p:spPr>
        <p:txBody>
          <a:bodyPr>
            <a:normAutofit/>
          </a:bodyPr>
          <a:lstStyle/>
          <a:p>
            <a:pPr marL="0" indent="0">
              <a:buNone/>
            </a:pPr>
            <a:r>
              <a:rPr lang="en-IN" sz="2800" dirty="0">
                <a:solidFill>
                  <a:srgbClr val="000000"/>
                </a:solidFill>
                <a:effectLst/>
                <a:latin typeface="Calibri" panose="020F0502020204030204" pitchFamily="34" charset="0"/>
                <a:ea typeface="Calibri" panose="020F0502020204030204" pitchFamily="34" charset="0"/>
              </a:rPr>
              <a:t>Thus, due to the various benefits of RPA, its utilization is gradually increasing in the market worldwide. Most of the organization are already implementing the RPA technology, as it optimizes the cost and </a:t>
            </a:r>
            <a:r>
              <a:rPr lang="en-IN" sz="2800" dirty="0" err="1">
                <a:solidFill>
                  <a:srgbClr val="000000"/>
                </a:solidFill>
                <a:effectLst/>
                <a:latin typeface="Calibri" panose="020F0502020204030204" pitchFamily="34" charset="0"/>
                <a:ea typeface="Calibri" panose="020F0502020204030204" pitchFamily="34" charset="0"/>
              </a:rPr>
              <a:t>fress</a:t>
            </a:r>
            <a:r>
              <a:rPr lang="en-IN" sz="2800" dirty="0">
                <a:solidFill>
                  <a:srgbClr val="000000"/>
                </a:solidFill>
                <a:effectLst/>
                <a:latin typeface="Calibri" panose="020F0502020204030204" pitchFamily="34" charset="0"/>
                <a:ea typeface="Calibri" panose="020F0502020204030204" pitchFamily="34" charset="0"/>
              </a:rPr>
              <a:t> the others resources. It is a cost-effective technique and also has nonfinancial benefits such as it consists of more accurate and consistent processes, which are less prone to errors. Nowadays, most of the organizations are using RPA for testing the particular application and eliminating the old testing tools due to its limitations.  </a:t>
            </a:r>
          </a:p>
          <a:p>
            <a:pPr marL="0" indent="0">
              <a:buNone/>
            </a:pPr>
            <a:endParaRPr lang="en-US" dirty="0"/>
          </a:p>
        </p:txBody>
      </p:sp>
    </p:spTree>
    <p:extLst>
      <p:ext uri="{BB962C8B-B14F-4D97-AF65-F5344CB8AC3E}">
        <p14:creationId xmlns:p14="http://schemas.microsoft.com/office/powerpoint/2010/main" val="282153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724748" cy="511963"/>
          </a:xfrm>
        </p:spPr>
        <p:txBody>
          <a:bodyPr>
            <a:normAutofit/>
          </a:bodyPr>
          <a:lstStyle/>
          <a:p>
            <a:r>
              <a:rPr lang="en-US" sz="2400" b="1" dirty="0"/>
              <a:t>FUTURE ENHANCEMENTS</a:t>
            </a:r>
          </a:p>
        </p:txBody>
      </p:sp>
      <p:sp>
        <p:nvSpPr>
          <p:cNvPr id="3" name="Content Placeholder 2"/>
          <p:cNvSpPr>
            <a:spLocks noGrp="1"/>
          </p:cNvSpPr>
          <p:nvPr>
            <p:ph idx="1"/>
          </p:nvPr>
        </p:nvSpPr>
        <p:spPr>
          <a:xfrm>
            <a:off x="2589212" y="1403927"/>
            <a:ext cx="8915400" cy="5301673"/>
          </a:xfrm>
        </p:spPr>
        <p:txBody>
          <a:bodyPr>
            <a:normAutofit/>
          </a:bodyPr>
          <a:lstStyle/>
          <a:p>
            <a:pPr marL="0" indent="0">
              <a:buNone/>
            </a:pPr>
            <a:r>
              <a:rPr lang="en-IN" sz="2800" dirty="0">
                <a:solidFill>
                  <a:srgbClr val="000000"/>
                </a:solidFill>
                <a:effectLst/>
                <a:latin typeface="Calibri" panose="020F0502020204030204" pitchFamily="34" charset="0"/>
                <a:ea typeface="Calibri" panose="020F0502020204030204" pitchFamily="34" charset="0"/>
              </a:rPr>
              <a:t>The technology is advancing rapidly in almost all the fields, not in a minute but in every second. With this quick development in technology, tremendous growth has been observed in the global automation industry. The usage of automation techniques is in continuous growth and it is anticipated for the predictable future. The robotic process automation is one of the revolutions in the automation industry, and its expected to increase higher potential terms of utilization and staff implementation in the upcoming year.  </a:t>
            </a:r>
          </a:p>
          <a:p>
            <a:pPr marL="0" indent="0">
              <a:buNone/>
            </a:pPr>
            <a:endParaRPr lang="en-US" dirty="0"/>
          </a:p>
        </p:txBody>
      </p:sp>
    </p:spTree>
    <p:extLst>
      <p:ext uri="{BB962C8B-B14F-4D97-AF65-F5344CB8AC3E}">
        <p14:creationId xmlns:p14="http://schemas.microsoft.com/office/powerpoint/2010/main" val="32589697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0619" y="190001"/>
            <a:ext cx="8911687" cy="558144"/>
          </a:xfrm>
        </p:spPr>
        <p:txBody>
          <a:bodyPr>
            <a:normAutofit/>
          </a:bodyPr>
          <a:lstStyle/>
          <a:p>
            <a:r>
              <a:rPr lang="en-US" sz="2400" b="1" dirty="0"/>
              <a:t>BIBLIOGRAPHY AND REFERENCES </a:t>
            </a:r>
          </a:p>
        </p:txBody>
      </p:sp>
      <p:sp>
        <p:nvSpPr>
          <p:cNvPr id="3" name="Content Placeholder 2"/>
          <p:cNvSpPr>
            <a:spLocks noGrp="1"/>
          </p:cNvSpPr>
          <p:nvPr>
            <p:ph idx="1"/>
          </p:nvPr>
        </p:nvSpPr>
        <p:spPr>
          <a:xfrm>
            <a:off x="2290619" y="1099127"/>
            <a:ext cx="9716654" cy="5643417"/>
          </a:xfrm>
        </p:spPr>
        <p:txBody>
          <a:bodyPr>
            <a:normAutofit/>
          </a:bodyPr>
          <a:lstStyle/>
          <a:p>
            <a:pPr indent="-6350">
              <a:lnSpc>
                <a:spcPct val="107000"/>
              </a:lnSpc>
              <a:spcAft>
                <a:spcPts val="550"/>
              </a:spcAft>
            </a:pPr>
            <a:r>
              <a:rPr lang="en-IN" sz="2000" b="1" u="sng" dirty="0">
                <a:solidFill>
                  <a:srgbClr val="020206"/>
                </a:solidFill>
                <a:effectLst/>
                <a:uFill>
                  <a:solidFill>
                    <a:srgbClr val="020206"/>
                  </a:solidFill>
                </a:uFill>
                <a:latin typeface="Calibri" panose="020F0502020204030204" pitchFamily="34" charset="0"/>
                <a:ea typeface="Calibri" panose="020F0502020204030204" pitchFamily="34" charset="0"/>
              </a:rPr>
              <a:t>Websites:</a:t>
            </a:r>
            <a:r>
              <a:rPr lang="en-IN" sz="1800" dirty="0">
                <a:solidFill>
                  <a:srgbClr val="000000"/>
                </a:solidFill>
                <a:effectLst/>
                <a:latin typeface="Calibri" panose="020F0502020204030204" pitchFamily="34" charset="0"/>
                <a:ea typeface="Calibri" panose="020F0502020204030204" pitchFamily="34" charset="0"/>
              </a:rPr>
              <a:t> </a:t>
            </a:r>
          </a:p>
          <a:p>
            <a:pPr marL="342900" marR="758825" lvl="0" indent="-342900" fontAlgn="base">
              <a:lnSpc>
                <a:spcPct val="107000"/>
              </a:lnSpc>
              <a:spcAft>
                <a:spcPts val="545"/>
              </a:spcAft>
              <a:buClr>
                <a:srgbClr val="020206"/>
              </a:buClr>
              <a:buSzPts val="1600"/>
              <a:buFont typeface="+mj-lt"/>
              <a:buAutoNum type="romanLcPeriod"/>
            </a:pPr>
            <a:r>
              <a:rPr lang="en-IN" sz="2400" u="none" strike="noStrike" dirty="0">
                <a:solidFill>
                  <a:srgbClr val="020206"/>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https://ieeexplore.ieee.org/Xplore</a:t>
            </a:r>
            <a:r>
              <a:rPr lang="en-IN" sz="2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p>
          <a:p>
            <a:pPr marL="342900" marR="758825" lvl="0" indent="-342900" fontAlgn="base">
              <a:lnSpc>
                <a:spcPct val="107000"/>
              </a:lnSpc>
              <a:spcAft>
                <a:spcPts val="215"/>
              </a:spcAft>
              <a:buClr>
                <a:srgbClr val="020206"/>
              </a:buClr>
              <a:buSzPts val="1600"/>
              <a:buFont typeface="+mj-lt"/>
              <a:buAutoNum type="romanLcPeriod"/>
            </a:pPr>
            <a:r>
              <a:rPr lang="en-IN" sz="2400" u="none" strike="noStrike" dirty="0">
                <a:solidFill>
                  <a:srgbClr val="020206"/>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www.uipath.com</a:t>
            </a:r>
            <a:r>
              <a:rPr lang="en-IN" sz="2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endParaRPr lang="en-IN" sz="2400" dirty="0">
              <a:solidFill>
                <a:srgbClr val="000000"/>
              </a:solidFill>
              <a:effectLst/>
              <a:latin typeface="Calibri" panose="020F0502020204030204" pitchFamily="34" charset="0"/>
              <a:ea typeface="Calibri" panose="020F0502020204030204" pitchFamily="34" charset="0"/>
            </a:endParaRPr>
          </a:p>
          <a:p>
            <a:pPr indent="-6350">
              <a:lnSpc>
                <a:spcPct val="107000"/>
              </a:lnSpc>
              <a:spcAft>
                <a:spcPts val="215"/>
              </a:spcAft>
            </a:pPr>
            <a:r>
              <a:rPr lang="en-IN" sz="2400" b="1" u="sng" dirty="0">
                <a:solidFill>
                  <a:srgbClr val="020206"/>
                </a:solidFill>
                <a:effectLst/>
                <a:uFill>
                  <a:solidFill>
                    <a:srgbClr val="020206"/>
                  </a:solidFill>
                </a:uFill>
                <a:latin typeface="Calibri" panose="020F0502020204030204" pitchFamily="34" charset="0"/>
                <a:ea typeface="Calibri" panose="020F0502020204030204" pitchFamily="34" charset="0"/>
              </a:rPr>
              <a:t>Research </a:t>
            </a:r>
            <a:r>
              <a:rPr lang="en-IN" sz="2400" b="1" dirty="0">
                <a:solidFill>
                  <a:srgbClr val="020206"/>
                </a:solidFill>
                <a:effectLst/>
                <a:latin typeface="Calibri" panose="020F0502020204030204" pitchFamily="34" charset="0"/>
                <a:ea typeface="Calibri" panose="020F0502020204030204" pitchFamily="34" charset="0"/>
              </a:rPr>
              <a:t>p</a:t>
            </a:r>
            <a:r>
              <a:rPr lang="en-IN" sz="2400" b="1" u="sng" dirty="0">
                <a:solidFill>
                  <a:srgbClr val="020206"/>
                </a:solidFill>
                <a:effectLst/>
                <a:uFill>
                  <a:solidFill>
                    <a:srgbClr val="020206"/>
                  </a:solidFill>
                </a:uFill>
                <a:latin typeface="Calibri" panose="020F0502020204030204" pitchFamily="34" charset="0"/>
                <a:ea typeface="Calibri" panose="020F0502020204030204" pitchFamily="34" charset="0"/>
              </a:rPr>
              <a:t>a</a:t>
            </a:r>
            <a:r>
              <a:rPr lang="en-IN" sz="2400" b="1" dirty="0">
                <a:solidFill>
                  <a:srgbClr val="020206"/>
                </a:solidFill>
                <a:effectLst/>
                <a:latin typeface="Calibri" panose="020F0502020204030204" pitchFamily="34" charset="0"/>
                <a:ea typeface="Calibri" panose="020F0502020204030204" pitchFamily="34" charset="0"/>
              </a:rPr>
              <a:t>p</a:t>
            </a:r>
            <a:r>
              <a:rPr lang="en-IN" sz="2400" b="1" u="sng" dirty="0">
                <a:solidFill>
                  <a:srgbClr val="020206"/>
                </a:solidFill>
                <a:effectLst/>
                <a:uFill>
                  <a:solidFill>
                    <a:srgbClr val="020206"/>
                  </a:solidFill>
                </a:uFill>
                <a:latin typeface="Calibri" panose="020F0502020204030204" pitchFamily="34" charset="0"/>
                <a:ea typeface="Calibri" panose="020F0502020204030204" pitchFamily="34" charset="0"/>
              </a:rPr>
              <a:t>er:</a:t>
            </a:r>
            <a:r>
              <a:rPr lang="en-IN" sz="2400" dirty="0">
                <a:solidFill>
                  <a:srgbClr val="000000"/>
                </a:solidFill>
                <a:effectLst/>
                <a:latin typeface="Calibri" panose="020F0502020204030204" pitchFamily="34" charset="0"/>
                <a:ea typeface="Calibri" panose="020F0502020204030204" pitchFamily="34" charset="0"/>
              </a:rPr>
              <a:t> </a:t>
            </a:r>
          </a:p>
          <a:p>
            <a:pPr marR="667385" indent="-6350">
              <a:lnSpc>
                <a:spcPct val="107000"/>
              </a:lnSpc>
              <a:spcAft>
                <a:spcPts val="540"/>
              </a:spcAft>
            </a:pPr>
            <a:r>
              <a:rPr lang="en-IN" sz="2400" dirty="0">
                <a:solidFill>
                  <a:srgbClr val="000000"/>
                </a:solidFill>
                <a:effectLst/>
                <a:latin typeface="Calibri" panose="020F0502020204030204" pitchFamily="34" charset="0"/>
                <a:ea typeface="Calibri" panose="020F0502020204030204" pitchFamily="34" charset="0"/>
              </a:rPr>
              <a:t>Robotic Process Automation: A Scientific and Industrial Systematic </a:t>
            </a:r>
          </a:p>
          <a:p>
            <a:pPr marL="679450" marR="667385">
              <a:lnSpc>
                <a:spcPct val="107000"/>
              </a:lnSpc>
              <a:spcAft>
                <a:spcPts val="215"/>
              </a:spcAft>
              <a:buFont typeface="Wingdings" panose="05000000000000000000" pitchFamily="2" charset="2"/>
              <a:buChar char="Ø"/>
            </a:pPr>
            <a:r>
              <a:rPr lang="en-IN" sz="2400" dirty="0">
                <a:solidFill>
                  <a:srgbClr val="000000"/>
                </a:solidFill>
                <a:effectLst/>
                <a:latin typeface="Calibri" panose="020F0502020204030204" pitchFamily="34" charset="0"/>
                <a:ea typeface="Calibri" panose="020F0502020204030204" pitchFamily="34" charset="0"/>
              </a:rPr>
              <a:t>Mapping Study </a:t>
            </a:r>
          </a:p>
          <a:p>
            <a:pPr marR="667385" indent="-6350">
              <a:lnSpc>
                <a:spcPct val="135000"/>
              </a:lnSpc>
              <a:spcAft>
                <a:spcPts val="15"/>
              </a:spcAft>
            </a:pPr>
            <a:r>
              <a:rPr lang="en-IN" sz="2400" dirty="0">
                <a:solidFill>
                  <a:srgbClr val="000000"/>
                </a:solidFill>
                <a:effectLst/>
                <a:latin typeface="Calibri" panose="020F0502020204030204" pitchFamily="34" charset="0"/>
                <a:ea typeface="Calibri" panose="020F0502020204030204" pitchFamily="34" charset="0"/>
              </a:rPr>
              <a:t>By J. G. </a:t>
            </a:r>
            <a:r>
              <a:rPr lang="en-IN" sz="2400" dirty="0" err="1">
                <a:solidFill>
                  <a:srgbClr val="000000"/>
                </a:solidFill>
                <a:effectLst/>
                <a:latin typeface="Calibri" panose="020F0502020204030204" pitchFamily="34" charset="0"/>
                <a:ea typeface="Calibri" panose="020F0502020204030204" pitchFamily="34" charset="0"/>
              </a:rPr>
              <a:t>Enríquez;A</a:t>
            </a:r>
            <a:r>
              <a:rPr lang="en-IN" sz="2400" dirty="0">
                <a:solidFill>
                  <a:srgbClr val="000000"/>
                </a:solidFill>
                <a:effectLst/>
                <a:latin typeface="Calibri" panose="020F0502020204030204" pitchFamily="34" charset="0"/>
                <a:ea typeface="Calibri" panose="020F0502020204030204" pitchFamily="34" charset="0"/>
              </a:rPr>
              <a:t>. </a:t>
            </a:r>
            <a:r>
              <a:rPr lang="en-IN" sz="2400" dirty="0" err="1">
                <a:solidFill>
                  <a:srgbClr val="000000"/>
                </a:solidFill>
                <a:effectLst/>
                <a:latin typeface="Calibri" panose="020F0502020204030204" pitchFamily="34" charset="0"/>
                <a:ea typeface="Calibri" panose="020F0502020204030204" pitchFamily="34" charset="0"/>
              </a:rPr>
              <a:t>Jiménez-Ramírez;F</a:t>
            </a:r>
            <a:r>
              <a:rPr lang="en-IN" sz="2400" dirty="0">
                <a:solidFill>
                  <a:srgbClr val="000000"/>
                </a:solidFill>
                <a:effectLst/>
                <a:latin typeface="Calibri" panose="020F0502020204030204" pitchFamily="34" charset="0"/>
                <a:ea typeface="Calibri" panose="020F0502020204030204" pitchFamily="34" charset="0"/>
              </a:rPr>
              <a:t>. J. </a:t>
            </a:r>
            <a:r>
              <a:rPr lang="en-IN" sz="2400" dirty="0" err="1">
                <a:solidFill>
                  <a:srgbClr val="000000"/>
                </a:solidFill>
                <a:effectLst/>
                <a:latin typeface="Calibri" panose="020F0502020204030204" pitchFamily="34" charset="0"/>
                <a:ea typeface="Calibri" panose="020F0502020204030204" pitchFamily="34" charset="0"/>
              </a:rPr>
              <a:t>Domínguez-Mayo;J</a:t>
            </a:r>
            <a:r>
              <a:rPr lang="en-IN" sz="2400" dirty="0">
                <a:solidFill>
                  <a:srgbClr val="000000"/>
                </a:solidFill>
                <a:effectLst/>
                <a:latin typeface="Calibri" panose="020F0502020204030204" pitchFamily="34" charset="0"/>
                <a:ea typeface="Calibri" panose="020F0502020204030204" pitchFamily="34" charset="0"/>
              </a:rPr>
              <a:t>. A. García-García  </a:t>
            </a:r>
          </a:p>
          <a:p>
            <a:pPr marL="0" indent="0">
              <a:buNone/>
            </a:pPr>
            <a:endParaRPr lang="en-US" dirty="0"/>
          </a:p>
        </p:txBody>
      </p:sp>
    </p:spTree>
    <p:extLst>
      <p:ext uri="{BB962C8B-B14F-4D97-AF65-F5344CB8AC3E}">
        <p14:creationId xmlns:p14="http://schemas.microsoft.com/office/powerpoint/2010/main" val="279092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419948" cy="687454"/>
          </a:xfrm>
        </p:spPr>
        <p:txBody>
          <a:bodyPr/>
          <a:lstStyle/>
          <a:p>
            <a:r>
              <a:rPr lang="en-US" b="1" dirty="0"/>
              <a:t>OBJECTIVES</a:t>
            </a:r>
          </a:p>
        </p:txBody>
      </p:sp>
      <p:sp>
        <p:nvSpPr>
          <p:cNvPr id="3" name="Content Placeholder 2"/>
          <p:cNvSpPr>
            <a:spLocks noGrp="1"/>
          </p:cNvSpPr>
          <p:nvPr>
            <p:ph idx="1"/>
          </p:nvPr>
        </p:nvSpPr>
        <p:spPr>
          <a:xfrm>
            <a:off x="2592926" y="1745672"/>
            <a:ext cx="8915400" cy="4507346"/>
          </a:xfrm>
        </p:spPr>
        <p:txBody>
          <a:bodyPr>
            <a:noAutofit/>
          </a:bodyPr>
          <a:lstStyle/>
          <a:p>
            <a:pPr marL="0" indent="0">
              <a:buNone/>
            </a:pPr>
            <a:r>
              <a:rPr lang="en-US" sz="2400" dirty="0"/>
              <a:t>● Gain insights into building blocks of Blue Prism automation. </a:t>
            </a:r>
          </a:p>
          <a:p>
            <a:pPr marL="0" indent="0">
              <a:buNone/>
            </a:pPr>
            <a:r>
              <a:rPr lang="en-US" sz="2400" dirty="0"/>
              <a:t>● Importing MS Excel VBO (Visual Basic for Applications) in Blue Prism. </a:t>
            </a:r>
          </a:p>
          <a:p>
            <a:pPr marL="0" indent="0">
              <a:buNone/>
            </a:pPr>
            <a:r>
              <a:rPr lang="en-US" sz="2400" dirty="0"/>
              <a:t>● Tuning Process Studio with specific needs. </a:t>
            </a:r>
          </a:p>
          <a:p>
            <a:pPr marL="0" indent="0">
              <a:buNone/>
            </a:pPr>
            <a:r>
              <a:rPr lang="en-US" sz="2400" dirty="0"/>
              <a:t>● Working with different stages in the Process studio. </a:t>
            </a:r>
          </a:p>
          <a:p>
            <a:pPr marL="0" indent="0">
              <a:buNone/>
            </a:pPr>
            <a:r>
              <a:rPr lang="en-US" sz="2400" dirty="0"/>
              <a:t>● Build a Grade calculation using MS Excel Automation that works over Microsoft excel.</a:t>
            </a:r>
          </a:p>
          <a:p>
            <a:pPr marL="0" indent="0">
              <a:buNone/>
            </a:pPr>
            <a:r>
              <a:rPr lang="en-US" sz="2400" dirty="0"/>
              <a:t>  </a:t>
            </a:r>
          </a:p>
        </p:txBody>
      </p:sp>
    </p:spTree>
    <p:extLst>
      <p:ext uri="{BB962C8B-B14F-4D97-AF65-F5344CB8AC3E}">
        <p14:creationId xmlns:p14="http://schemas.microsoft.com/office/powerpoint/2010/main" val="183195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41746"/>
            <a:ext cx="1641042" cy="498763"/>
          </a:xfrm>
        </p:spPr>
        <p:txBody>
          <a:bodyPr>
            <a:normAutofit/>
          </a:bodyPr>
          <a:lstStyle/>
          <a:p>
            <a:r>
              <a:rPr lang="en-US" sz="2400" dirty="0"/>
              <a:t>PURPOSE</a:t>
            </a:r>
          </a:p>
        </p:txBody>
      </p:sp>
      <p:sp>
        <p:nvSpPr>
          <p:cNvPr id="3" name="Subtitle 2"/>
          <p:cNvSpPr>
            <a:spLocks noGrp="1"/>
          </p:cNvSpPr>
          <p:nvPr>
            <p:ph type="subTitle" idx="1"/>
          </p:nvPr>
        </p:nvSpPr>
        <p:spPr>
          <a:xfrm>
            <a:off x="2589213" y="1006765"/>
            <a:ext cx="8915399" cy="4896898"/>
          </a:xfrm>
        </p:spPr>
        <p:txBody>
          <a:bodyPr/>
          <a:lstStyle/>
          <a:p>
            <a:endParaRPr lang="en-US" sz="2000" dirty="0">
              <a:sym typeface="Symbol" panose="05050102010706020507" pitchFamily="18" charset="2"/>
            </a:endParaRPr>
          </a:p>
          <a:p>
            <a:pPr marL="342900" indent="-342900">
              <a:buFont typeface="Symbol" panose="05050102010706020507" pitchFamily="18" charset="2"/>
              <a:buChar char="·"/>
            </a:pPr>
            <a:r>
              <a:rPr lang="en-US" sz="2000" dirty="0">
                <a:solidFill>
                  <a:schemeClr val="tx1"/>
                </a:solidFill>
              </a:rPr>
              <a:t>Manage Employee Information Efficiently.</a:t>
            </a:r>
          </a:p>
          <a:p>
            <a:r>
              <a:rPr lang="en-US" sz="2000" dirty="0">
                <a:solidFill>
                  <a:schemeClr val="tx1"/>
                </a:solidFill>
              </a:rPr>
              <a:t> </a:t>
            </a:r>
          </a:p>
          <a:p>
            <a:pPr marL="342900" indent="-342900">
              <a:buFont typeface="Symbol" panose="05050102010706020507" pitchFamily="18" charset="2"/>
              <a:buChar char="·"/>
            </a:pPr>
            <a:r>
              <a:rPr lang="en-US" sz="2000" dirty="0">
                <a:solidFill>
                  <a:schemeClr val="tx1"/>
                </a:solidFill>
              </a:rPr>
              <a:t>Define the emoluments, deductions, leave etc.</a:t>
            </a:r>
          </a:p>
          <a:p>
            <a:endParaRPr lang="en-US" sz="2000" dirty="0">
              <a:solidFill>
                <a:schemeClr val="tx1"/>
              </a:solidFill>
            </a:endParaRPr>
          </a:p>
          <a:p>
            <a:pPr marL="342900" indent="-342900">
              <a:buFont typeface="Arial" panose="020B0604020202020204" pitchFamily="34" charset="0"/>
              <a:buChar char="•"/>
            </a:pPr>
            <a:r>
              <a:rPr lang="en-US" sz="2400" dirty="0">
                <a:solidFill>
                  <a:schemeClr val="tx1"/>
                </a:solidFill>
              </a:rPr>
              <a:t> </a:t>
            </a:r>
            <a:r>
              <a:rPr lang="en-US" sz="2000" dirty="0">
                <a:solidFill>
                  <a:schemeClr val="tx1"/>
                </a:solidFill>
                <a:effectLst/>
                <a:latin typeface="Calibri" panose="020F0502020204030204" pitchFamily="34" charset="0"/>
                <a:ea typeface="Calibri" panose="020F0502020204030204" pitchFamily="34" charset="0"/>
              </a:rPr>
              <a:t>In order to overcome the problem mentioned </a:t>
            </a:r>
            <a:r>
              <a:rPr lang="en-US" sz="2000" dirty="0" err="1">
                <a:solidFill>
                  <a:schemeClr val="tx1"/>
                </a:solidFill>
                <a:effectLst/>
                <a:latin typeface="Calibri" panose="020F0502020204030204" pitchFamily="34" charset="0"/>
                <a:ea typeface="Calibri" panose="020F0502020204030204" pitchFamily="34" charset="0"/>
              </a:rPr>
              <a:t>above,we</a:t>
            </a:r>
            <a:r>
              <a:rPr lang="en-US" sz="2000" dirty="0">
                <a:solidFill>
                  <a:schemeClr val="tx1"/>
                </a:solidFill>
                <a:effectLst/>
                <a:latin typeface="Calibri" panose="020F0502020204030204" pitchFamily="34" charset="0"/>
                <a:ea typeface="Calibri" panose="020F0502020204030204" pitchFamily="34" charset="0"/>
              </a:rPr>
              <a:t> will use RPA technology to automate the process of grade </a:t>
            </a:r>
            <a:r>
              <a:rPr lang="en-US" sz="2000" dirty="0" err="1">
                <a:solidFill>
                  <a:schemeClr val="tx1"/>
                </a:solidFill>
                <a:effectLst/>
                <a:latin typeface="Calibri" panose="020F0502020204030204" pitchFamily="34" charset="0"/>
                <a:ea typeface="Calibri" panose="020F0502020204030204" pitchFamily="34" charset="0"/>
              </a:rPr>
              <a:t>calculation.With</a:t>
            </a:r>
            <a:r>
              <a:rPr lang="en-US" sz="2000" dirty="0">
                <a:solidFill>
                  <a:schemeClr val="tx1"/>
                </a:solidFill>
                <a:effectLst/>
                <a:latin typeface="Calibri" panose="020F0502020204030204" pitchFamily="34" charset="0"/>
                <a:ea typeface="Calibri" panose="020F0502020204030204" pitchFamily="34" charset="0"/>
              </a:rPr>
              <a:t> the help of Digital Workers in </a:t>
            </a:r>
            <a:r>
              <a:rPr lang="en-US" sz="2000" dirty="0" err="1">
                <a:solidFill>
                  <a:schemeClr val="tx1"/>
                </a:solidFill>
                <a:effectLst/>
                <a:latin typeface="Calibri" panose="020F0502020204030204" pitchFamily="34" charset="0"/>
                <a:ea typeface="Calibri" panose="020F0502020204030204" pitchFamily="34" charset="0"/>
              </a:rPr>
              <a:t>Blueprism</a:t>
            </a:r>
            <a:r>
              <a:rPr lang="en-US" sz="2000" dirty="0">
                <a:solidFill>
                  <a:schemeClr val="tx1"/>
                </a:solidFill>
                <a:effectLst/>
                <a:latin typeface="Calibri" panose="020F0502020204030204" pitchFamily="34" charset="0"/>
                <a:ea typeface="Calibri" panose="020F0502020204030204" pitchFamily="34" charset="0"/>
              </a:rPr>
              <a:t> software our whole process of calculating </a:t>
            </a:r>
            <a:endParaRPr lang="en-US" sz="2000" dirty="0">
              <a:solidFill>
                <a:schemeClr val="tx1"/>
              </a:solidFill>
            </a:endParaRPr>
          </a:p>
          <a:p>
            <a:pPr marL="342900" indent="-342900">
              <a:buFont typeface="Arial" panose="020B0604020202020204" pitchFamily="34" charset="0"/>
              <a:buChar char="•"/>
            </a:pPr>
            <a:endParaRPr lang="en-US" sz="2400" dirty="0">
              <a:solidFill>
                <a:schemeClr val="tx1"/>
              </a:solidFill>
            </a:endParaRPr>
          </a:p>
          <a:p>
            <a:r>
              <a:rPr lang="en-US" sz="2000" dirty="0">
                <a:solidFill>
                  <a:schemeClr val="tx1"/>
                </a:solidFill>
                <a:sym typeface="Symbol" panose="05050102010706020507" pitchFamily="18" charset="2"/>
              </a:rPr>
              <a:t></a:t>
            </a:r>
            <a:r>
              <a:rPr lang="en-US" sz="2000" dirty="0">
                <a:solidFill>
                  <a:schemeClr val="tx1"/>
                </a:solidFill>
              </a:rPr>
              <a:t>    Manage your own Security.</a:t>
            </a:r>
          </a:p>
          <a:p>
            <a:endParaRPr lang="en-US" dirty="0"/>
          </a:p>
        </p:txBody>
      </p:sp>
    </p:spTree>
    <p:extLst>
      <p:ext uri="{BB962C8B-B14F-4D97-AF65-F5344CB8AC3E}">
        <p14:creationId xmlns:p14="http://schemas.microsoft.com/office/powerpoint/2010/main" val="137847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676093" cy="770581"/>
          </a:xfrm>
        </p:spPr>
        <p:txBody>
          <a:bodyPr>
            <a:normAutofit fontScale="90000"/>
          </a:bodyPr>
          <a:lstStyle/>
          <a:p>
            <a:r>
              <a:rPr lang="en-US" b="1" dirty="0"/>
              <a:t>REQUIREMENTS</a:t>
            </a:r>
            <a:br>
              <a:rPr lang="en-US" dirty="0"/>
            </a:br>
            <a:endParaRPr lang="en-US" dirty="0"/>
          </a:p>
        </p:txBody>
      </p:sp>
      <p:sp>
        <p:nvSpPr>
          <p:cNvPr id="3" name="Content Placeholder 2"/>
          <p:cNvSpPr>
            <a:spLocks noGrp="1"/>
          </p:cNvSpPr>
          <p:nvPr>
            <p:ph idx="1"/>
          </p:nvPr>
        </p:nvSpPr>
        <p:spPr>
          <a:xfrm>
            <a:off x="2589212" y="1782618"/>
            <a:ext cx="8915400" cy="4128604"/>
          </a:xfrm>
        </p:spPr>
        <p:txBody>
          <a:bodyPr>
            <a:normAutofit/>
          </a:bodyPr>
          <a:lstStyle/>
          <a:p>
            <a:pPr marL="0" indent="0">
              <a:buNone/>
            </a:pPr>
            <a:r>
              <a:rPr lang="en-US" b="1" dirty="0"/>
              <a:t>  Pre-requirements for Blue Prism</a:t>
            </a:r>
          </a:p>
          <a:p>
            <a:pPr marL="0" indent="0">
              <a:buNone/>
            </a:pPr>
            <a:endParaRPr lang="en-US" dirty="0"/>
          </a:p>
          <a:p>
            <a:pPr marL="0" indent="0">
              <a:buNone/>
            </a:pPr>
            <a:r>
              <a:rPr lang="en-US" dirty="0">
                <a:sym typeface="Symbol" panose="05050102010706020507" pitchFamily="18" charset="2"/>
              </a:rPr>
              <a:t></a:t>
            </a:r>
            <a:r>
              <a:rPr lang="en-US" dirty="0"/>
              <a:t> Creates and supports a digital workforce of industrial strength and enterprise</a:t>
            </a:r>
          </a:p>
          <a:p>
            <a:pPr marL="0" indent="0">
              <a:buNone/>
            </a:pPr>
            <a:r>
              <a:rPr lang="en-US" dirty="0"/>
              <a:t>    scale. </a:t>
            </a:r>
          </a:p>
          <a:p>
            <a:pPr marL="0" indent="0">
              <a:buNone/>
            </a:pPr>
            <a:r>
              <a:rPr lang="en-US" dirty="0">
                <a:sym typeface="Symbol" panose="05050102010706020507" pitchFamily="18" charset="2"/>
              </a:rPr>
              <a:t></a:t>
            </a:r>
            <a:r>
              <a:rPr lang="en-US" dirty="0"/>
              <a:t> Does not require IT skills to implement </a:t>
            </a:r>
          </a:p>
          <a:p>
            <a:pPr marL="0" indent="0">
              <a:buNone/>
            </a:pPr>
            <a:r>
              <a:rPr lang="en-US" dirty="0">
                <a:sym typeface="Symbol" panose="05050102010706020507" pitchFamily="18" charset="2"/>
              </a:rPr>
              <a:t></a:t>
            </a:r>
            <a:r>
              <a:rPr lang="en-US" dirty="0"/>
              <a:t> Can be implemented in sprints of 4 to 8 weeks (Start to finish) </a:t>
            </a:r>
          </a:p>
          <a:p>
            <a:pPr marL="0" indent="0">
              <a:buNone/>
            </a:pPr>
            <a:r>
              <a:rPr lang="en-US" dirty="0">
                <a:sym typeface="Symbol" panose="05050102010706020507" pitchFamily="18" charset="2"/>
              </a:rPr>
              <a:t></a:t>
            </a:r>
            <a:r>
              <a:rPr lang="en-US" dirty="0"/>
              <a:t> Is very low cost compared to the TCO of alternative solutions </a:t>
            </a:r>
          </a:p>
          <a:p>
            <a:pPr marL="0" indent="0">
              <a:buNone/>
            </a:pPr>
            <a:r>
              <a:rPr lang="en-US" dirty="0">
                <a:sym typeface="Symbol" panose="05050102010706020507" pitchFamily="18" charset="2"/>
              </a:rPr>
              <a:t></a:t>
            </a:r>
            <a:r>
              <a:rPr lang="en-US" dirty="0"/>
              <a:t> Provides tremendous payback with self-funding returns and an ROI that has been as high as 80% </a:t>
            </a:r>
          </a:p>
          <a:p>
            <a:pPr marL="0" indent="0">
              <a:buNone/>
            </a:pPr>
            <a:r>
              <a:rPr lang="en-US" dirty="0">
                <a:sym typeface="Symbol" panose="05050102010706020507" pitchFamily="18" charset="2"/>
              </a:rPr>
              <a:t></a:t>
            </a:r>
            <a:r>
              <a:rPr lang="en-US" dirty="0"/>
              <a:t> Can be managed within IT infrastructure and processes</a:t>
            </a:r>
          </a:p>
        </p:txBody>
      </p:sp>
    </p:spTree>
    <p:extLst>
      <p:ext uri="{BB962C8B-B14F-4D97-AF65-F5344CB8AC3E}">
        <p14:creationId xmlns:p14="http://schemas.microsoft.com/office/powerpoint/2010/main" val="94762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546" y="1030510"/>
            <a:ext cx="4491366" cy="539672"/>
          </a:xfrm>
        </p:spPr>
        <p:txBody>
          <a:bodyPr>
            <a:normAutofit fontScale="90000"/>
          </a:bodyPr>
          <a:lstStyle/>
          <a:p>
            <a:r>
              <a:rPr lang="en-US" sz="2800" dirty="0"/>
              <a:t>Installation of Blue Prism </a:t>
            </a:r>
            <a:br>
              <a:rPr lang="en-US" dirty="0"/>
            </a:br>
            <a:endParaRPr lang="en-US" dirty="0"/>
          </a:p>
        </p:txBody>
      </p:sp>
      <p:sp>
        <p:nvSpPr>
          <p:cNvPr id="3" name="Content Placeholder 2"/>
          <p:cNvSpPr>
            <a:spLocks noGrp="1"/>
          </p:cNvSpPr>
          <p:nvPr>
            <p:ph idx="1"/>
          </p:nvPr>
        </p:nvSpPr>
        <p:spPr>
          <a:xfrm>
            <a:off x="2555546" y="1644073"/>
            <a:ext cx="8915400" cy="3777622"/>
          </a:xfrm>
        </p:spPr>
        <p:txBody>
          <a:bodyPr/>
          <a:lstStyle/>
          <a:p>
            <a:pPr marL="0" indent="0">
              <a:buNone/>
            </a:pPr>
            <a:endParaRPr lang="en-US" dirty="0"/>
          </a:p>
          <a:p>
            <a:pPr marL="0" indent="0">
              <a:buNone/>
            </a:pPr>
            <a:r>
              <a:rPr lang="en-US" dirty="0"/>
              <a:t>The following are the installation requirements for Blue Prism – </a:t>
            </a:r>
          </a:p>
          <a:p>
            <a:pPr marL="0" indent="0">
              <a:buNone/>
            </a:pPr>
            <a:r>
              <a:rPr lang="en-US" dirty="0">
                <a:sym typeface="Symbol" panose="05050102010706020507" pitchFamily="18" charset="2"/>
              </a:rPr>
              <a:t>	</a:t>
            </a:r>
          </a:p>
          <a:p>
            <a:pPr marL="0" indent="0">
              <a:buNone/>
            </a:pPr>
            <a:r>
              <a:rPr lang="en-US" dirty="0">
                <a:sym typeface="Symbol" panose="05050102010706020507" pitchFamily="18" charset="2"/>
              </a:rPr>
              <a:t>	</a:t>
            </a:r>
            <a:r>
              <a:rPr lang="en-US" dirty="0"/>
              <a:t> Windows 10 (Preferred) OS, 64 bit</a:t>
            </a:r>
          </a:p>
          <a:p>
            <a:pPr marL="0" indent="0">
              <a:buNone/>
            </a:pPr>
            <a:r>
              <a:rPr lang="en-US" dirty="0">
                <a:sym typeface="Symbol" panose="05050102010706020507" pitchFamily="18" charset="2"/>
              </a:rPr>
              <a:t>	</a:t>
            </a:r>
            <a:r>
              <a:rPr lang="en-US" dirty="0"/>
              <a:t> Blue prism installation Software, 64 bit</a:t>
            </a:r>
          </a:p>
          <a:p>
            <a:pPr marL="0" indent="0">
              <a:buNone/>
            </a:pPr>
            <a:r>
              <a:rPr lang="en-US" dirty="0">
                <a:sym typeface="Symbol" panose="05050102010706020507" pitchFamily="18" charset="2"/>
              </a:rPr>
              <a:t>	</a:t>
            </a:r>
            <a:r>
              <a:rPr lang="en-US" dirty="0"/>
              <a:t> Blue Prism License File </a:t>
            </a:r>
          </a:p>
          <a:p>
            <a:pPr marL="0" indent="0">
              <a:buNone/>
            </a:pPr>
            <a:r>
              <a:rPr lang="en-US" dirty="0">
                <a:sym typeface="Symbol" panose="05050102010706020507" pitchFamily="18" charset="2"/>
              </a:rPr>
              <a:t>	</a:t>
            </a:r>
            <a:r>
              <a:rPr lang="en-US" dirty="0"/>
              <a:t> SQL Server Express Edition, 64</a:t>
            </a:r>
          </a:p>
        </p:txBody>
      </p:sp>
    </p:spTree>
    <p:extLst>
      <p:ext uri="{BB962C8B-B14F-4D97-AF65-F5344CB8AC3E}">
        <p14:creationId xmlns:p14="http://schemas.microsoft.com/office/powerpoint/2010/main" val="420629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371293" cy="613563"/>
          </a:xfrm>
        </p:spPr>
        <p:txBody>
          <a:bodyPr>
            <a:normAutofit/>
          </a:bodyPr>
          <a:lstStyle/>
          <a:p>
            <a:r>
              <a:rPr lang="en-US" sz="2800" dirty="0"/>
              <a:t>Software Requirements</a:t>
            </a:r>
          </a:p>
        </p:txBody>
      </p:sp>
      <p:sp>
        <p:nvSpPr>
          <p:cNvPr id="3" name="Content Placeholder 2"/>
          <p:cNvSpPr>
            <a:spLocks noGrp="1"/>
          </p:cNvSpPr>
          <p:nvPr>
            <p:ph idx="1"/>
          </p:nvPr>
        </p:nvSpPr>
        <p:spPr>
          <a:xfrm>
            <a:off x="2592925" y="1459345"/>
            <a:ext cx="8915400" cy="4147127"/>
          </a:xfrm>
        </p:spPr>
        <p:txBody>
          <a:bodyPr>
            <a:normAutofit/>
          </a:bodyPr>
          <a:lstStyle/>
          <a:p>
            <a:pPr marL="0" indent="0">
              <a:buNone/>
            </a:pPr>
            <a:r>
              <a:rPr lang="en-US" sz="2000" dirty="0">
                <a:sym typeface="Symbol" panose="05050102010706020507" pitchFamily="18" charset="2"/>
              </a:rPr>
              <a:t></a:t>
            </a:r>
            <a:r>
              <a:rPr lang="en-US" sz="2000" dirty="0"/>
              <a:t> Operating system: Windows XP/Vista or any main stream OS </a:t>
            </a:r>
          </a:p>
          <a:p>
            <a:pPr marL="0" indent="0">
              <a:buNone/>
            </a:pPr>
            <a:r>
              <a:rPr lang="en-US" sz="2000" dirty="0">
                <a:sym typeface="Symbol" panose="05050102010706020507" pitchFamily="18" charset="2"/>
              </a:rPr>
              <a:t></a:t>
            </a:r>
            <a:r>
              <a:rPr lang="en-US" sz="2000" dirty="0"/>
              <a:t> Installation and Setup Guide for Blue Prism </a:t>
            </a:r>
          </a:p>
          <a:p>
            <a:pPr marL="0" indent="0">
              <a:buNone/>
            </a:pPr>
            <a:r>
              <a:rPr lang="en-US" sz="2000" dirty="0">
                <a:sym typeface="Symbol" panose="05050102010706020507" pitchFamily="18" charset="2"/>
              </a:rPr>
              <a:t></a:t>
            </a:r>
            <a:r>
              <a:rPr lang="en-US" sz="2000" dirty="0"/>
              <a:t> Installation and Setup Guide for MS Excel </a:t>
            </a:r>
          </a:p>
          <a:p>
            <a:pPr marL="0" indent="0">
              <a:buNone/>
            </a:pPr>
            <a:r>
              <a:rPr lang="en-US" sz="2000" dirty="0">
                <a:sym typeface="Symbol" panose="05050102010706020507" pitchFamily="18" charset="2"/>
              </a:rPr>
              <a:t></a:t>
            </a:r>
            <a:r>
              <a:rPr lang="en-US" sz="2000" dirty="0"/>
              <a:t> Blue prism Version: 6.10.1 </a:t>
            </a:r>
          </a:p>
          <a:p>
            <a:pPr marL="0" indent="0">
              <a:buNone/>
            </a:pPr>
            <a:r>
              <a:rPr lang="en-US" sz="2000" dirty="0">
                <a:sym typeface="Symbol" panose="05050102010706020507" pitchFamily="18" charset="2"/>
              </a:rPr>
              <a:t></a:t>
            </a:r>
            <a:r>
              <a:rPr lang="en-US" sz="2000" dirty="0"/>
              <a:t> Blue prism License File </a:t>
            </a:r>
          </a:p>
          <a:p>
            <a:pPr marL="0" indent="0">
              <a:buNone/>
            </a:pPr>
            <a:r>
              <a:rPr lang="en-US" sz="2000" dirty="0">
                <a:sym typeface="Symbol" panose="05050102010706020507" pitchFamily="18" charset="2"/>
              </a:rPr>
              <a:t></a:t>
            </a:r>
            <a:r>
              <a:rPr lang="en-US" sz="2000" dirty="0"/>
              <a:t> Blue prism installation Software 64 bit </a:t>
            </a:r>
          </a:p>
          <a:p>
            <a:pPr marL="0" indent="0">
              <a:buNone/>
            </a:pPr>
            <a:r>
              <a:rPr lang="en-US" sz="2000" dirty="0">
                <a:sym typeface="Symbol" panose="05050102010706020507" pitchFamily="18" charset="2"/>
              </a:rPr>
              <a:t></a:t>
            </a:r>
            <a:r>
              <a:rPr lang="en-US" sz="2000" dirty="0"/>
              <a:t> MS Excel </a:t>
            </a:r>
          </a:p>
          <a:p>
            <a:pPr marL="0" indent="0">
              <a:buNone/>
            </a:pPr>
            <a:r>
              <a:rPr lang="en-US" sz="2000" dirty="0">
                <a:sym typeface="Symbol" panose="05050102010706020507" pitchFamily="18" charset="2"/>
              </a:rPr>
              <a:t></a:t>
            </a:r>
            <a:r>
              <a:rPr lang="en-US" sz="2000" dirty="0"/>
              <a:t> Windows 7/8/10</a:t>
            </a:r>
          </a:p>
        </p:txBody>
      </p:sp>
    </p:spTree>
    <p:extLst>
      <p:ext uri="{BB962C8B-B14F-4D97-AF65-F5344CB8AC3E}">
        <p14:creationId xmlns:p14="http://schemas.microsoft.com/office/powerpoint/2010/main" val="37673752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194</TotalTime>
  <Words>2220</Words>
  <Application>Microsoft Office PowerPoint</Application>
  <PresentationFormat>Widescreen</PresentationFormat>
  <Paragraphs>178</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Arial Black</vt:lpstr>
      <vt:lpstr>Calibri</vt:lpstr>
      <vt:lpstr>Century Gothic</vt:lpstr>
      <vt:lpstr>Symbol</vt:lpstr>
      <vt:lpstr>Wingdings</vt:lpstr>
      <vt:lpstr>Wingdings 3</vt:lpstr>
      <vt:lpstr>Wisp</vt:lpstr>
      <vt:lpstr>MS EXCEL AUTOMATION        USING ROBOTIC PROCESS                    AUTOMATION (RPA)</vt:lpstr>
      <vt:lpstr>COURSE CERTIFICATE</vt:lpstr>
      <vt:lpstr>INTRODUCTION</vt:lpstr>
      <vt:lpstr>.</vt:lpstr>
      <vt:lpstr>OBJECTIVES</vt:lpstr>
      <vt:lpstr>PURPOSE</vt:lpstr>
      <vt:lpstr>REQUIREMENTS </vt:lpstr>
      <vt:lpstr>Installation of Blue Prism  </vt:lpstr>
      <vt:lpstr>Software Requirements</vt:lpstr>
      <vt:lpstr>Hardware Requirements</vt:lpstr>
      <vt:lpstr>Project Flow</vt:lpstr>
      <vt:lpstr>FLOW AND IMPLEMENTATION</vt:lpstr>
      <vt:lpstr>ACTIVITIES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6.Create Action Stage as “Close Student excel file (Business Object = MS Excel VBO; Action = Close WorkBook).  a. Click on the Inputs tab      1.Drag “handle” data item into handle Value column.         2.Drag “Workbook Name” data item into the Workbook Name Value column.         3.Save Data as “False”.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ENHANCEMENTS</vt:lpstr>
      <vt:lpstr>BIBLIOGRAPHY AND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PAYROLL AUTOMATION        USING ROBOTIC PROCESS                    AUTOMATION (RPA)</dc:title>
  <dc:creator>MD TANVEER HASAN</dc:creator>
  <cp:lastModifiedBy>Amarnath</cp:lastModifiedBy>
  <cp:revision>16</cp:revision>
  <dcterms:created xsi:type="dcterms:W3CDTF">2021-11-09T10:34:39Z</dcterms:created>
  <dcterms:modified xsi:type="dcterms:W3CDTF">2021-11-09T15:31:19Z</dcterms:modified>
</cp:coreProperties>
</file>