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5887-C0F9-4443-901E-F8140F1C58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50208C-B26B-49E3-A8DD-581BA3C3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4BB470-43AC-45BC-9CE8-7DDD737F8FDB}"/>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5" name="Footer Placeholder 4">
            <a:extLst>
              <a:ext uri="{FF2B5EF4-FFF2-40B4-BE49-F238E27FC236}">
                <a16:creationId xmlns:a16="http://schemas.microsoft.com/office/drawing/2014/main" id="{AB12C6D0-BC73-4F72-8E1F-B12A694165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C2CDC-9CB4-4D3C-9388-716937953882}"/>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65690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8EDF-5944-41FF-B54F-301C4AF823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51CCB2-2F9B-4A1B-BC73-C8FEE935C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4A29C-3813-4783-A847-C056FAF39059}"/>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5" name="Footer Placeholder 4">
            <a:extLst>
              <a:ext uri="{FF2B5EF4-FFF2-40B4-BE49-F238E27FC236}">
                <a16:creationId xmlns:a16="http://schemas.microsoft.com/office/drawing/2014/main" id="{42D76B59-F4C1-4FC9-8B6C-DFB566FF6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D5CBA-C34F-44A1-848A-FAD994FD3A00}"/>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230320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13D191-A37C-47EC-87E3-A7C55B843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BD7877-3CBF-44F7-BD97-2F9837F87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97871-DEA9-49FF-90CC-694D19F42D2B}"/>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5" name="Footer Placeholder 4">
            <a:extLst>
              <a:ext uri="{FF2B5EF4-FFF2-40B4-BE49-F238E27FC236}">
                <a16:creationId xmlns:a16="http://schemas.microsoft.com/office/drawing/2014/main" id="{CFD39CB9-FBC8-4AFD-915C-904E5C47E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E549B-0F02-4A2C-A895-5641AD5F5895}"/>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207155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3D33-BA42-4E6D-BDAA-0F47E8B450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BC4955-EBA2-4B4E-82EA-9291BB5B0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737CA-782B-44E4-B797-7A1DE1E2A2BD}"/>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5" name="Footer Placeholder 4">
            <a:extLst>
              <a:ext uri="{FF2B5EF4-FFF2-40B4-BE49-F238E27FC236}">
                <a16:creationId xmlns:a16="http://schemas.microsoft.com/office/drawing/2014/main" id="{D0499613-D83C-4569-AD62-27A95F67A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F5B49-7BE6-4D9D-9F28-C29871852CE5}"/>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162751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DC3F-8848-45AB-BC6D-9A9FC421A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84136F-B8AF-4DED-AA33-40AC70F54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FA4D0-354F-43EC-8D2D-360F4F4EBA7A}"/>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5" name="Footer Placeholder 4">
            <a:extLst>
              <a:ext uri="{FF2B5EF4-FFF2-40B4-BE49-F238E27FC236}">
                <a16:creationId xmlns:a16="http://schemas.microsoft.com/office/drawing/2014/main" id="{6B729F43-81BE-45A9-ACE6-E2197C722A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0C2CC-AF08-4E74-A035-622DB4AD9ADB}"/>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9622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5BE8-764F-4D05-8E91-922119AACC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B1C6FA-0904-4DA5-8760-C43866A1F3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6FCEE9-1ADA-490C-B4AE-4F1E209EFD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92BEA2-E166-47B1-A5E6-2F18C9895403}"/>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6" name="Footer Placeholder 5">
            <a:extLst>
              <a:ext uri="{FF2B5EF4-FFF2-40B4-BE49-F238E27FC236}">
                <a16:creationId xmlns:a16="http://schemas.microsoft.com/office/drawing/2014/main" id="{CC1E4C75-DABE-4449-A95C-CECE94BAFE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BEABE-60D6-4082-A96B-075F583390A0}"/>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359255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537D-F765-48FA-97BE-BC50BB8E58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6C06F-8BCB-44D4-A63D-FDDA5D2E32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F9337-338E-48C0-9EB2-0ABBC646FB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ABD1C4-D045-4C91-99A8-0A50B96E0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AFBB36-36BD-47D5-A9EC-5DD86A0B69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50F67B-0D61-48C6-A0F7-9F28424DDFF5}"/>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8" name="Footer Placeholder 7">
            <a:extLst>
              <a:ext uri="{FF2B5EF4-FFF2-40B4-BE49-F238E27FC236}">
                <a16:creationId xmlns:a16="http://schemas.microsoft.com/office/drawing/2014/main" id="{74391976-96A0-4790-9D58-5CAAC7D2E3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916A5F-107D-4AD6-B5B7-90028EC60901}"/>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386187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A8EB-C7E4-4576-A359-1BE12AE4DB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ABB4F-F56D-4F57-9DCB-D5264BBBB6D6}"/>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4" name="Footer Placeholder 3">
            <a:extLst>
              <a:ext uri="{FF2B5EF4-FFF2-40B4-BE49-F238E27FC236}">
                <a16:creationId xmlns:a16="http://schemas.microsoft.com/office/drawing/2014/main" id="{4B31B587-9508-445B-9C07-C6226E1C16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BCA638-A017-4DCA-AFC8-478E561A5150}"/>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189928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7B54E1-70C0-47C7-AB3B-DFA2A873851B}"/>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3" name="Footer Placeholder 2">
            <a:extLst>
              <a:ext uri="{FF2B5EF4-FFF2-40B4-BE49-F238E27FC236}">
                <a16:creationId xmlns:a16="http://schemas.microsoft.com/office/drawing/2014/main" id="{57CDCE7B-69AE-4526-BE46-A7B622F9EB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EC9FD-EA65-4CC6-ACB2-9D28AA81F070}"/>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39577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12C2-95FD-46A8-8C14-83721AC48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85DA38-BC77-4893-85F1-3144B37D4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3C0E0B-C1B6-4B40-AFA6-2FD30903A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546E5-F385-4544-B673-114249BD6BF5}"/>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6" name="Footer Placeholder 5">
            <a:extLst>
              <a:ext uri="{FF2B5EF4-FFF2-40B4-BE49-F238E27FC236}">
                <a16:creationId xmlns:a16="http://schemas.microsoft.com/office/drawing/2014/main" id="{EA1C3A60-C37B-4699-8F44-10C8D9BE4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FEE40-9F34-4D93-90AF-6E964D8DF062}"/>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154042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DAE4-903E-4038-A872-80DD138C1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F7D8ED-45EA-47EB-9834-653EE9B8CE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B1325D-5B03-43E1-BE6A-EFE8A9545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29A40-C6FC-43F9-92D5-58B2C1F3EBB2}"/>
              </a:ext>
            </a:extLst>
          </p:cNvPr>
          <p:cNvSpPr>
            <a:spLocks noGrp="1"/>
          </p:cNvSpPr>
          <p:nvPr>
            <p:ph type="dt" sz="half" idx="10"/>
          </p:nvPr>
        </p:nvSpPr>
        <p:spPr/>
        <p:txBody>
          <a:bodyPr/>
          <a:lstStyle/>
          <a:p>
            <a:fld id="{6490E267-2F16-4E34-AA24-3804886F77D3}" type="datetimeFigureOut">
              <a:rPr lang="en-IN" smtClean="0"/>
              <a:t>11-10-2023</a:t>
            </a:fld>
            <a:endParaRPr lang="en-IN"/>
          </a:p>
        </p:txBody>
      </p:sp>
      <p:sp>
        <p:nvSpPr>
          <p:cNvPr id="6" name="Footer Placeholder 5">
            <a:extLst>
              <a:ext uri="{FF2B5EF4-FFF2-40B4-BE49-F238E27FC236}">
                <a16:creationId xmlns:a16="http://schemas.microsoft.com/office/drawing/2014/main" id="{3D1CD866-43D7-4D8C-B8CB-3B4062088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564C19-F965-4DD1-8BED-1E342A75CF4F}"/>
              </a:ext>
            </a:extLst>
          </p:cNvPr>
          <p:cNvSpPr>
            <a:spLocks noGrp="1"/>
          </p:cNvSpPr>
          <p:nvPr>
            <p:ph type="sldNum" sz="quarter" idx="12"/>
          </p:nvPr>
        </p:nvSpPr>
        <p:spPr/>
        <p:txBody>
          <a:bodyPr/>
          <a:lstStyle/>
          <a:p>
            <a:fld id="{FF7B8947-5A9F-48B0-8C41-5489CCA04F91}" type="slidenum">
              <a:rPr lang="en-IN" smtClean="0"/>
              <a:t>‹#›</a:t>
            </a:fld>
            <a:endParaRPr lang="en-IN"/>
          </a:p>
        </p:txBody>
      </p:sp>
    </p:spTree>
    <p:extLst>
      <p:ext uri="{BB962C8B-B14F-4D97-AF65-F5344CB8AC3E}">
        <p14:creationId xmlns:p14="http://schemas.microsoft.com/office/powerpoint/2010/main" val="164768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9E828-6BD5-4344-BC46-654B65A13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A018FF-C1BE-49BD-B599-AEBF42D44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7965E-F15C-4A4C-B9D4-64D616A5E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0E267-2F16-4E34-AA24-3804886F77D3}" type="datetimeFigureOut">
              <a:rPr lang="en-IN" smtClean="0"/>
              <a:t>11-10-2023</a:t>
            </a:fld>
            <a:endParaRPr lang="en-IN"/>
          </a:p>
        </p:txBody>
      </p:sp>
      <p:sp>
        <p:nvSpPr>
          <p:cNvPr id="5" name="Footer Placeholder 4">
            <a:extLst>
              <a:ext uri="{FF2B5EF4-FFF2-40B4-BE49-F238E27FC236}">
                <a16:creationId xmlns:a16="http://schemas.microsoft.com/office/drawing/2014/main" id="{7A604A94-7F4F-4AA5-906C-8109F514B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E4FE9F-B112-4561-91DB-42614DB78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B8947-5A9F-48B0-8C41-5489CCA04F91}" type="slidenum">
              <a:rPr lang="en-IN" smtClean="0"/>
              <a:t>‹#›</a:t>
            </a:fld>
            <a:endParaRPr lang="en-IN"/>
          </a:p>
        </p:txBody>
      </p:sp>
    </p:spTree>
    <p:extLst>
      <p:ext uri="{BB962C8B-B14F-4D97-AF65-F5344CB8AC3E}">
        <p14:creationId xmlns:p14="http://schemas.microsoft.com/office/powerpoint/2010/main" val="59004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97FBCE-B2AC-4016-983D-EE8A64C89959}"/>
              </a:ext>
            </a:extLst>
          </p:cNvPr>
          <p:cNvSpPr txBox="1"/>
          <p:nvPr/>
        </p:nvSpPr>
        <p:spPr>
          <a:xfrm>
            <a:off x="0" y="0"/>
            <a:ext cx="12192000" cy="707886"/>
          </a:xfrm>
          <a:prstGeom prst="rect">
            <a:avLst/>
          </a:prstGeom>
          <a:noFill/>
        </p:spPr>
        <p:txBody>
          <a:bodyPr wrap="square">
            <a:spAutoFit/>
          </a:bodyPr>
          <a:lstStyle/>
          <a:p>
            <a:pPr algn="ctr"/>
            <a:r>
              <a:rPr lang="en-IN" sz="2000" b="0" i="0" u="none" strike="noStrike" baseline="0" dirty="0">
                <a:solidFill>
                  <a:schemeClr val="bg1"/>
                </a:solidFill>
                <a:latin typeface="Calibri" panose="020F0502020204030204" pitchFamily="34" charset="0"/>
              </a:rPr>
              <a:t> </a:t>
            </a:r>
            <a:r>
              <a:rPr lang="en-IN" sz="2000" b="1" i="0" u="none" strike="noStrike" baseline="0" dirty="0">
                <a:solidFill>
                  <a:schemeClr val="bg1"/>
                </a:solidFill>
                <a:latin typeface="Calibri" panose="020F0502020204030204" pitchFamily="34" charset="0"/>
              </a:rPr>
              <a:t>IDEATION PHASE </a:t>
            </a:r>
            <a:endParaRPr lang="en-IN" sz="2000" b="0" i="0" u="none" strike="noStrike" baseline="0" dirty="0">
              <a:solidFill>
                <a:schemeClr val="bg1"/>
              </a:solidFill>
              <a:latin typeface="Calibri" panose="020F0502020204030204" pitchFamily="34" charset="0"/>
            </a:endParaRPr>
          </a:p>
          <a:p>
            <a:pPr algn="ctr"/>
            <a:r>
              <a:rPr lang="en-IN" sz="2000" b="1" i="0" u="none" strike="noStrike" baseline="0" dirty="0">
                <a:solidFill>
                  <a:schemeClr val="bg1"/>
                </a:solidFill>
                <a:latin typeface="Calibri" panose="020F0502020204030204" pitchFamily="34" charset="0"/>
              </a:rPr>
              <a:t>EMPATHIZE &amp; DISCOVER </a:t>
            </a:r>
            <a:endParaRPr lang="en-IN" sz="2000" dirty="0">
              <a:solidFill>
                <a:schemeClr val="bg1"/>
              </a:solidFill>
            </a:endParaRPr>
          </a:p>
        </p:txBody>
      </p:sp>
      <p:graphicFrame>
        <p:nvGraphicFramePr>
          <p:cNvPr id="6" name="Table 6">
            <a:extLst>
              <a:ext uri="{FF2B5EF4-FFF2-40B4-BE49-F238E27FC236}">
                <a16:creationId xmlns:a16="http://schemas.microsoft.com/office/drawing/2014/main" id="{20234706-4B0E-4621-B367-9FD23BF2671D}"/>
              </a:ext>
            </a:extLst>
          </p:cNvPr>
          <p:cNvGraphicFramePr>
            <a:graphicFrameLocks noGrp="1"/>
          </p:cNvGraphicFramePr>
          <p:nvPr>
            <p:extLst>
              <p:ext uri="{D42A27DB-BD31-4B8C-83A1-F6EECF244321}">
                <p14:modId xmlns:p14="http://schemas.microsoft.com/office/powerpoint/2010/main" val="818095791"/>
              </p:ext>
            </p:extLst>
          </p:nvPr>
        </p:nvGraphicFramePr>
        <p:xfrm>
          <a:off x="2032000" y="719666"/>
          <a:ext cx="8128000" cy="17526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092281525"/>
                    </a:ext>
                  </a:extLst>
                </a:gridCol>
                <a:gridCol w="4064000">
                  <a:extLst>
                    <a:ext uri="{9D8B030D-6E8A-4147-A177-3AD203B41FA5}">
                      <a16:colId xmlns:a16="http://schemas.microsoft.com/office/drawing/2014/main" val="3609344655"/>
                    </a:ext>
                  </a:extLst>
                </a:gridCol>
              </a:tblGrid>
              <a:tr h="370840">
                <a:tc>
                  <a:txBody>
                    <a:bodyPr/>
                    <a:lstStyle/>
                    <a:p>
                      <a:r>
                        <a:rPr lang="en-IN" sz="1800" b="0" u="none" strike="noStrike" baseline="0" dirty="0">
                          <a:solidFill>
                            <a:schemeClr val="bg1"/>
                          </a:solidFill>
                        </a:rPr>
                        <a:t>Date </a:t>
                      </a:r>
                      <a:endParaRPr lang="en-IN" dirty="0">
                        <a:solidFill>
                          <a:schemeClr val="bg1"/>
                        </a:solidFill>
                      </a:endParaRPr>
                    </a:p>
                  </a:txBody>
                  <a:tcPr/>
                </a:tc>
                <a:tc>
                  <a:txBody>
                    <a:bodyPr/>
                    <a:lstStyle/>
                    <a:p>
                      <a:r>
                        <a:rPr lang="en-US" dirty="0"/>
                        <a:t>10-10-2023</a:t>
                      </a:r>
                      <a:endParaRPr lang="en-IN" dirty="0"/>
                    </a:p>
                  </a:txBody>
                  <a:tcPr/>
                </a:tc>
                <a:extLst>
                  <a:ext uri="{0D108BD9-81ED-4DB2-BD59-A6C34878D82A}">
                    <a16:rowId xmlns:a16="http://schemas.microsoft.com/office/drawing/2014/main" val="3745667081"/>
                  </a:ext>
                </a:extLst>
              </a:tr>
              <a:tr h="370840">
                <a:tc>
                  <a:txBody>
                    <a:bodyPr/>
                    <a:lstStyle/>
                    <a:p>
                      <a:r>
                        <a:rPr lang="en-IN" sz="1800" b="0" u="none" strike="noStrike" baseline="0" dirty="0">
                          <a:solidFill>
                            <a:srgbClr val="000000"/>
                          </a:solidFill>
                        </a:rPr>
                        <a:t>Team ID </a:t>
                      </a:r>
                      <a:endParaRPr lang="en-IN" dirty="0"/>
                    </a:p>
                  </a:txBody>
                  <a:tcPr/>
                </a:tc>
                <a:tc>
                  <a:txBody>
                    <a:bodyPr/>
                    <a:lstStyle/>
                    <a:p>
                      <a:r>
                        <a:rPr lang="en-IN" dirty="0"/>
                        <a:t>SI-GuidedProject-587104-1696656485</a:t>
                      </a:r>
                    </a:p>
                  </a:txBody>
                  <a:tcPr/>
                </a:tc>
                <a:extLst>
                  <a:ext uri="{0D108BD9-81ED-4DB2-BD59-A6C34878D82A}">
                    <a16:rowId xmlns:a16="http://schemas.microsoft.com/office/drawing/2014/main" val="2363443795"/>
                  </a:ext>
                </a:extLst>
              </a:tr>
              <a:tr h="370840">
                <a:tc>
                  <a:txBody>
                    <a:bodyPr/>
                    <a:lstStyle/>
                    <a:p>
                      <a:r>
                        <a:rPr lang="en-IN" sz="1800" b="0" u="none" strike="noStrike" baseline="0" dirty="0">
                          <a:solidFill>
                            <a:srgbClr val="000000"/>
                          </a:solidFill>
                        </a:rPr>
                        <a:t>Project Name </a:t>
                      </a:r>
                      <a:endParaRPr lang="en-IN" dirty="0"/>
                    </a:p>
                  </a:txBody>
                  <a:tcPr/>
                </a:tc>
                <a:tc>
                  <a:txBody>
                    <a:bodyPr/>
                    <a:lstStyle/>
                    <a:p>
                      <a:r>
                        <a:rPr lang="en-US" b="0" dirty="0">
                          <a:solidFill>
                            <a:srgbClr val="35475C"/>
                          </a:solidFill>
                          <a:effectLst/>
                          <a:latin typeface="Open Sans" panose="020B0606030504020204" pitchFamily="34" charset="0"/>
                        </a:rPr>
                        <a:t>An Android Application for Keeping Up with the Latest Headlines</a:t>
                      </a:r>
                    </a:p>
                  </a:txBody>
                  <a:tcPr anchor="ctr"/>
                </a:tc>
                <a:extLst>
                  <a:ext uri="{0D108BD9-81ED-4DB2-BD59-A6C34878D82A}">
                    <a16:rowId xmlns:a16="http://schemas.microsoft.com/office/drawing/2014/main" val="2989772297"/>
                  </a:ext>
                </a:extLst>
              </a:tr>
              <a:tr h="370840">
                <a:tc>
                  <a:txBody>
                    <a:bodyPr/>
                    <a:lstStyle/>
                    <a:p>
                      <a:r>
                        <a:rPr lang="en-IN" sz="1800" b="0" u="none" strike="noStrike" baseline="0" dirty="0">
                          <a:solidFill>
                            <a:srgbClr val="000000"/>
                          </a:solidFill>
                        </a:rPr>
                        <a:t>Maximum Marks </a:t>
                      </a:r>
                      <a:endParaRPr lang="en-IN" dirty="0"/>
                    </a:p>
                  </a:txBody>
                  <a:tcPr/>
                </a:tc>
                <a:tc>
                  <a:txBody>
                    <a:bodyPr/>
                    <a:lstStyle/>
                    <a:p>
                      <a:r>
                        <a:rPr lang="en-US" b="0" dirty="0">
                          <a:solidFill>
                            <a:srgbClr val="616873"/>
                          </a:solidFill>
                          <a:effectLst/>
                          <a:latin typeface="Open Sans" panose="020B0606030504020204" pitchFamily="34" charset="0"/>
                        </a:rPr>
                        <a:t>4</a:t>
                      </a:r>
                      <a:endParaRPr lang="en-IN" b="0" dirty="0">
                        <a:solidFill>
                          <a:srgbClr val="616873"/>
                        </a:solidFill>
                        <a:effectLst/>
                        <a:latin typeface="Open Sans" panose="020B0606030504020204" pitchFamily="34" charset="0"/>
                      </a:endParaRPr>
                    </a:p>
                  </a:txBody>
                  <a:tcPr anchor="ctr"/>
                </a:tc>
                <a:extLst>
                  <a:ext uri="{0D108BD9-81ED-4DB2-BD59-A6C34878D82A}">
                    <a16:rowId xmlns:a16="http://schemas.microsoft.com/office/drawing/2014/main" val="1963932344"/>
                  </a:ext>
                </a:extLst>
              </a:tr>
            </a:tbl>
          </a:graphicData>
        </a:graphic>
      </p:graphicFrame>
      <p:sp>
        <p:nvSpPr>
          <p:cNvPr id="8" name="TextBox 7">
            <a:extLst>
              <a:ext uri="{FF2B5EF4-FFF2-40B4-BE49-F238E27FC236}">
                <a16:creationId xmlns:a16="http://schemas.microsoft.com/office/drawing/2014/main" id="{D4BA4AE4-0F0B-49CB-A139-F7CE0D2A309B}"/>
              </a:ext>
            </a:extLst>
          </p:cNvPr>
          <p:cNvSpPr txBox="1"/>
          <p:nvPr/>
        </p:nvSpPr>
        <p:spPr>
          <a:xfrm>
            <a:off x="2032000" y="3091677"/>
            <a:ext cx="8283388" cy="2369880"/>
          </a:xfrm>
          <a:prstGeom prst="rect">
            <a:avLst/>
          </a:prstGeom>
          <a:noFill/>
        </p:spPr>
        <p:txBody>
          <a:bodyPr wrap="square">
            <a:spAutoFit/>
          </a:bodyPr>
          <a:lstStyle/>
          <a:p>
            <a:pPr algn="l"/>
            <a:endParaRPr lang="en-IN" sz="2000" b="0" i="0" u="none" strike="noStrike" baseline="0" dirty="0">
              <a:solidFill>
                <a:schemeClr val="bg1"/>
              </a:solidFill>
              <a:latin typeface="Calibri" panose="020F0502020204030204" pitchFamily="34" charset="0"/>
            </a:endParaRPr>
          </a:p>
          <a:p>
            <a:r>
              <a:rPr lang="en-IN" sz="2000" b="0" i="0" u="none" strike="noStrike" baseline="0" dirty="0">
                <a:solidFill>
                  <a:schemeClr val="bg1"/>
                </a:solidFill>
                <a:latin typeface="Calibri" panose="020F0502020204030204" pitchFamily="34" charset="0"/>
              </a:rPr>
              <a:t> </a:t>
            </a:r>
            <a:r>
              <a:rPr lang="en-IN" sz="1800" b="1" i="0" u="none" strike="noStrike" baseline="0" dirty="0">
                <a:solidFill>
                  <a:schemeClr val="bg1"/>
                </a:solidFill>
                <a:latin typeface="Calibri" panose="020F0502020204030204" pitchFamily="34" charset="0"/>
              </a:rPr>
              <a:t>Empathy Map Canvas: </a:t>
            </a:r>
            <a:endParaRPr lang="en-IN" sz="1800" b="0" i="0" u="none" strike="noStrike" baseline="0" dirty="0">
              <a:solidFill>
                <a:schemeClr val="bg1"/>
              </a:solidFill>
              <a:latin typeface="Calibri" panose="020F0502020204030204" pitchFamily="34" charset="0"/>
            </a:endParaRPr>
          </a:p>
          <a:p>
            <a:r>
              <a:rPr lang="en-US" sz="1800" b="0" i="0" u="none" strike="noStrike" baseline="0" dirty="0">
                <a:solidFill>
                  <a:schemeClr val="bg1"/>
                </a:solidFill>
                <a:latin typeface="Calibri" panose="020F0502020204030204" pitchFamily="34" charset="0"/>
              </a:rPr>
              <a:t>An empathy map is a simple, easy-to-digest visual that captures knowledge about a user’s </a:t>
            </a:r>
            <a:r>
              <a:rPr lang="en-US" sz="1800" b="0" i="0" u="none" strike="noStrike" baseline="0" dirty="0" err="1">
                <a:solidFill>
                  <a:schemeClr val="bg1"/>
                </a:solidFill>
                <a:latin typeface="Calibri" panose="020F0502020204030204" pitchFamily="34" charset="0"/>
              </a:rPr>
              <a:t>behaviours</a:t>
            </a:r>
            <a:r>
              <a:rPr lang="en-US" sz="1800" b="0" i="0" u="none" strike="noStrike" baseline="0" dirty="0">
                <a:solidFill>
                  <a:schemeClr val="bg1"/>
                </a:solidFill>
                <a:latin typeface="Calibri" panose="020F0502020204030204" pitchFamily="34" charset="0"/>
              </a:rPr>
              <a:t> and attitudes. </a:t>
            </a:r>
          </a:p>
          <a:p>
            <a:r>
              <a:rPr lang="en-US" sz="1800" b="0" i="0" u="none" strike="noStrike" baseline="0" dirty="0">
                <a:solidFill>
                  <a:schemeClr val="bg1"/>
                </a:solidFill>
                <a:latin typeface="Calibri" panose="020F0502020204030204" pitchFamily="34" charset="0"/>
              </a:rPr>
              <a:t>It is a useful tool to helps teams better understand their users. </a:t>
            </a:r>
          </a:p>
          <a:p>
            <a:r>
              <a:rPr lang="en-US" sz="1800" b="0" i="0" u="none" strike="noStrike" baseline="0" dirty="0">
                <a:solidFill>
                  <a:schemeClr val="bg1"/>
                </a:solidFill>
                <a:latin typeface="Calibri" panose="020F0502020204030204" pitchFamily="34" charset="0"/>
              </a:rPr>
              <a:t>Creating an effective solution requires understanding the true problem and the person who is experiencing it. The exercise of creating the map helps participants consider things from the user’s perspective along with his or her goals and challenges. </a:t>
            </a:r>
            <a:endParaRPr lang="en-IN" dirty="0">
              <a:solidFill>
                <a:schemeClr val="bg1"/>
              </a:solidFill>
            </a:endParaRPr>
          </a:p>
        </p:txBody>
      </p:sp>
    </p:spTree>
    <p:extLst>
      <p:ext uri="{BB962C8B-B14F-4D97-AF65-F5344CB8AC3E}">
        <p14:creationId xmlns:p14="http://schemas.microsoft.com/office/powerpoint/2010/main" val="271721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D011E-C649-4749-874E-38961725F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6238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103</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Open Sans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aarush jain</dc:creator>
  <cp:lastModifiedBy>aarush jain</cp:lastModifiedBy>
  <cp:revision>1</cp:revision>
  <dcterms:created xsi:type="dcterms:W3CDTF">2023-10-10T18:53:42Z</dcterms:created>
  <dcterms:modified xsi:type="dcterms:W3CDTF">2023-10-10T18:59:34Z</dcterms:modified>
</cp:coreProperties>
</file>