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81" r:id="rId5"/>
    <p:sldId id="262" r:id="rId6"/>
    <p:sldId id="296" r:id="rId7"/>
    <p:sldId id="300" r:id="rId8"/>
    <p:sldId id="301" r:id="rId9"/>
    <p:sldId id="302" r:id="rId10"/>
    <p:sldId id="287" r:id="rId11"/>
    <p:sldId id="293" r:id="rId12"/>
    <p:sldId id="304" r:id="rId13"/>
    <p:sldId id="303" r:id="rId14"/>
    <p:sldId id="288" r:id="rId15"/>
    <p:sldId id="290" r:id="rId16"/>
    <p:sldId id="291" r:id="rId17"/>
    <p:sldId id="292" r:id="rId18"/>
    <p:sldId id="305" r:id="rId19"/>
    <p:sldId id="306" r:id="rId20"/>
    <p:sldId id="29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11/15/2021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11/15/2021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11/15/2021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11/15/2021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11/15/2021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89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CEE-3CF7-470E-AFFD-186B1315B4B5}"/>
              </a:ext>
            </a:extLst>
          </p:cNvPr>
          <p:cNvSpPr>
            <a:spLocks noGrp="1"/>
          </p:cNvSpPr>
          <p:nvPr>
            <p:ph type="title"/>
          </p:nvPr>
        </p:nvSpPr>
        <p:spPr>
          <a:xfrm>
            <a:off x="745723" y="876670"/>
            <a:ext cx="5991687" cy="5104660"/>
          </a:xfrm>
          <a:noFill/>
        </p:spPr>
        <p:txBody>
          <a:bodyPr>
            <a:noAutofit/>
          </a:bodyPr>
          <a:lstStyle/>
          <a:p>
            <a:pPr algn="ctr"/>
            <a:r>
              <a:rPr lang="en-US" sz="5400" dirty="0">
                <a:solidFill>
                  <a:schemeClr val="bg2"/>
                </a:solidFill>
                <a:latin typeface="Calibri Light" panose="020F0302020204030204" pitchFamily="34" charset="0"/>
                <a:cs typeface="Calibri Light" panose="020F0302020204030204" pitchFamily="34" charset="0"/>
              </a:rPr>
              <a:t>IBM COGNOS TO </a:t>
            </a:r>
            <a:br>
              <a:rPr lang="en-US" sz="5400" dirty="0">
                <a:solidFill>
                  <a:schemeClr val="bg2"/>
                </a:solidFill>
                <a:latin typeface="Calibri Light" panose="020F0302020204030204" pitchFamily="34" charset="0"/>
                <a:cs typeface="Calibri Light" panose="020F0302020204030204" pitchFamily="34" charset="0"/>
              </a:rPr>
            </a:br>
            <a:r>
              <a:rPr lang="en-US" sz="5400" dirty="0">
                <a:solidFill>
                  <a:schemeClr val="bg2"/>
                </a:solidFill>
                <a:latin typeface="Calibri Light" panose="020F0302020204030204" pitchFamily="34" charset="0"/>
                <a:cs typeface="Calibri Light" panose="020F0302020204030204" pitchFamily="34" charset="0"/>
              </a:rPr>
              <a:t>ANALYSE  AND </a:t>
            </a:r>
            <a:br>
              <a:rPr lang="en-US" sz="5400" dirty="0">
                <a:solidFill>
                  <a:schemeClr val="bg2"/>
                </a:solidFill>
                <a:latin typeface="Calibri Light" panose="020F0302020204030204" pitchFamily="34" charset="0"/>
                <a:cs typeface="Calibri Light" panose="020F0302020204030204" pitchFamily="34" charset="0"/>
              </a:rPr>
            </a:br>
            <a:r>
              <a:rPr lang="en-US" sz="5400" dirty="0">
                <a:solidFill>
                  <a:schemeClr val="bg2"/>
                </a:solidFill>
                <a:latin typeface="Calibri Light" panose="020F0302020204030204" pitchFamily="34" charset="0"/>
                <a:cs typeface="Calibri Light" panose="020F0302020204030204" pitchFamily="34" charset="0"/>
              </a:rPr>
              <a:t>VISUALIZE NEW YORK </a:t>
            </a:r>
            <a:br>
              <a:rPr lang="en-US" sz="5400" dirty="0">
                <a:solidFill>
                  <a:schemeClr val="bg2"/>
                </a:solidFill>
                <a:latin typeface="Calibri Light" panose="020F0302020204030204" pitchFamily="34" charset="0"/>
                <a:cs typeface="Calibri Light" panose="020F0302020204030204" pitchFamily="34" charset="0"/>
              </a:rPr>
            </a:br>
            <a:r>
              <a:rPr lang="en-US" sz="5400" dirty="0">
                <a:solidFill>
                  <a:schemeClr val="bg2"/>
                </a:solidFill>
                <a:latin typeface="Calibri Light" panose="020F0302020204030204" pitchFamily="34" charset="0"/>
                <a:cs typeface="Calibri Light" panose="020F0302020204030204" pitchFamily="34" charset="0"/>
              </a:rPr>
              <a:t>CITY BIKE RIDE </a:t>
            </a:r>
            <a:br>
              <a:rPr lang="en-US" sz="5400" dirty="0">
                <a:solidFill>
                  <a:schemeClr val="bg2"/>
                </a:solidFill>
                <a:latin typeface="Calibri Light" panose="020F0302020204030204" pitchFamily="34" charset="0"/>
                <a:cs typeface="Calibri Light" panose="020F0302020204030204" pitchFamily="34" charset="0"/>
              </a:rPr>
            </a:br>
            <a:r>
              <a:rPr lang="en-US" sz="5400" dirty="0">
                <a:solidFill>
                  <a:schemeClr val="bg2"/>
                </a:solidFill>
                <a:latin typeface="Calibri Light" panose="020F0302020204030204" pitchFamily="34" charset="0"/>
                <a:cs typeface="Calibri Light" panose="020F0302020204030204" pitchFamily="34" charset="0"/>
              </a:rPr>
              <a:t>SHARE DATA</a:t>
            </a:r>
            <a:endParaRPr lang="en-IN" sz="5400" dirty="0">
              <a:solidFill>
                <a:schemeClr val="bg2"/>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434773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1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6EAD6-CD90-4C02-B022-E0218505EA2B}"/>
              </a:ext>
            </a:extLst>
          </p:cNvPr>
          <p:cNvSpPr>
            <a:spLocks noGrp="1"/>
          </p:cNvSpPr>
          <p:nvPr>
            <p:ph type="title"/>
          </p:nvPr>
        </p:nvSpPr>
        <p:spPr/>
        <p:txBody>
          <a:bodyPr>
            <a:normAutofit/>
          </a:bodyPr>
          <a:lstStyle/>
          <a:p>
            <a:pPr algn="ctr"/>
            <a:r>
              <a:rPr lang="en-US" sz="6000" dirty="0">
                <a:latin typeface="Calibri Light" panose="020F0302020204030204" pitchFamily="34" charset="0"/>
                <a:cs typeface="Calibri Light" panose="020F0302020204030204" pitchFamily="34" charset="0"/>
              </a:rPr>
              <a:t>ARCHITECTURE</a:t>
            </a:r>
            <a:endParaRPr lang="en-IN" sz="6000" dirty="0"/>
          </a:p>
        </p:txBody>
      </p:sp>
      <p:pic>
        <p:nvPicPr>
          <p:cNvPr id="5" name="Content Placeholder 4">
            <a:extLst>
              <a:ext uri="{FF2B5EF4-FFF2-40B4-BE49-F238E27FC236}">
                <a16:creationId xmlns:a16="http://schemas.microsoft.com/office/drawing/2014/main" id="{CD0F6380-8B4B-4E15-BDEF-7E7CE0A6029C}"/>
              </a:ext>
            </a:extLst>
          </p:cNvPr>
          <p:cNvPicPr>
            <a:picLocks noGrp="1" noChangeAspect="1"/>
          </p:cNvPicPr>
          <p:nvPr>
            <p:ph idx="1"/>
          </p:nvPr>
        </p:nvPicPr>
        <p:blipFill>
          <a:blip r:embed="rId3"/>
          <a:stretch>
            <a:fillRect/>
          </a:stretch>
        </p:blipFill>
        <p:spPr>
          <a:xfrm>
            <a:off x="1066799" y="2257425"/>
            <a:ext cx="9896475" cy="3957981"/>
          </a:xfrm>
        </p:spPr>
      </p:pic>
    </p:spTree>
    <p:extLst>
      <p:ext uri="{BB962C8B-B14F-4D97-AF65-F5344CB8AC3E}">
        <p14:creationId xmlns:p14="http://schemas.microsoft.com/office/powerpoint/2010/main" val="2325762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1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0359D-3E56-4C69-B354-FA572AD265E3}"/>
              </a:ext>
            </a:extLst>
          </p:cNvPr>
          <p:cNvSpPr>
            <a:spLocks noGrp="1"/>
          </p:cNvSpPr>
          <p:nvPr>
            <p:ph type="title"/>
          </p:nvPr>
        </p:nvSpPr>
        <p:spPr>
          <a:xfrm>
            <a:off x="1066800" y="228600"/>
            <a:ext cx="10058400" cy="1514475"/>
          </a:xfrm>
        </p:spPr>
        <p:txBody>
          <a:bodyPr/>
          <a:lstStyle/>
          <a:p>
            <a:pPr algn="ctr"/>
            <a:r>
              <a:rPr lang="en-US" dirty="0">
                <a:latin typeface="Calibri Light" panose="020F0302020204030204" pitchFamily="34" charset="0"/>
                <a:cs typeface="Calibri Light" panose="020F0302020204030204" pitchFamily="34" charset="0"/>
              </a:rPr>
              <a:t>HARDWARE REQUIREMENTS</a:t>
            </a:r>
            <a:endParaRPr lang="en-IN"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8A2FC1FD-E811-4FD6-979C-09E77BB7C8B5}"/>
              </a:ext>
            </a:extLst>
          </p:cNvPr>
          <p:cNvSpPr>
            <a:spLocks noGrp="1"/>
          </p:cNvSpPr>
          <p:nvPr>
            <p:ph idx="1"/>
          </p:nvPr>
        </p:nvSpPr>
        <p:spPr>
          <a:xfrm>
            <a:off x="704850" y="1743075"/>
            <a:ext cx="10715624" cy="4476750"/>
          </a:xfrm>
        </p:spPr>
        <p:txBody>
          <a:bodyPr>
            <a:normAutofit fontScale="92500" lnSpcReduction="20000"/>
          </a:bodyPr>
          <a:lstStyle/>
          <a:p>
            <a:pPr marL="0" indent="0">
              <a:buNone/>
            </a:pPr>
            <a:r>
              <a:rPr lang="en-US" sz="3000" dirty="0">
                <a:latin typeface="Calibri Light" panose="020F0302020204030204" pitchFamily="34" charset="0"/>
                <a:cs typeface="Calibri Light" panose="020F0302020204030204" pitchFamily="34" charset="0"/>
              </a:rPr>
              <a:t>IBM CLOUD ACCOUNT</a:t>
            </a:r>
          </a:p>
          <a:p>
            <a:pPr marL="0" indent="0">
              <a:buNone/>
            </a:pPr>
            <a:r>
              <a:rPr lang="en-US" sz="3000" dirty="0">
                <a:latin typeface="Calibri Light" panose="020F0302020204030204" pitchFamily="34" charset="0"/>
                <a:cs typeface="Calibri Light" panose="020F0302020204030204" pitchFamily="34" charset="0"/>
              </a:rPr>
              <a:t>IBM COGNOS ANALYTICS</a:t>
            </a:r>
          </a:p>
          <a:p>
            <a:pPr marL="0" indent="0">
              <a:buNone/>
            </a:pPr>
            <a:endParaRPr lang="en-US" sz="2600" dirty="0">
              <a:latin typeface="Calibri Light" panose="020F0302020204030204" pitchFamily="34" charset="0"/>
              <a:cs typeface="Calibri Light" panose="020F0302020204030204" pitchFamily="34" charset="0"/>
            </a:endParaRPr>
          </a:p>
          <a:p>
            <a:pPr>
              <a:buFont typeface="Arial" panose="020B0604020202020204" pitchFamily="34" charset="0"/>
              <a:buChar char="•"/>
            </a:pPr>
            <a:r>
              <a:rPr lang="en-US" sz="2600" dirty="0">
                <a:latin typeface="Calibri Light" panose="020F0302020204030204" pitchFamily="34" charset="0"/>
                <a:cs typeface="Calibri Light" panose="020F0302020204030204" pitchFamily="34" charset="0"/>
              </a:rPr>
              <a:t>IBM CLOUD ACCOUNT</a:t>
            </a:r>
          </a:p>
          <a:p>
            <a:pPr marL="0" indent="0">
              <a:buNone/>
            </a:pPr>
            <a:r>
              <a:rPr lang="en-US" sz="2600" b="1" i="0" dirty="0">
                <a:solidFill>
                  <a:srgbClr val="202124"/>
                </a:solidFill>
                <a:effectLst/>
                <a:latin typeface="Calibri Light" panose="020F0302020204030204" pitchFamily="34" charset="0"/>
                <a:cs typeface="Calibri Light" panose="020F0302020204030204" pitchFamily="34" charset="0"/>
              </a:rPr>
              <a:t>IBM Cloud </a:t>
            </a:r>
            <a:r>
              <a:rPr lang="en-US" sz="2600" b="0" i="0" dirty="0">
                <a:solidFill>
                  <a:srgbClr val="202124"/>
                </a:solidFill>
                <a:effectLst/>
                <a:latin typeface="Calibri Light" panose="020F0302020204030204" pitchFamily="34" charset="0"/>
                <a:cs typeface="Calibri Light" panose="020F0302020204030204" pitchFamily="34" charset="0"/>
              </a:rPr>
              <a:t>is a suite of</a:t>
            </a:r>
            <a:r>
              <a:rPr lang="en-US" sz="2600" b="1" i="0" dirty="0">
                <a:solidFill>
                  <a:srgbClr val="202124"/>
                </a:solidFill>
                <a:effectLst/>
                <a:latin typeface="Calibri Light" panose="020F0302020204030204" pitchFamily="34" charset="0"/>
                <a:cs typeface="Calibri Light" panose="020F0302020204030204" pitchFamily="34" charset="0"/>
              </a:rPr>
              <a:t> cloud computing services</a:t>
            </a:r>
            <a:r>
              <a:rPr lang="en-US" sz="2600" b="0" i="0" dirty="0">
                <a:solidFill>
                  <a:srgbClr val="202124"/>
                </a:solidFill>
                <a:effectLst/>
                <a:latin typeface="Calibri Light" panose="020F0302020204030204" pitchFamily="34" charset="0"/>
                <a:cs typeface="Calibri Light" panose="020F0302020204030204" pitchFamily="34" charset="0"/>
              </a:rPr>
              <a:t> from IBM that offers both platform as a service (PaaS) and infrastructure as a service (IaaS).  </a:t>
            </a:r>
            <a:r>
              <a:rPr lang="en-US" sz="2600" b="0" i="0" dirty="0">
                <a:solidFill>
                  <a:srgbClr val="2D3F49"/>
                </a:solidFill>
                <a:effectLst/>
                <a:latin typeface="Calibri Light" panose="020F0302020204030204" pitchFamily="34" charset="0"/>
                <a:cs typeface="Calibri Light" panose="020F0302020204030204" pitchFamily="34" charset="0"/>
              </a:rPr>
              <a:t>It includes many interacting components and systems for resource, user, and access   management.</a:t>
            </a:r>
            <a:r>
              <a:rPr lang="en-US" sz="2600" b="0" i="0" dirty="0">
                <a:solidFill>
                  <a:srgbClr val="202124"/>
                </a:solidFill>
                <a:effectLst/>
                <a:latin typeface="Calibri Light" panose="020F0302020204030204" pitchFamily="34" charset="0"/>
                <a:cs typeface="Calibri Light" panose="020F0302020204030204" pitchFamily="34" charset="0"/>
              </a:rPr>
              <a:t> A service ID identifies a service or application similar to how a user ID identifies a user. </a:t>
            </a:r>
            <a:r>
              <a:rPr lang="en-US" sz="2600" dirty="0">
                <a:solidFill>
                  <a:srgbClr val="202124"/>
                </a:solidFill>
                <a:latin typeface="Calibri Light" panose="020F0302020204030204" pitchFamily="34" charset="0"/>
                <a:cs typeface="Calibri Light" panose="020F0302020204030204" pitchFamily="34" charset="0"/>
              </a:rPr>
              <a:t>We</a:t>
            </a:r>
            <a:r>
              <a:rPr lang="en-US" sz="2600" b="0" i="0" dirty="0">
                <a:solidFill>
                  <a:srgbClr val="202124"/>
                </a:solidFill>
                <a:effectLst/>
                <a:latin typeface="Calibri Light" panose="020F0302020204030204" pitchFamily="34" charset="0"/>
                <a:cs typeface="Calibri Light" panose="020F0302020204030204" pitchFamily="34" charset="0"/>
              </a:rPr>
              <a:t> can use a service ID that we create to enable an application outside of IBM Cloud to access our services. The IBM Cloud and its available services have allowed us to accelerate innovation and drive growth in our AI system. </a:t>
            </a:r>
            <a:endParaRPr lang="en-US" sz="2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887100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1000"/>
            <a:lum/>
          </a:blip>
          <a:srcRect/>
          <a:stretch>
            <a:fillRect t="-17000" b="-17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CECEA-234E-48C0-BC24-84F583C591B3}"/>
              </a:ext>
            </a:extLst>
          </p:cNvPr>
          <p:cNvSpPr>
            <a:spLocks noGrp="1"/>
          </p:cNvSpPr>
          <p:nvPr>
            <p:ph idx="1"/>
          </p:nvPr>
        </p:nvSpPr>
        <p:spPr>
          <a:xfrm>
            <a:off x="585926" y="448324"/>
            <a:ext cx="10539274" cy="3058356"/>
          </a:xfrm>
        </p:spPr>
        <p:txBody>
          <a:bodyPr>
            <a:normAutofit lnSpcReduction="10000"/>
          </a:bodyPr>
          <a:lstStyle/>
          <a:p>
            <a:pPr>
              <a:buFont typeface="Arial" panose="020B0604020202020204" pitchFamily="34" charset="0"/>
              <a:buChar char="•"/>
            </a:pPr>
            <a:r>
              <a:rPr lang="en-US" sz="3200" i="0" dirty="0">
                <a:solidFill>
                  <a:srgbClr val="202124"/>
                </a:solidFill>
                <a:effectLst/>
                <a:latin typeface="Calibri Light" panose="020F0302020204030204" pitchFamily="34" charset="0"/>
                <a:cs typeface="Calibri Light" panose="020F0302020204030204" pitchFamily="34" charset="0"/>
              </a:rPr>
              <a:t>IBM COGNOS ANALYTICS</a:t>
            </a:r>
          </a:p>
          <a:p>
            <a:r>
              <a:rPr lang="en-US" sz="2000" i="0" dirty="0">
                <a:solidFill>
                  <a:srgbClr val="202124"/>
                </a:solidFill>
                <a:effectLst/>
                <a:latin typeface="Calibri Light" panose="020F0302020204030204" pitchFamily="34" charset="0"/>
                <a:cs typeface="Calibri Light" panose="020F0302020204030204" pitchFamily="34" charset="0"/>
              </a:rPr>
              <a:t>IBM Cognos is a business intelligence tool for web-based reporting and analytics. </a:t>
            </a:r>
          </a:p>
          <a:p>
            <a:r>
              <a:rPr lang="en-US" sz="2000" dirty="0">
                <a:solidFill>
                  <a:srgbClr val="202124"/>
                </a:solidFill>
                <a:latin typeface="Calibri Light" panose="020F0302020204030204" pitchFamily="34" charset="0"/>
                <a:cs typeface="Calibri Light" panose="020F0302020204030204" pitchFamily="34" charset="0"/>
              </a:rPr>
              <a:t>It is a online based Bi tool.</a:t>
            </a:r>
          </a:p>
          <a:p>
            <a:r>
              <a:rPr lang="en-US" sz="2000" dirty="0">
                <a:solidFill>
                  <a:srgbClr val="202124"/>
                </a:solidFill>
                <a:latin typeface="Calibri Light" panose="020F0302020204030204" pitchFamily="34" charset="0"/>
                <a:cs typeface="Calibri Light" panose="020F0302020204030204" pitchFamily="34" charset="0"/>
              </a:rPr>
              <a:t>Bi(Business Intelligence) is a set of processes, architects and technologies that convert raw data into meaningful information</a:t>
            </a:r>
          </a:p>
          <a:p>
            <a:r>
              <a:rPr lang="en-US" sz="2000" dirty="0">
                <a:solidFill>
                  <a:srgbClr val="202124"/>
                </a:solidFill>
                <a:latin typeface="Calibri Light" panose="020F0302020204030204" pitchFamily="34" charset="0"/>
                <a:cs typeface="Calibri Light" panose="020F0302020204030204" pitchFamily="34" charset="0"/>
              </a:rPr>
              <a:t>The various features of IBM Cognos are Dashboard Creation, Reporting, Analysis, Data Integration etc.</a:t>
            </a:r>
            <a:endParaRPr lang="en-IN" sz="2000" dirty="0"/>
          </a:p>
        </p:txBody>
      </p:sp>
      <p:pic>
        <p:nvPicPr>
          <p:cNvPr id="11" name="Picture 10">
            <a:extLst>
              <a:ext uri="{FF2B5EF4-FFF2-40B4-BE49-F238E27FC236}">
                <a16:creationId xmlns:a16="http://schemas.microsoft.com/office/drawing/2014/main" id="{6340AD7E-E1CB-4C28-AEF3-1E66CFB1D0D4}"/>
              </a:ext>
            </a:extLst>
          </p:cNvPr>
          <p:cNvPicPr>
            <a:picLocks noChangeAspect="1"/>
          </p:cNvPicPr>
          <p:nvPr/>
        </p:nvPicPr>
        <p:blipFill>
          <a:blip r:embed="rId3"/>
          <a:stretch>
            <a:fillRect/>
          </a:stretch>
        </p:blipFill>
        <p:spPr>
          <a:xfrm>
            <a:off x="2183908" y="3311371"/>
            <a:ext cx="7439486" cy="3258105"/>
          </a:xfrm>
          <a:prstGeom prst="rect">
            <a:avLst/>
          </a:prstGeom>
        </p:spPr>
      </p:pic>
    </p:spTree>
    <p:extLst>
      <p:ext uri="{BB962C8B-B14F-4D97-AF65-F5344CB8AC3E}">
        <p14:creationId xmlns:p14="http://schemas.microsoft.com/office/powerpoint/2010/main" val="3710569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1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16BB-FC43-44C7-9F00-C823AB636687}"/>
              </a:ext>
            </a:extLst>
          </p:cNvPr>
          <p:cNvSpPr>
            <a:spLocks noGrp="1"/>
          </p:cNvSpPr>
          <p:nvPr>
            <p:ph type="title"/>
          </p:nvPr>
        </p:nvSpPr>
        <p:spPr>
          <a:xfrm>
            <a:off x="1066800" y="399495"/>
            <a:ext cx="10058400" cy="1012055"/>
          </a:xfrm>
        </p:spPr>
        <p:txBody>
          <a:bodyPr>
            <a:normAutofit/>
          </a:bodyPr>
          <a:lstStyle/>
          <a:p>
            <a:pPr algn="ctr"/>
            <a:r>
              <a:rPr lang="en-US" sz="3600" dirty="0">
                <a:latin typeface="Calibri Light" panose="020F0302020204030204" pitchFamily="34" charset="0"/>
                <a:cs typeface="Calibri Light" panose="020F0302020204030204" pitchFamily="34" charset="0"/>
              </a:rPr>
              <a:t>ADVANTAGES AND DISADVANTAGES</a:t>
            </a:r>
            <a:endParaRPr lang="en-IN" sz="3600"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ACE6D2F9-C89C-44A9-ADD3-77EFA8844FC9}"/>
              </a:ext>
            </a:extLst>
          </p:cNvPr>
          <p:cNvSpPr>
            <a:spLocks noGrp="1"/>
          </p:cNvSpPr>
          <p:nvPr>
            <p:ph idx="1"/>
          </p:nvPr>
        </p:nvSpPr>
        <p:spPr>
          <a:xfrm>
            <a:off x="807868" y="1411549"/>
            <a:ext cx="10317332" cy="4643021"/>
          </a:xfrm>
        </p:spPr>
        <p:txBody>
          <a:bodyPr>
            <a:normAutofit fontScale="92500" lnSpcReduction="10000"/>
          </a:bodyPr>
          <a:lstStyle/>
          <a:p>
            <a:pPr marL="0" indent="0">
              <a:buNone/>
            </a:pPr>
            <a:r>
              <a:rPr lang="en-US" sz="2800" dirty="0">
                <a:latin typeface="Calibri Light" panose="020F0302020204030204" pitchFamily="34" charset="0"/>
                <a:cs typeface="Calibri Light" panose="020F0302020204030204" pitchFamily="34" charset="0"/>
              </a:rPr>
              <a:t>ADVANTAGES :</a:t>
            </a:r>
          </a:p>
          <a:p>
            <a:pPr>
              <a:buFont typeface="Arial" panose="020B0604020202020204" pitchFamily="34" charset="0"/>
              <a:buChar char="•"/>
            </a:pPr>
            <a:r>
              <a:rPr lang="en-US" sz="2600" dirty="0">
                <a:latin typeface="Calibri Light" panose="020F0302020204030204" pitchFamily="34" charset="0"/>
                <a:cs typeface="Calibri Light" panose="020F0302020204030204" pitchFamily="34" charset="0"/>
              </a:rPr>
              <a:t>Safety improvement for bikers.</a:t>
            </a:r>
          </a:p>
          <a:p>
            <a:pPr>
              <a:buFont typeface="Arial" panose="020B0604020202020204" pitchFamily="34" charset="0"/>
              <a:buChar char="•"/>
            </a:pPr>
            <a:r>
              <a:rPr lang="en-US" sz="2600" dirty="0">
                <a:latin typeface="Calibri Light" panose="020F0302020204030204" pitchFamily="34" charset="0"/>
                <a:cs typeface="Calibri Light" panose="020F0302020204030204" pitchFamily="34" charset="0"/>
              </a:rPr>
              <a:t>It will encourage using bikes more often.</a:t>
            </a:r>
          </a:p>
          <a:p>
            <a:pPr>
              <a:buFont typeface="Arial" panose="020B0604020202020204" pitchFamily="34" charset="0"/>
              <a:buChar char="•"/>
            </a:pPr>
            <a:r>
              <a:rPr lang="en-US" sz="2600" dirty="0">
                <a:latin typeface="Calibri Light" panose="020F0302020204030204" pitchFamily="34" charset="0"/>
                <a:cs typeface="Calibri Light" panose="020F0302020204030204" pitchFamily="34" charset="0"/>
              </a:rPr>
              <a:t>Good for tourists who want to explore the city.</a:t>
            </a:r>
          </a:p>
          <a:p>
            <a:pPr>
              <a:buFont typeface="Arial" panose="020B0604020202020204" pitchFamily="34" charset="0"/>
              <a:buChar char="•"/>
            </a:pPr>
            <a:r>
              <a:rPr lang="en-US" sz="2600" i="0" dirty="0">
                <a:solidFill>
                  <a:srgbClr val="393F44"/>
                </a:solidFill>
                <a:effectLst/>
                <a:latin typeface="Calibri Light" panose="020F0302020204030204" pitchFamily="34" charset="0"/>
                <a:cs typeface="Calibri Light" panose="020F0302020204030204" pitchFamily="34" charset="0"/>
              </a:rPr>
              <a:t>In all, the times and routes of rides follow commuting trends, suggesting that the bikes are used primarily for utilitarian purposes.</a:t>
            </a:r>
          </a:p>
          <a:p>
            <a:pPr>
              <a:buFont typeface="Arial" panose="020B0604020202020204" pitchFamily="34" charset="0"/>
              <a:buChar char="•"/>
            </a:pPr>
            <a:r>
              <a:rPr lang="en-US" sz="2600" b="0" i="0" dirty="0">
                <a:solidFill>
                  <a:srgbClr val="393F44"/>
                </a:solidFill>
                <a:effectLst/>
                <a:latin typeface="Calibri Light" panose="020F0302020204030204" pitchFamily="34" charset="0"/>
                <a:cs typeface="Calibri Light" panose="020F0302020204030204" pitchFamily="34" charset="0"/>
              </a:rPr>
              <a:t>Most rides take place during weekdays, with peak hours during 8 to 9 a.m. and 5 to 7 p.m., and follow similar traffic patterns as cars.</a:t>
            </a:r>
            <a:endParaRPr lang="en-US" sz="2600" dirty="0">
              <a:latin typeface="Calibri Light" panose="020F0302020204030204" pitchFamily="34" charset="0"/>
              <a:cs typeface="Calibri Light" panose="020F0302020204030204" pitchFamily="34" charset="0"/>
            </a:endParaRPr>
          </a:p>
          <a:p>
            <a:pPr>
              <a:buFont typeface="Arial" panose="020B0604020202020204" pitchFamily="34" charset="0"/>
              <a:buChar char="•"/>
            </a:pPr>
            <a:r>
              <a:rPr lang="en-US" sz="2600" dirty="0">
                <a:latin typeface="Calibri Light" panose="020F0302020204030204" pitchFamily="34" charset="0"/>
                <a:cs typeface="Calibri Light" panose="020F0302020204030204" pitchFamily="34" charset="0"/>
              </a:rPr>
              <a:t>Better air quality.</a:t>
            </a:r>
          </a:p>
          <a:p>
            <a:pPr>
              <a:buFont typeface="Arial" panose="020B0604020202020204" pitchFamily="34" charset="0"/>
              <a:buChar char="•"/>
            </a:pPr>
            <a:r>
              <a:rPr lang="en-US" sz="2600" dirty="0">
                <a:latin typeface="Calibri Light" panose="020F0302020204030204" pitchFamily="34" charset="0"/>
                <a:cs typeface="Calibri Light" panose="020F0302020204030204" pitchFamily="34" charset="0"/>
              </a:rPr>
              <a:t>Less particle pollution.</a:t>
            </a:r>
          </a:p>
          <a:p>
            <a:pPr marL="0" indent="0">
              <a:buNone/>
            </a:pPr>
            <a:endParaRPr lang="en-IN"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01270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1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FE9D1-3F78-4840-8E26-345D181E2E54}"/>
              </a:ext>
            </a:extLst>
          </p:cNvPr>
          <p:cNvSpPr>
            <a:spLocks noGrp="1"/>
          </p:cNvSpPr>
          <p:nvPr>
            <p:ph type="title"/>
          </p:nvPr>
        </p:nvSpPr>
        <p:spPr/>
        <p:txBody>
          <a:bodyPr>
            <a:normAutofit/>
          </a:bodyPr>
          <a:lstStyle/>
          <a:p>
            <a:r>
              <a:rPr lang="en-US" sz="3200" dirty="0">
                <a:latin typeface="Calibri Light" panose="020F0302020204030204" pitchFamily="34" charset="0"/>
                <a:cs typeface="Calibri Light" panose="020F0302020204030204" pitchFamily="34" charset="0"/>
              </a:rPr>
              <a:t>DISADVANTAGES :</a:t>
            </a:r>
            <a:endParaRPr lang="en-IN" sz="3200"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71F0AF01-03E0-48FA-9D2E-21508EC196A8}"/>
              </a:ext>
            </a:extLst>
          </p:cNvPr>
          <p:cNvSpPr>
            <a:spLocks noGrp="1"/>
          </p:cNvSpPr>
          <p:nvPr>
            <p:ph idx="1"/>
          </p:nvPr>
        </p:nvSpPr>
        <p:spPr>
          <a:xfrm>
            <a:off x="1066800" y="2103120"/>
            <a:ext cx="10058400" cy="4040228"/>
          </a:xfrm>
        </p:spPr>
        <p:txBody>
          <a:bodyPr>
            <a:normAutofit/>
          </a:bodyPr>
          <a:lstStyle/>
          <a:p>
            <a:pPr>
              <a:buFont typeface="Arial" panose="020B0604020202020204" pitchFamily="34" charset="0"/>
              <a:buChar char="•"/>
            </a:pPr>
            <a:r>
              <a:rPr lang="en-US" sz="2800" dirty="0">
                <a:latin typeface="Calibri Light" panose="020F0302020204030204" pitchFamily="34" charset="0"/>
                <a:cs typeface="Calibri Light" panose="020F0302020204030204" pitchFamily="34" charset="0"/>
              </a:rPr>
              <a:t>Plenty of planning required.</a:t>
            </a:r>
          </a:p>
          <a:p>
            <a:pPr>
              <a:buFont typeface="Arial" panose="020B0604020202020204" pitchFamily="34" charset="0"/>
              <a:buChar char="•"/>
            </a:pPr>
            <a:r>
              <a:rPr lang="en-US" sz="2800" dirty="0">
                <a:solidFill>
                  <a:srgbClr val="393F44"/>
                </a:solidFill>
                <a:latin typeface="Calibri Light" panose="020F0302020204030204" pitchFamily="34" charset="0"/>
                <a:cs typeface="Calibri Light" panose="020F0302020204030204" pitchFamily="34" charset="0"/>
              </a:rPr>
              <a:t>R</a:t>
            </a:r>
            <a:r>
              <a:rPr lang="en-US" sz="2800" i="0" dirty="0">
                <a:solidFill>
                  <a:srgbClr val="393F44"/>
                </a:solidFill>
                <a:effectLst/>
                <a:latin typeface="Calibri Light" panose="020F0302020204030204" pitchFamily="34" charset="0"/>
                <a:cs typeface="Calibri Light" panose="020F0302020204030204" pitchFamily="34" charset="0"/>
              </a:rPr>
              <a:t>ides drop during colder months, rainy days and particularly on days with any snow at all.</a:t>
            </a:r>
          </a:p>
          <a:p>
            <a:pPr>
              <a:buFont typeface="Arial" panose="020B0604020202020204" pitchFamily="34" charset="0"/>
              <a:buChar char="•"/>
            </a:pPr>
            <a:r>
              <a:rPr lang="en-US" sz="2800" dirty="0">
                <a:solidFill>
                  <a:srgbClr val="393F44"/>
                </a:solidFill>
                <a:latin typeface="Calibri Light" panose="020F0302020204030204" pitchFamily="34" charset="0"/>
                <a:cs typeface="Calibri Light" panose="020F0302020204030204" pitchFamily="34" charset="0"/>
              </a:rPr>
              <a:t>Supervision is still necessary with current capabilities and regulatory approval.</a:t>
            </a:r>
            <a:endParaRPr lang="en-US" sz="2800" dirty="0">
              <a:latin typeface="Calibri Light" panose="020F0302020204030204" pitchFamily="34" charset="0"/>
              <a:cs typeface="Calibri Light" panose="020F0302020204030204" pitchFamily="34" charset="0"/>
            </a:endParaRPr>
          </a:p>
          <a:p>
            <a:pPr>
              <a:buFont typeface="Arial" panose="020B0604020202020204" pitchFamily="34" charset="0"/>
              <a:buChar char="•"/>
            </a:pPr>
            <a:endParaRPr lang="en-IN"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3141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1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DAB3-0669-4AB0-B0AE-C3C83EA8CC68}"/>
              </a:ext>
            </a:extLst>
          </p:cNvPr>
          <p:cNvSpPr>
            <a:spLocks noGrp="1"/>
          </p:cNvSpPr>
          <p:nvPr>
            <p:ph type="title"/>
          </p:nvPr>
        </p:nvSpPr>
        <p:spPr>
          <a:xfrm>
            <a:off x="1066800" y="443883"/>
            <a:ext cx="10058400" cy="798991"/>
          </a:xfrm>
        </p:spPr>
        <p:txBody>
          <a:bodyPr>
            <a:normAutofit/>
          </a:bodyPr>
          <a:lstStyle/>
          <a:p>
            <a:pPr algn="ctr"/>
            <a:r>
              <a:rPr lang="en-US" sz="4400" dirty="0">
                <a:latin typeface="Calibri Light" panose="020F0302020204030204" pitchFamily="34" charset="0"/>
                <a:cs typeface="Calibri Light" panose="020F0302020204030204" pitchFamily="34" charset="0"/>
              </a:rPr>
              <a:t>CONCLUSION</a:t>
            </a:r>
            <a:endParaRPr lang="en-IN" sz="4400"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7240C218-AC2F-4174-A575-78E6BDAC51C6}"/>
              </a:ext>
            </a:extLst>
          </p:cNvPr>
          <p:cNvSpPr>
            <a:spLocks noGrp="1"/>
          </p:cNvSpPr>
          <p:nvPr>
            <p:ph idx="1"/>
          </p:nvPr>
        </p:nvSpPr>
        <p:spPr>
          <a:xfrm>
            <a:off x="825623" y="1447060"/>
            <a:ext cx="10475651" cy="4967057"/>
          </a:xfrm>
        </p:spPr>
        <p:txBody>
          <a:bodyPr>
            <a:noAutofit/>
          </a:bodyPr>
          <a:lstStyle/>
          <a:p>
            <a:pPr marL="0" indent="0">
              <a:buNone/>
            </a:pPr>
            <a:r>
              <a:rPr lang="en-US" sz="2800" dirty="0">
                <a:latin typeface="Calibri Light" panose="020F0302020204030204" pitchFamily="34" charset="0"/>
                <a:cs typeface="Calibri Light" panose="020F0302020204030204" pitchFamily="34" charset="0"/>
              </a:rPr>
              <a:t>The City Bike </a:t>
            </a:r>
            <a:r>
              <a:rPr lang="en-US" sz="2800" b="0" i="0" dirty="0">
                <a:solidFill>
                  <a:srgbClr val="292929"/>
                </a:solidFill>
                <a:effectLst/>
                <a:latin typeface="Calibri Light" panose="020F0302020204030204" pitchFamily="34" charset="0"/>
                <a:cs typeface="Calibri Light" panose="020F0302020204030204" pitchFamily="34" charset="0"/>
              </a:rPr>
              <a:t> trip data, while useful for analysis as provided, can be made more so with some data preparation to add additional columns with more or less detail. </a:t>
            </a:r>
            <a:r>
              <a:rPr lang="en-US" sz="2800" i="0" dirty="0">
                <a:solidFill>
                  <a:srgbClr val="292929"/>
                </a:solidFill>
                <a:effectLst/>
                <a:latin typeface="Calibri Light" panose="020F0302020204030204" pitchFamily="34" charset="0"/>
                <a:cs typeface="Calibri Light" panose="020F0302020204030204" pitchFamily="34" charset="0"/>
              </a:rPr>
              <a:t>And even though Citi Bike was designed for </a:t>
            </a:r>
            <a:r>
              <a:rPr lang="en-US" sz="2800" i="1" dirty="0">
                <a:solidFill>
                  <a:srgbClr val="292929"/>
                </a:solidFill>
                <a:effectLst/>
                <a:latin typeface="Calibri Light" panose="020F0302020204030204" pitchFamily="34" charset="0"/>
                <a:cs typeface="Calibri Light" panose="020F0302020204030204" pitchFamily="34" charset="0"/>
              </a:rPr>
              <a:t>transportation</a:t>
            </a:r>
            <a:r>
              <a:rPr lang="en-US" sz="2800" i="0" dirty="0">
                <a:solidFill>
                  <a:srgbClr val="292929"/>
                </a:solidFill>
                <a:effectLst/>
                <a:latin typeface="Calibri Light" panose="020F0302020204030204" pitchFamily="34" charset="0"/>
                <a:cs typeface="Calibri Light" panose="020F0302020204030204" pitchFamily="34" charset="0"/>
              </a:rPr>
              <a:t> it also gets used for </a:t>
            </a:r>
            <a:r>
              <a:rPr lang="en-US" sz="2800" i="1" dirty="0">
                <a:solidFill>
                  <a:srgbClr val="292929"/>
                </a:solidFill>
                <a:effectLst/>
                <a:latin typeface="Calibri Light" panose="020F0302020204030204" pitchFamily="34" charset="0"/>
                <a:cs typeface="Calibri Light" panose="020F0302020204030204" pitchFamily="34" charset="0"/>
              </a:rPr>
              <a:t>recreation</a:t>
            </a:r>
            <a:r>
              <a:rPr lang="en-US" sz="2800" i="0" dirty="0">
                <a:solidFill>
                  <a:srgbClr val="292929"/>
                </a:solidFill>
                <a:effectLst/>
                <a:latin typeface="Calibri Light" panose="020F0302020204030204" pitchFamily="34" charset="0"/>
                <a:cs typeface="Calibri Light" panose="020F0302020204030204" pitchFamily="34" charset="0"/>
              </a:rPr>
              <a:t> as evidenced by the number of trips that end up back where they start and the trips entirely on an island in the harbor. </a:t>
            </a:r>
            <a:r>
              <a:rPr lang="en-US" sz="2800" b="0" i="0" dirty="0">
                <a:solidFill>
                  <a:srgbClr val="292929"/>
                </a:solidFill>
                <a:effectLst/>
                <a:latin typeface="Calibri Light" panose="020F0302020204030204" pitchFamily="34" charset="0"/>
                <a:cs typeface="Calibri Light" panose="020F0302020204030204" pitchFamily="34" charset="0"/>
              </a:rPr>
              <a:t>Pandas provides the data structures and operations to facilitate data preparation and Seaborn makes it very easy to produce distribution charts to understand the data. Jupyter Notebook provides a convenient way to document the preparation steps used.</a:t>
            </a:r>
            <a:endParaRPr lang="en-IN" sz="28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795707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1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3FFC-E11B-46F1-9478-A93D0A972360}"/>
              </a:ext>
            </a:extLst>
          </p:cNvPr>
          <p:cNvSpPr>
            <a:spLocks noGrp="1"/>
          </p:cNvSpPr>
          <p:nvPr>
            <p:ph type="title"/>
          </p:nvPr>
        </p:nvSpPr>
        <p:spPr/>
        <p:txBody>
          <a:bodyPr/>
          <a:lstStyle/>
          <a:p>
            <a:pPr algn="ctr"/>
            <a:r>
              <a:rPr lang="en-US" dirty="0">
                <a:latin typeface="Calibri Light" panose="020F0302020204030204" pitchFamily="34" charset="0"/>
                <a:cs typeface="Calibri Light" panose="020F0302020204030204" pitchFamily="34" charset="0"/>
              </a:rPr>
              <a:t>FUTURE ENHANCEMENT</a:t>
            </a:r>
            <a:endParaRPr lang="en-IN"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5C1369D3-109D-466B-87A9-3A1FBA310914}"/>
              </a:ext>
            </a:extLst>
          </p:cNvPr>
          <p:cNvSpPr>
            <a:spLocks noGrp="1"/>
          </p:cNvSpPr>
          <p:nvPr>
            <p:ph idx="1"/>
          </p:nvPr>
        </p:nvSpPr>
        <p:spPr/>
        <p:txBody>
          <a:bodyPr>
            <a:normAutofit/>
          </a:bodyPr>
          <a:lstStyle/>
          <a:p>
            <a:r>
              <a:rPr lang="en-US" sz="2400" b="0" i="0" dirty="0">
                <a:solidFill>
                  <a:srgbClr val="292929"/>
                </a:solidFill>
                <a:effectLst/>
                <a:latin typeface="Calibri Light" panose="020F0302020204030204" pitchFamily="34" charset="0"/>
                <a:cs typeface="Calibri Light" panose="020F0302020204030204" pitchFamily="34" charset="0"/>
              </a:rPr>
              <a:t>City Bike trip data can be combined with data from other sources to provide more insights into how the bike share system is used. </a:t>
            </a:r>
            <a:endParaRPr lang="en-IN"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81996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8000"/>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7780E7-9691-40BB-990E-B0C620720CB5}"/>
              </a:ext>
            </a:extLst>
          </p:cNvPr>
          <p:cNvSpPr>
            <a:spLocks noGrp="1"/>
          </p:cNvSpPr>
          <p:nvPr>
            <p:ph idx="1"/>
          </p:nvPr>
        </p:nvSpPr>
        <p:spPr>
          <a:xfrm>
            <a:off x="866775" y="2886074"/>
            <a:ext cx="10448925" cy="3171825"/>
          </a:xfrm>
        </p:spPr>
        <p:txBody>
          <a:bodyPr>
            <a:normAutofit/>
          </a:bodyPr>
          <a:lstStyle/>
          <a:p>
            <a:pPr marL="0" indent="0" algn="ctr">
              <a:buNone/>
            </a:pPr>
            <a:r>
              <a:rPr lang="en-US" sz="9600" dirty="0">
                <a:latin typeface="Calibri Light" panose="020F0302020204030204" pitchFamily="34" charset="0"/>
                <a:cs typeface="Calibri Light" panose="020F0302020204030204" pitchFamily="34" charset="0"/>
              </a:rPr>
              <a:t>THANK YOU!</a:t>
            </a:r>
            <a:endParaRPr lang="en-IN" sz="9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108152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D240E-6B7F-4620-BC62-9254ABA54018}"/>
              </a:ext>
            </a:extLst>
          </p:cNvPr>
          <p:cNvSpPr>
            <a:spLocks noGrp="1"/>
          </p:cNvSpPr>
          <p:nvPr>
            <p:ph type="title"/>
          </p:nvPr>
        </p:nvSpPr>
        <p:spPr>
          <a:xfrm>
            <a:off x="6178858" y="621436"/>
            <a:ext cx="5575177" cy="5362113"/>
          </a:xfrm>
        </p:spPr>
        <p:txBody>
          <a:bodyPr>
            <a:normAutofit/>
          </a:bodyPr>
          <a:lstStyle/>
          <a:p>
            <a:pPr algn="ctr">
              <a:lnSpc>
                <a:spcPct val="100000"/>
              </a:lnSpc>
            </a:pPr>
            <a:r>
              <a:rPr lang="en-US" sz="4800" u="sng" dirty="0">
                <a:solidFill>
                  <a:srgbClr val="FCF7F1"/>
                </a:solidFill>
                <a:latin typeface="Calibri Light" panose="020F0302020204030204" pitchFamily="34" charset="0"/>
                <a:cs typeface="Calibri Light" panose="020F0302020204030204" pitchFamily="34" charset="0"/>
              </a:rPr>
              <a:t>TEAM MEMBERS</a:t>
            </a:r>
            <a:br>
              <a:rPr lang="en-US" dirty="0">
                <a:solidFill>
                  <a:srgbClr val="FCF7F1"/>
                </a:solidFill>
              </a:rPr>
            </a:br>
            <a:br>
              <a:rPr lang="en-US" sz="3600" dirty="0">
                <a:solidFill>
                  <a:srgbClr val="FCF7F1"/>
                </a:solidFill>
              </a:rPr>
            </a:br>
            <a:r>
              <a:rPr lang="en-US" sz="2400" dirty="0">
                <a:solidFill>
                  <a:srgbClr val="FCF7F1"/>
                </a:solidFill>
                <a:latin typeface="Calibri" panose="020F0502020204030204" pitchFamily="34" charset="0"/>
                <a:cs typeface="Calibri" panose="020F0502020204030204" pitchFamily="34" charset="0"/>
              </a:rPr>
              <a:t>       </a:t>
            </a:r>
            <a:r>
              <a:rPr lang="en-IN" sz="2400" dirty="0">
                <a:solidFill>
                  <a:schemeClr val="bg2"/>
                </a:solidFill>
                <a:latin typeface="Calibri" panose="020F0502020204030204" pitchFamily="34" charset="0"/>
                <a:cs typeface="Calibri" panose="020F0502020204030204" pitchFamily="34" charset="0"/>
              </a:rPr>
              <a:t>MEKALA PRAVEEN (19UK5A0508)</a:t>
            </a:r>
            <a:br>
              <a:rPr lang="en-IN" sz="2400" dirty="0">
                <a:solidFill>
                  <a:schemeClr val="bg2"/>
                </a:solidFill>
                <a:latin typeface="Calibri" panose="020F0502020204030204" pitchFamily="34" charset="0"/>
                <a:cs typeface="Calibri" panose="020F0502020204030204" pitchFamily="34" charset="0"/>
              </a:rPr>
            </a:br>
            <a:r>
              <a:rPr lang="en-IN" sz="2400" dirty="0">
                <a:solidFill>
                  <a:schemeClr val="bg2"/>
                </a:solidFill>
                <a:latin typeface="Calibri" panose="020F0502020204030204" pitchFamily="34" charset="0"/>
                <a:cs typeface="Calibri" panose="020F0502020204030204" pitchFamily="34" charset="0"/>
              </a:rPr>
              <a:t>      KAVATI ANANTHESHWAR (19UK5A0515)</a:t>
            </a:r>
            <a:br>
              <a:rPr lang="en-IN" sz="2400" dirty="0">
                <a:solidFill>
                  <a:schemeClr val="bg2"/>
                </a:solidFill>
                <a:latin typeface="Calibri" panose="020F0502020204030204" pitchFamily="34" charset="0"/>
                <a:cs typeface="Calibri" panose="020F0502020204030204" pitchFamily="34" charset="0"/>
              </a:rPr>
            </a:br>
            <a:r>
              <a:rPr lang="en-IN" sz="2400" dirty="0">
                <a:solidFill>
                  <a:schemeClr val="bg2"/>
                </a:solidFill>
                <a:latin typeface="Calibri" panose="020F0502020204030204" pitchFamily="34" charset="0"/>
                <a:cs typeface="Calibri" panose="020F0502020204030204" pitchFamily="34" charset="0"/>
              </a:rPr>
              <a:t>      B.VASANTH NAIK (17UK1A05F8</a:t>
            </a:r>
            <a:r>
              <a:rPr lang="en-IN" sz="2800" dirty="0">
                <a:solidFill>
                  <a:schemeClr val="bg2"/>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984327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1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51302-1727-4F1D-8053-D1872F88C823}"/>
              </a:ext>
            </a:extLst>
          </p:cNvPr>
          <p:cNvSpPr>
            <a:spLocks noGrp="1"/>
          </p:cNvSpPr>
          <p:nvPr>
            <p:ph type="title"/>
          </p:nvPr>
        </p:nvSpPr>
        <p:spPr>
          <a:xfrm>
            <a:off x="1066800" y="642594"/>
            <a:ext cx="10058400" cy="884365"/>
          </a:xfrm>
        </p:spPr>
        <p:txBody>
          <a:bodyPr>
            <a:normAutofit/>
          </a:bodyPr>
          <a:lstStyle/>
          <a:p>
            <a:r>
              <a:rPr lang="en-US" sz="4800" u="sng" dirty="0">
                <a:latin typeface="Calibri Light" panose="020F0302020204030204" pitchFamily="34" charset="0"/>
                <a:cs typeface="Calibri Light" panose="020F0302020204030204" pitchFamily="34" charset="0"/>
              </a:rPr>
              <a:t>CONTENTS</a:t>
            </a:r>
            <a:endParaRPr lang="en-IN" sz="4800" u="sng"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4B4F18C0-FE02-4533-A290-B848BDB45A8E}"/>
              </a:ext>
            </a:extLst>
          </p:cNvPr>
          <p:cNvSpPr>
            <a:spLocks noGrp="1"/>
          </p:cNvSpPr>
          <p:nvPr>
            <p:ph idx="1"/>
          </p:nvPr>
        </p:nvSpPr>
        <p:spPr>
          <a:xfrm>
            <a:off x="1066800" y="1766656"/>
            <a:ext cx="10058400" cy="4767309"/>
          </a:xfrm>
        </p:spPr>
        <p:txBody>
          <a:bodyPr>
            <a:noAutofit/>
          </a:bodyPr>
          <a:lstStyle/>
          <a:p>
            <a:pPr>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ABSTRACT</a:t>
            </a:r>
          </a:p>
          <a:p>
            <a:pPr>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OBJECTIVES</a:t>
            </a:r>
          </a:p>
          <a:p>
            <a:pPr>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INTRODUCTION</a:t>
            </a:r>
          </a:p>
          <a:p>
            <a:pPr>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PROJECT FLOW</a:t>
            </a:r>
          </a:p>
          <a:p>
            <a:pPr>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WORKING WITH THE DATASET</a:t>
            </a:r>
          </a:p>
          <a:p>
            <a:pPr>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LOADING THE DATASET</a:t>
            </a:r>
          </a:p>
          <a:p>
            <a:pPr>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ARCHITECTURE</a:t>
            </a:r>
          </a:p>
          <a:p>
            <a:pPr>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HARDWARE REQUIREMENTS</a:t>
            </a:r>
          </a:p>
          <a:p>
            <a:pPr>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ADVANTAGES AND DISADVANTAGES</a:t>
            </a:r>
          </a:p>
          <a:p>
            <a:pPr>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CONCLUSION</a:t>
            </a:r>
          </a:p>
          <a:p>
            <a:pPr>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FUTURE ENHANCEMENT</a:t>
            </a:r>
            <a:endParaRPr lang="en-IN" sz="18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351279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1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67F37-8B21-4F78-B568-487F2CE01CB3}"/>
              </a:ext>
            </a:extLst>
          </p:cNvPr>
          <p:cNvSpPr>
            <a:spLocks noGrp="1"/>
          </p:cNvSpPr>
          <p:nvPr>
            <p:ph type="title"/>
          </p:nvPr>
        </p:nvSpPr>
        <p:spPr/>
        <p:txBody>
          <a:bodyPr>
            <a:normAutofit/>
          </a:bodyPr>
          <a:lstStyle/>
          <a:p>
            <a:pPr algn="ctr"/>
            <a:r>
              <a:rPr lang="en-US" sz="6000" dirty="0">
                <a:latin typeface="Calibri Light" panose="020F0302020204030204" pitchFamily="34" charset="0"/>
                <a:cs typeface="Calibri Light" panose="020F0302020204030204" pitchFamily="34" charset="0"/>
              </a:rPr>
              <a:t>ABSTRACT</a:t>
            </a:r>
            <a:endParaRPr lang="en-IN" sz="6000"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A02F8584-02C6-494D-91E2-3E211D3DA07E}"/>
              </a:ext>
            </a:extLst>
          </p:cNvPr>
          <p:cNvSpPr>
            <a:spLocks noGrp="1"/>
          </p:cNvSpPr>
          <p:nvPr>
            <p:ph idx="1"/>
          </p:nvPr>
        </p:nvSpPr>
        <p:spPr>
          <a:xfrm>
            <a:off x="1066800" y="2103120"/>
            <a:ext cx="10058400" cy="4112286"/>
          </a:xfrm>
        </p:spPr>
        <p:txBody>
          <a:bodyPr>
            <a:normAutofit fontScale="92500"/>
          </a:bodyPr>
          <a:lstStyle/>
          <a:p>
            <a:pPr marL="0" indent="0">
              <a:buNone/>
            </a:pPr>
            <a:r>
              <a:rPr lang="en-US" sz="2800" b="0" i="0" dirty="0">
                <a:solidFill>
                  <a:srgbClr val="292929"/>
                </a:solidFill>
                <a:effectLst/>
                <a:latin typeface="Calibri Light" panose="020F0302020204030204" pitchFamily="34" charset="0"/>
                <a:cs typeface="Calibri Light" panose="020F0302020204030204" pitchFamily="34" charset="0"/>
              </a:rPr>
              <a:t>Many bike share systems make available their trip data for those who want to understand how their systems are used. The bike share system in New York City, Citi Bike, is one of them. The trip data files contain one record for each ride, around two million records per month, depending on the season. It’s a traditional bike share system with fixed stations where a user picks up a bike at one dock, using a key fob or a code, and returns it at another. The station and time when the ride started and stopped is recorded for each ride. Some limited information about the rider is also recorded: their gender and year of birth.</a:t>
            </a:r>
            <a:endParaRPr lang="en-IN" sz="2800" dirty="0">
              <a:latin typeface="Calibri Light" panose="020F0302020204030204" pitchFamily="34" charset="0"/>
              <a:cs typeface="Calibri Light" panose="020F0302020204030204" pitchFamily="34" charset="0"/>
            </a:endParaRPr>
          </a:p>
          <a:p>
            <a:endParaRPr lang="en-IN" dirty="0"/>
          </a:p>
        </p:txBody>
      </p:sp>
    </p:spTree>
    <p:extLst>
      <p:ext uri="{BB962C8B-B14F-4D97-AF65-F5344CB8AC3E}">
        <p14:creationId xmlns:p14="http://schemas.microsoft.com/office/powerpoint/2010/main" val="3953027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1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9BFC-D619-4405-9CF6-3E447095AED2}"/>
              </a:ext>
            </a:extLst>
          </p:cNvPr>
          <p:cNvSpPr>
            <a:spLocks noGrp="1"/>
          </p:cNvSpPr>
          <p:nvPr>
            <p:ph type="title"/>
          </p:nvPr>
        </p:nvSpPr>
        <p:spPr/>
        <p:txBody>
          <a:bodyPr>
            <a:normAutofit/>
          </a:bodyPr>
          <a:lstStyle/>
          <a:p>
            <a:pPr algn="ctr"/>
            <a:r>
              <a:rPr lang="en-US" sz="6000" dirty="0">
                <a:latin typeface="Calibri Light" panose="020F0302020204030204" pitchFamily="34" charset="0"/>
                <a:cs typeface="Calibri Light" panose="020F0302020204030204" pitchFamily="34" charset="0"/>
              </a:rPr>
              <a:t>OBJECTIVES</a:t>
            </a:r>
            <a:endParaRPr lang="en-IN" sz="6000" dirty="0"/>
          </a:p>
        </p:txBody>
      </p:sp>
      <p:sp>
        <p:nvSpPr>
          <p:cNvPr id="3" name="Content Placeholder 2">
            <a:extLst>
              <a:ext uri="{FF2B5EF4-FFF2-40B4-BE49-F238E27FC236}">
                <a16:creationId xmlns:a16="http://schemas.microsoft.com/office/drawing/2014/main" id="{C5E46225-A885-422C-86E5-EFB753DA771E}"/>
              </a:ext>
            </a:extLst>
          </p:cNvPr>
          <p:cNvSpPr>
            <a:spLocks noGrp="1"/>
          </p:cNvSpPr>
          <p:nvPr>
            <p:ph idx="1"/>
          </p:nvPr>
        </p:nvSpPr>
        <p:spPr>
          <a:xfrm>
            <a:off x="1066800" y="2286000"/>
            <a:ext cx="10058400" cy="3929406"/>
          </a:xfrm>
        </p:spPr>
        <p:txBody>
          <a:bodyPr/>
          <a:lstStyle/>
          <a:p>
            <a:pPr>
              <a:buFont typeface="Arial" panose="020B0604020202020204" pitchFamily="34" charset="0"/>
              <a:buChar char="•"/>
            </a:pPr>
            <a:r>
              <a:rPr lang="en-US" sz="3600" b="0" i="0" dirty="0">
                <a:solidFill>
                  <a:srgbClr val="35475C"/>
                </a:solidFill>
                <a:effectLst/>
                <a:latin typeface="Calibri Light" panose="020F0302020204030204" pitchFamily="34" charset="0"/>
                <a:cs typeface="Calibri Light" panose="020F0302020204030204" pitchFamily="34" charset="0"/>
              </a:rPr>
              <a:t>Know fundamental concepts and can work on IBM Cognos Analytics.</a:t>
            </a:r>
          </a:p>
          <a:p>
            <a:pPr>
              <a:buFont typeface="Arial" panose="020B0604020202020204" pitchFamily="34" charset="0"/>
              <a:buChar char="•"/>
            </a:pPr>
            <a:r>
              <a:rPr lang="en-US" sz="3600" b="0" i="0" dirty="0">
                <a:solidFill>
                  <a:srgbClr val="35475C"/>
                </a:solidFill>
                <a:effectLst/>
                <a:latin typeface="Calibri Light" panose="020F0302020204030204" pitchFamily="34" charset="0"/>
                <a:cs typeface="Calibri Light" panose="020F0302020204030204" pitchFamily="34" charset="0"/>
              </a:rPr>
              <a:t>Gain a broad understanding of plotting different graphs.</a:t>
            </a:r>
          </a:p>
          <a:p>
            <a:pPr>
              <a:buFont typeface="Arial" panose="020B0604020202020204" pitchFamily="34" charset="0"/>
              <a:buChar char="•"/>
            </a:pPr>
            <a:r>
              <a:rPr lang="en-US" sz="3600" b="0" i="0" dirty="0">
                <a:solidFill>
                  <a:srgbClr val="35475C"/>
                </a:solidFill>
                <a:effectLst/>
                <a:latin typeface="Calibri Light" panose="020F0302020204030204" pitchFamily="34" charset="0"/>
                <a:cs typeface="Calibri Light" panose="020F0302020204030204" pitchFamily="34" charset="0"/>
              </a:rPr>
              <a:t>Able to create meaningful dashboards</a:t>
            </a:r>
          </a:p>
          <a:p>
            <a:endParaRPr lang="en-IN" dirty="0"/>
          </a:p>
        </p:txBody>
      </p:sp>
    </p:spTree>
    <p:extLst>
      <p:ext uri="{BB962C8B-B14F-4D97-AF65-F5344CB8AC3E}">
        <p14:creationId xmlns:p14="http://schemas.microsoft.com/office/powerpoint/2010/main" val="4001155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1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A627A-D7AF-424B-97BD-6B6469CED4F8}"/>
              </a:ext>
            </a:extLst>
          </p:cNvPr>
          <p:cNvSpPr>
            <a:spLocks noGrp="1"/>
          </p:cNvSpPr>
          <p:nvPr>
            <p:ph type="title"/>
          </p:nvPr>
        </p:nvSpPr>
        <p:spPr>
          <a:xfrm>
            <a:off x="1066800" y="642594"/>
            <a:ext cx="10058400" cy="1088552"/>
          </a:xfrm>
        </p:spPr>
        <p:txBody>
          <a:bodyPr>
            <a:normAutofit/>
          </a:bodyPr>
          <a:lstStyle/>
          <a:p>
            <a:pPr algn="ctr"/>
            <a:r>
              <a:rPr lang="en-US" sz="6000" dirty="0">
                <a:latin typeface="Calibri Light" panose="020F0302020204030204" pitchFamily="34" charset="0"/>
                <a:cs typeface="Calibri Light" panose="020F0302020204030204" pitchFamily="34" charset="0"/>
              </a:rPr>
              <a:t>INTRODUCTION</a:t>
            </a:r>
            <a:endParaRPr lang="en-IN" sz="6000" dirty="0"/>
          </a:p>
        </p:txBody>
      </p:sp>
      <p:sp>
        <p:nvSpPr>
          <p:cNvPr id="3" name="Content Placeholder 2">
            <a:extLst>
              <a:ext uri="{FF2B5EF4-FFF2-40B4-BE49-F238E27FC236}">
                <a16:creationId xmlns:a16="http://schemas.microsoft.com/office/drawing/2014/main" id="{FB78261D-77DA-4E03-8084-BACC4CDFD916}"/>
              </a:ext>
            </a:extLst>
          </p:cNvPr>
          <p:cNvSpPr>
            <a:spLocks noGrp="1"/>
          </p:cNvSpPr>
          <p:nvPr>
            <p:ph idx="1"/>
          </p:nvPr>
        </p:nvSpPr>
        <p:spPr>
          <a:xfrm>
            <a:off x="790575" y="1890944"/>
            <a:ext cx="10782300" cy="4324462"/>
          </a:xfrm>
        </p:spPr>
        <p:txBody>
          <a:bodyPr>
            <a:normAutofit lnSpcReduction="10000"/>
          </a:bodyPr>
          <a:lstStyle/>
          <a:p>
            <a:pPr marL="0" indent="0">
              <a:buNone/>
            </a:pPr>
            <a:r>
              <a:rPr lang="en-US" sz="2600" b="0" i="0" dirty="0">
                <a:solidFill>
                  <a:srgbClr val="202124"/>
                </a:solidFill>
                <a:effectLst/>
                <a:latin typeface="Calibri Light" panose="020F0302020204030204" pitchFamily="34" charset="0"/>
                <a:cs typeface="Calibri Light" panose="020F0302020204030204" pitchFamily="34" charset="0"/>
              </a:rPr>
              <a:t>IBM Cognos is </a:t>
            </a:r>
            <a:r>
              <a:rPr lang="en-US" sz="2600" b="1" i="0" dirty="0">
                <a:solidFill>
                  <a:srgbClr val="202124"/>
                </a:solidFill>
                <a:effectLst/>
                <a:latin typeface="Calibri Light" panose="020F0302020204030204" pitchFamily="34" charset="0"/>
                <a:cs typeface="Calibri Light" panose="020F0302020204030204" pitchFamily="34" charset="0"/>
              </a:rPr>
              <a:t>a business intelligence tool for web-based reporting and analytics</a:t>
            </a:r>
            <a:r>
              <a:rPr lang="en-US" sz="2600" b="0" i="0" dirty="0">
                <a:solidFill>
                  <a:srgbClr val="202124"/>
                </a:solidFill>
                <a:effectLst/>
                <a:latin typeface="Calibri Light" panose="020F0302020204030204" pitchFamily="34" charset="0"/>
                <a:cs typeface="Calibri Light" panose="020F0302020204030204" pitchFamily="34" charset="0"/>
              </a:rPr>
              <a:t>. IBM Cognos to </a:t>
            </a:r>
            <a:r>
              <a:rPr lang="en-US" sz="2600" dirty="0">
                <a:solidFill>
                  <a:srgbClr val="202124"/>
                </a:solidFill>
                <a:latin typeface="Calibri Light" panose="020F0302020204030204" pitchFamily="34" charset="0"/>
                <a:cs typeface="Calibri Light" panose="020F0302020204030204" pitchFamily="34" charset="0"/>
              </a:rPr>
              <a:t>A</a:t>
            </a:r>
            <a:r>
              <a:rPr lang="en-US" sz="2600" b="0" i="0" dirty="0">
                <a:solidFill>
                  <a:srgbClr val="202124"/>
                </a:solidFill>
                <a:effectLst/>
                <a:latin typeface="Calibri Light" panose="020F0302020204030204" pitchFamily="34" charset="0"/>
                <a:cs typeface="Calibri Light" panose="020F0302020204030204" pitchFamily="34" charset="0"/>
              </a:rPr>
              <a:t>nalyze and Visualize New York City Bike Ride Share Data </a:t>
            </a:r>
            <a:r>
              <a:rPr lang="en-US" sz="2600" b="0" i="0" dirty="0">
                <a:effectLst/>
                <a:latin typeface="Calibri Light" panose="020F0302020204030204" pitchFamily="34" charset="0"/>
                <a:cs typeface="Calibri Light" panose="020F0302020204030204" pitchFamily="34" charset="0"/>
              </a:rPr>
              <a:t>goal is to create an operating report of Citi Bike for the year 2018. In this, we’ve to create data visualizations to understand, </a:t>
            </a:r>
          </a:p>
          <a:p>
            <a:pPr>
              <a:buFont typeface="Arial" panose="020B0604020202020204" pitchFamily="34" charset="0"/>
              <a:buChar char="•"/>
            </a:pPr>
            <a:r>
              <a:rPr lang="en-US" sz="2600" dirty="0">
                <a:latin typeface="Calibri Light" panose="020F0302020204030204" pitchFamily="34" charset="0"/>
                <a:cs typeface="Calibri Light" panose="020F0302020204030204" pitchFamily="34" charset="0"/>
              </a:rPr>
              <a:t>T</a:t>
            </a:r>
            <a:r>
              <a:rPr lang="en-US" sz="2600" b="0" i="0" dirty="0">
                <a:effectLst/>
                <a:latin typeface="Calibri Light" panose="020F0302020204030204" pitchFamily="34" charset="0"/>
                <a:cs typeface="Calibri Light" panose="020F0302020204030204" pitchFamily="34" charset="0"/>
              </a:rPr>
              <a:t>otal number of trips</a:t>
            </a:r>
          </a:p>
          <a:p>
            <a:pPr>
              <a:buFont typeface="Arial" panose="020B0604020202020204" pitchFamily="34" charset="0"/>
              <a:buChar char="•"/>
            </a:pPr>
            <a:r>
              <a:rPr lang="en-US" sz="2600" dirty="0">
                <a:latin typeface="Calibri Light" panose="020F0302020204030204" pitchFamily="34" charset="0"/>
                <a:cs typeface="Calibri Light" panose="020F0302020204030204" pitchFamily="34" charset="0"/>
              </a:rPr>
              <a:t>What is customer and subscriber with gender</a:t>
            </a:r>
          </a:p>
          <a:p>
            <a:pPr>
              <a:buFont typeface="Arial" panose="020B0604020202020204" pitchFamily="34" charset="0"/>
              <a:buChar char="•"/>
            </a:pPr>
            <a:r>
              <a:rPr lang="en-US" sz="2600" b="0" i="0" dirty="0">
                <a:effectLst/>
                <a:latin typeface="Calibri Light" panose="020F0302020204030204" pitchFamily="34" charset="0"/>
                <a:cs typeface="Calibri Light" panose="020F0302020204030204" pitchFamily="34" charset="0"/>
              </a:rPr>
              <a:t>Find the top bike used with respect to trip duration?</a:t>
            </a:r>
          </a:p>
          <a:p>
            <a:pPr>
              <a:buFont typeface="Arial" panose="020B0604020202020204" pitchFamily="34" charset="0"/>
              <a:buChar char="•"/>
            </a:pPr>
            <a:r>
              <a:rPr lang="en-US" sz="2600" b="0" i="0" dirty="0">
                <a:effectLst/>
                <a:latin typeface="Calibri Light" panose="020F0302020204030204" pitchFamily="34" charset="0"/>
                <a:cs typeface="Calibri Light" panose="020F0302020204030204" pitchFamily="34" charset="0"/>
              </a:rPr>
              <a:t>Calculating the number of bikes used by respective age groups.</a:t>
            </a:r>
          </a:p>
          <a:p>
            <a:pPr>
              <a:buFont typeface="Arial" panose="020B0604020202020204" pitchFamily="34" charset="0"/>
              <a:buChar char="•"/>
            </a:pPr>
            <a:r>
              <a:rPr lang="en-US" sz="2600" b="0" i="0" dirty="0">
                <a:effectLst/>
                <a:latin typeface="Calibri Light" panose="020F0302020204030204" pitchFamily="34" charset="0"/>
                <a:cs typeface="Calibri Light" panose="020F0302020204030204" pitchFamily="34" charset="0"/>
              </a:rPr>
              <a:t>Top 10 Start Station Names with respect to Customer age group</a:t>
            </a:r>
            <a:r>
              <a:rPr lang="en-US" sz="1600" b="0" i="0" dirty="0">
                <a:effectLst/>
                <a:latin typeface="Calibri Light" panose="020F0302020204030204" pitchFamily="34" charset="0"/>
                <a:cs typeface="Calibri Light" panose="020F0302020204030204" pitchFamily="34" charset="0"/>
              </a:rPr>
              <a:t>.</a:t>
            </a:r>
            <a:endParaRPr lang="en-IN" dirty="0"/>
          </a:p>
        </p:txBody>
      </p:sp>
    </p:spTree>
    <p:extLst>
      <p:ext uri="{BB962C8B-B14F-4D97-AF65-F5344CB8AC3E}">
        <p14:creationId xmlns:p14="http://schemas.microsoft.com/office/powerpoint/2010/main" val="2039532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1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8FFF1-CEAA-4544-A327-2F7BB75F62DE}"/>
              </a:ext>
            </a:extLst>
          </p:cNvPr>
          <p:cNvSpPr>
            <a:spLocks noGrp="1"/>
          </p:cNvSpPr>
          <p:nvPr>
            <p:ph type="title"/>
          </p:nvPr>
        </p:nvSpPr>
        <p:spPr>
          <a:xfrm>
            <a:off x="1066800" y="304800"/>
            <a:ext cx="10058400" cy="733425"/>
          </a:xfrm>
        </p:spPr>
        <p:txBody>
          <a:bodyPr>
            <a:normAutofit/>
          </a:bodyPr>
          <a:lstStyle/>
          <a:p>
            <a:pPr algn="ctr"/>
            <a:r>
              <a:rPr lang="en-US" dirty="0">
                <a:latin typeface="Calibri Light" panose="020F0302020204030204" pitchFamily="34" charset="0"/>
                <a:cs typeface="Calibri Light" panose="020F0302020204030204" pitchFamily="34" charset="0"/>
              </a:rPr>
              <a:t>PROJECT FLOW</a:t>
            </a:r>
            <a:endParaRPr lang="en-IN"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820F469F-6DB5-490A-A23B-F27B2C5949BA}"/>
              </a:ext>
            </a:extLst>
          </p:cNvPr>
          <p:cNvSpPr>
            <a:spLocks noGrp="1"/>
          </p:cNvSpPr>
          <p:nvPr>
            <p:ph idx="1"/>
          </p:nvPr>
        </p:nvSpPr>
        <p:spPr>
          <a:xfrm>
            <a:off x="1066799" y="1189608"/>
            <a:ext cx="10154575" cy="5363592"/>
          </a:xfrm>
        </p:spPr>
        <p:txBody>
          <a:bodyPr>
            <a:normAutofit fontScale="25000" lnSpcReduction="20000"/>
          </a:bodyPr>
          <a:lstStyle/>
          <a:p>
            <a:pPr algn="l">
              <a:buFont typeface="Arial" panose="020B0604020202020204" pitchFamily="34" charset="0"/>
              <a:buChar char="•"/>
            </a:pPr>
            <a:r>
              <a:rPr lang="en-US" sz="8000" b="0" i="0" dirty="0">
                <a:solidFill>
                  <a:srgbClr val="35475C"/>
                </a:solidFill>
                <a:effectLst/>
                <a:latin typeface="Calibri Light" panose="020F0302020204030204" pitchFamily="34" charset="0"/>
                <a:cs typeface="Calibri Light" panose="020F0302020204030204" pitchFamily="34" charset="0"/>
              </a:rPr>
              <a:t>Users create multiple analysis graphs/charts.</a:t>
            </a:r>
          </a:p>
          <a:p>
            <a:pPr algn="l">
              <a:buFont typeface="Arial" panose="020B0604020202020204" pitchFamily="34" charset="0"/>
              <a:buChar char="•"/>
            </a:pPr>
            <a:r>
              <a:rPr lang="en-US" sz="8000" b="0" i="0" dirty="0">
                <a:solidFill>
                  <a:srgbClr val="35475C"/>
                </a:solidFill>
                <a:effectLst/>
                <a:latin typeface="Calibri Light" panose="020F0302020204030204" pitchFamily="34" charset="0"/>
                <a:cs typeface="Calibri Light" panose="020F0302020204030204" pitchFamily="34" charset="0"/>
              </a:rPr>
              <a:t>Using the analyzed chart creation of Dashboard is done.</a:t>
            </a:r>
          </a:p>
          <a:p>
            <a:pPr algn="l">
              <a:buFont typeface="Arial" panose="020B0604020202020204" pitchFamily="34" charset="0"/>
              <a:buChar char="•"/>
            </a:pPr>
            <a:r>
              <a:rPr lang="en-US" sz="8000" b="0" i="0" dirty="0">
                <a:solidFill>
                  <a:srgbClr val="35475C"/>
                </a:solidFill>
                <a:effectLst/>
                <a:latin typeface="Calibri Light" panose="020F0302020204030204" pitchFamily="34" charset="0"/>
                <a:cs typeface="Calibri Light" panose="020F0302020204030204" pitchFamily="34" charset="0"/>
              </a:rPr>
              <a:t>Saving and Visualizing the final dashboard in the IBM Cognos Analytics.</a:t>
            </a:r>
          </a:p>
          <a:p>
            <a:pPr marL="0" indent="0" algn="l" rtl="0">
              <a:spcBef>
                <a:spcPts val="0"/>
              </a:spcBef>
              <a:spcAft>
                <a:spcPts val="1000"/>
              </a:spcAft>
              <a:buNone/>
            </a:pPr>
            <a:endParaRPr lang="en-US" sz="8000" dirty="0">
              <a:solidFill>
                <a:srgbClr val="35475C"/>
              </a:solidFill>
              <a:latin typeface="Calibri Light" panose="020F0302020204030204" pitchFamily="34" charset="0"/>
              <a:cs typeface="Calibri Light" panose="020F0302020204030204" pitchFamily="34" charset="0"/>
            </a:endParaRPr>
          </a:p>
          <a:p>
            <a:pPr marL="0" indent="0" algn="l" rtl="0">
              <a:spcBef>
                <a:spcPts val="0"/>
              </a:spcBef>
              <a:spcAft>
                <a:spcPts val="1000"/>
              </a:spcAft>
              <a:buNone/>
            </a:pPr>
            <a:r>
              <a:rPr lang="en-US" sz="8000" b="0" i="0" dirty="0">
                <a:effectLst/>
                <a:latin typeface="Calibri Light" panose="020F0302020204030204" pitchFamily="34" charset="0"/>
                <a:cs typeface="Calibri Light" panose="020F0302020204030204" pitchFamily="34" charset="0"/>
              </a:rPr>
              <a:t>To accomplish this, we have to complete all the activities and tasks listed below.</a:t>
            </a:r>
          </a:p>
          <a:p>
            <a:pPr algn="l" rtl="0" fontAlgn="base">
              <a:spcBef>
                <a:spcPts val="0"/>
              </a:spcBef>
              <a:spcAft>
                <a:spcPts val="0"/>
              </a:spcAft>
              <a:buFont typeface="Arial" panose="020B0604020202020204" pitchFamily="34" charset="0"/>
              <a:buChar char="•"/>
            </a:pPr>
            <a:r>
              <a:rPr lang="en-US" sz="8000" b="0" i="0" dirty="0">
                <a:solidFill>
                  <a:srgbClr val="35475C"/>
                </a:solidFill>
                <a:effectLst/>
                <a:latin typeface="Calibri Light" panose="020F0302020204030204" pitchFamily="34" charset="0"/>
                <a:cs typeface="Calibri Light" panose="020F0302020204030204" pitchFamily="34" charset="0"/>
              </a:rPr>
              <a:t>IBM Cloud Account</a:t>
            </a:r>
          </a:p>
          <a:p>
            <a:pPr algn="l" rtl="0" fontAlgn="base">
              <a:spcBef>
                <a:spcPts val="0"/>
              </a:spcBef>
              <a:spcAft>
                <a:spcPts val="0"/>
              </a:spcAft>
              <a:buFont typeface="Arial" panose="020B0604020202020204" pitchFamily="34" charset="0"/>
              <a:buChar char="•"/>
            </a:pPr>
            <a:r>
              <a:rPr lang="en-US" sz="8000" b="0" i="0" dirty="0">
                <a:solidFill>
                  <a:srgbClr val="35475C"/>
                </a:solidFill>
                <a:effectLst/>
                <a:latin typeface="Calibri Light" panose="020F0302020204030204" pitchFamily="34" charset="0"/>
                <a:cs typeface="Calibri Light" panose="020F0302020204030204" pitchFamily="34" charset="0"/>
              </a:rPr>
              <a:t>Login to Cognos Analytics</a:t>
            </a:r>
          </a:p>
          <a:p>
            <a:pPr algn="l" rtl="0" fontAlgn="base">
              <a:spcBef>
                <a:spcPts val="0"/>
              </a:spcBef>
              <a:spcAft>
                <a:spcPts val="0"/>
              </a:spcAft>
              <a:buFont typeface="Arial" panose="020B0604020202020204" pitchFamily="34" charset="0"/>
              <a:buChar char="•"/>
            </a:pPr>
            <a:r>
              <a:rPr lang="en-US" sz="8000" b="0" i="0" dirty="0">
                <a:solidFill>
                  <a:srgbClr val="35475C"/>
                </a:solidFill>
                <a:effectLst/>
                <a:latin typeface="Calibri Light" panose="020F0302020204030204" pitchFamily="34" charset="0"/>
                <a:cs typeface="Calibri Light" panose="020F0302020204030204" pitchFamily="34" charset="0"/>
              </a:rPr>
              <a:t>Working with the Dataset</a:t>
            </a:r>
          </a:p>
          <a:p>
            <a:pPr marL="742950" lvl="1" indent="-285750" algn="l" rtl="0" fontAlgn="base">
              <a:spcBef>
                <a:spcPts val="0"/>
              </a:spcBef>
              <a:spcAft>
                <a:spcPts val="0"/>
              </a:spcAft>
              <a:buFont typeface="Arial" panose="020B0604020202020204" pitchFamily="34" charset="0"/>
              <a:buChar char="•"/>
            </a:pPr>
            <a:r>
              <a:rPr lang="en-US" sz="8000" b="0" i="0" dirty="0">
                <a:solidFill>
                  <a:srgbClr val="35475C"/>
                </a:solidFill>
                <a:effectLst/>
                <a:latin typeface="Calibri Light" panose="020F0302020204030204" pitchFamily="34" charset="0"/>
                <a:cs typeface="Calibri Light" panose="020F0302020204030204" pitchFamily="34" charset="0"/>
              </a:rPr>
              <a:t>Understand the Dataset</a:t>
            </a:r>
          </a:p>
          <a:p>
            <a:pPr marL="742950" lvl="1" indent="-285750" algn="l" rtl="0" fontAlgn="base">
              <a:spcBef>
                <a:spcPts val="0"/>
              </a:spcBef>
              <a:spcAft>
                <a:spcPts val="0"/>
              </a:spcAft>
              <a:buFont typeface="Arial" panose="020B0604020202020204" pitchFamily="34" charset="0"/>
              <a:buChar char="•"/>
            </a:pPr>
            <a:r>
              <a:rPr lang="en-US" sz="8000" b="0" i="0" dirty="0">
                <a:solidFill>
                  <a:srgbClr val="35475C"/>
                </a:solidFill>
                <a:effectLst/>
                <a:latin typeface="Calibri Light" panose="020F0302020204030204" pitchFamily="34" charset="0"/>
                <a:cs typeface="Calibri Light" panose="020F0302020204030204" pitchFamily="34" charset="0"/>
              </a:rPr>
              <a:t>Loading the Dataset</a:t>
            </a:r>
          </a:p>
          <a:p>
            <a:pPr algn="l" rtl="0" fontAlgn="base">
              <a:spcBef>
                <a:spcPts val="0"/>
              </a:spcBef>
              <a:spcAft>
                <a:spcPts val="0"/>
              </a:spcAft>
              <a:buFont typeface="Arial" panose="020B0604020202020204" pitchFamily="34" charset="0"/>
              <a:buChar char="•"/>
            </a:pPr>
            <a:r>
              <a:rPr lang="en-US" sz="8000" b="0" i="0" dirty="0">
                <a:solidFill>
                  <a:srgbClr val="35475C"/>
                </a:solidFill>
                <a:effectLst/>
                <a:latin typeface="Calibri Light" panose="020F0302020204030204" pitchFamily="34" charset="0"/>
                <a:cs typeface="Calibri Light" panose="020F0302020204030204" pitchFamily="34" charset="0"/>
              </a:rPr>
              <a:t>Data visualization charts</a:t>
            </a:r>
          </a:p>
          <a:p>
            <a:pPr marL="742950" lvl="1" indent="-285750" algn="l" rtl="0" fontAlgn="base">
              <a:spcBef>
                <a:spcPts val="0"/>
              </a:spcBef>
              <a:spcAft>
                <a:spcPts val="0"/>
              </a:spcAft>
              <a:buFont typeface="Arial" panose="020B0604020202020204" pitchFamily="34" charset="0"/>
              <a:buChar char="•"/>
            </a:pPr>
            <a:r>
              <a:rPr lang="en-US" sz="8000" b="0" i="0" dirty="0">
                <a:solidFill>
                  <a:srgbClr val="35475C"/>
                </a:solidFill>
                <a:effectLst/>
                <a:latin typeface="Calibri Light" panose="020F0302020204030204" pitchFamily="34" charset="0"/>
                <a:cs typeface="Calibri Light" panose="020F0302020204030204" pitchFamily="34" charset="0"/>
              </a:rPr>
              <a:t>Problem Statement 1: Number of trips</a:t>
            </a:r>
          </a:p>
          <a:p>
            <a:pPr marL="742950" lvl="1" indent="-285750" algn="l" rtl="0" fontAlgn="base">
              <a:spcBef>
                <a:spcPts val="0"/>
              </a:spcBef>
              <a:spcAft>
                <a:spcPts val="0"/>
              </a:spcAft>
              <a:buFont typeface="Arial" panose="020B0604020202020204" pitchFamily="34" charset="0"/>
              <a:buChar char="•"/>
            </a:pPr>
            <a:r>
              <a:rPr lang="en-US" sz="8000" b="0" i="0" dirty="0">
                <a:solidFill>
                  <a:srgbClr val="35475C"/>
                </a:solidFill>
                <a:effectLst/>
                <a:latin typeface="Calibri Light" panose="020F0302020204030204" pitchFamily="34" charset="0"/>
                <a:cs typeface="Calibri Light" panose="020F0302020204030204" pitchFamily="34" charset="0"/>
              </a:rPr>
              <a:t>Problem Statement 2: Percentage of Subscribers and Customers</a:t>
            </a:r>
          </a:p>
          <a:p>
            <a:pPr marL="742950" lvl="1" indent="-285750" algn="l" rtl="0" fontAlgn="base">
              <a:spcBef>
                <a:spcPts val="0"/>
              </a:spcBef>
              <a:spcAft>
                <a:spcPts val="0"/>
              </a:spcAft>
              <a:buFont typeface="Arial" panose="020B0604020202020204" pitchFamily="34" charset="0"/>
              <a:buChar char="•"/>
            </a:pPr>
            <a:r>
              <a:rPr lang="en-US" sz="8000" b="0" i="0" dirty="0">
                <a:solidFill>
                  <a:srgbClr val="35475C"/>
                </a:solidFill>
                <a:effectLst/>
                <a:latin typeface="Calibri Light" panose="020F0302020204030204" pitchFamily="34" charset="0"/>
                <a:cs typeface="Calibri Light" panose="020F0302020204030204" pitchFamily="34" charset="0"/>
              </a:rPr>
              <a:t>Problem Statement 3: Bike Usage</a:t>
            </a:r>
          </a:p>
          <a:p>
            <a:pPr marL="742950" lvl="1" indent="-285750" algn="l" rtl="0" fontAlgn="base">
              <a:spcBef>
                <a:spcPts val="0"/>
              </a:spcBef>
              <a:spcAft>
                <a:spcPts val="0"/>
              </a:spcAft>
              <a:buFont typeface="Arial" panose="020B0604020202020204" pitchFamily="34" charset="0"/>
              <a:buChar char="•"/>
            </a:pPr>
            <a:r>
              <a:rPr lang="en-US" sz="8000" b="0" i="0" dirty="0">
                <a:solidFill>
                  <a:srgbClr val="35475C"/>
                </a:solidFill>
                <a:effectLst/>
                <a:latin typeface="Calibri Light" panose="020F0302020204030204" pitchFamily="34" charset="0"/>
                <a:cs typeface="Calibri Light" panose="020F0302020204030204" pitchFamily="34" charset="0"/>
              </a:rPr>
              <a:t>Problem Statement 4: Age Group differentiation by Bike</a:t>
            </a:r>
          </a:p>
          <a:p>
            <a:pPr marL="742950" lvl="1" indent="-285750" algn="l" rtl="0" fontAlgn="base">
              <a:spcBef>
                <a:spcPts val="0"/>
              </a:spcBef>
              <a:spcAft>
                <a:spcPts val="0"/>
              </a:spcAft>
              <a:buFont typeface="Arial" panose="020B0604020202020204" pitchFamily="34" charset="0"/>
              <a:buChar char="•"/>
            </a:pPr>
            <a:r>
              <a:rPr lang="en-US" sz="8000" b="0" i="0" dirty="0">
                <a:solidFill>
                  <a:srgbClr val="35475C"/>
                </a:solidFill>
                <a:effectLst/>
                <a:latin typeface="Calibri Light" panose="020F0302020204030204" pitchFamily="34" charset="0"/>
                <a:cs typeface="Calibri Light" panose="020F0302020204030204" pitchFamily="34" charset="0"/>
              </a:rPr>
              <a:t>Problem Statement 5: Top 10 Start Station Names with Customer age group</a:t>
            </a:r>
          </a:p>
          <a:p>
            <a:pPr algn="l" rtl="0" fontAlgn="base">
              <a:spcBef>
                <a:spcPts val="0"/>
              </a:spcBef>
              <a:spcAft>
                <a:spcPts val="0"/>
              </a:spcAft>
              <a:buFont typeface="Arial" panose="020B0604020202020204" pitchFamily="34" charset="0"/>
              <a:buChar char="•"/>
            </a:pPr>
            <a:r>
              <a:rPr lang="en-US" sz="8000" b="0" i="0" dirty="0">
                <a:solidFill>
                  <a:srgbClr val="35475C"/>
                </a:solidFill>
                <a:effectLst/>
                <a:latin typeface="Calibri Light" panose="020F0302020204030204" pitchFamily="34" charset="0"/>
                <a:cs typeface="Calibri Light" panose="020F0302020204030204" pitchFamily="34" charset="0"/>
              </a:rPr>
              <a:t>Dashboard Creation</a:t>
            </a:r>
          </a:p>
          <a:p>
            <a:pPr algn="l" rtl="0" fontAlgn="base">
              <a:spcBef>
                <a:spcPts val="0"/>
              </a:spcBef>
              <a:spcAft>
                <a:spcPts val="1000"/>
              </a:spcAft>
              <a:buFont typeface="Arial" panose="020B0604020202020204" pitchFamily="34" charset="0"/>
              <a:buChar char="•"/>
            </a:pPr>
            <a:r>
              <a:rPr lang="en-US" sz="8000" b="0" i="0" dirty="0">
                <a:solidFill>
                  <a:srgbClr val="35475C"/>
                </a:solidFill>
                <a:effectLst/>
                <a:latin typeface="Calibri Light" panose="020F0302020204030204" pitchFamily="34" charset="0"/>
                <a:cs typeface="Calibri Light" panose="020F0302020204030204" pitchFamily="34" charset="0"/>
              </a:rPr>
              <a:t>Export the Analytics</a:t>
            </a:r>
          </a:p>
          <a:p>
            <a:br>
              <a:rPr lang="en-US" sz="2000" b="0" i="0" dirty="0">
                <a:solidFill>
                  <a:srgbClr val="35475C"/>
                </a:solidFill>
                <a:effectLst/>
                <a:latin typeface="Open Sans" panose="020B0606030504020204" pitchFamily="34" charset="0"/>
              </a:rPr>
            </a:br>
            <a:endParaRPr lang="en-US" sz="1600" b="0" i="0" dirty="0">
              <a:solidFill>
                <a:srgbClr val="35475C"/>
              </a:solidFill>
              <a:effectLst/>
              <a:latin typeface="Calibri Light" panose="020F0302020204030204" pitchFamily="34" charset="0"/>
              <a:cs typeface="Calibri Light" panose="020F0302020204030204" pitchFamily="34" charset="0"/>
            </a:endParaRPr>
          </a:p>
          <a:p>
            <a:endParaRPr lang="en-IN" dirty="0"/>
          </a:p>
        </p:txBody>
      </p:sp>
    </p:spTree>
    <p:extLst>
      <p:ext uri="{BB962C8B-B14F-4D97-AF65-F5344CB8AC3E}">
        <p14:creationId xmlns:p14="http://schemas.microsoft.com/office/powerpoint/2010/main" val="2385460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1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2C74D-00F2-4388-8E31-7FFF1A753922}"/>
              </a:ext>
            </a:extLst>
          </p:cNvPr>
          <p:cNvSpPr>
            <a:spLocks noGrp="1"/>
          </p:cNvSpPr>
          <p:nvPr>
            <p:ph type="title"/>
          </p:nvPr>
        </p:nvSpPr>
        <p:spPr>
          <a:xfrm>
            <a:off x="1066800" y="301841"/>
            <a:ext cx="10058400" cy="710213"/>
          </a:xfrm>
        </p:spPr>
        <p:txBody>
          <a:bodyPr>
            <a:normAutofit/>
          </a:bodyPr>
          <a:lstStyle/>
          <a:p>
            <a:pPr algn="ctr"/>
            <a:r>
              <a:rPr lang="en-US" sz="3200" dirty="0">
                <a:latin typeface="Calibri Light" panose="020F0302020204030204" pitchFamily="34" charset="0"/>
                <a:cs typeface="Calibri Light" panose="020F0302020204030204" pitchFamily="34" charset="0"/>
              </a:rPr>
              <a:t>WORKING WITH THE DATASET</a:t>
            </a:r>
            <a:endParaRPr lang="en-IN" sz="3200"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8582D3F7-3FD6-4C98-BDE1-8AF86DF48F40}"/>
              </a:ext>
            </a:extLst>
          </p:cNvPr>
          <p:cNvSpPr>
            <a:spLocks noGrp="1"/>
          </p:cNvSpPr>
          <p:nvPr>
            <p:ph idx="1"/>
          </p:nvPr>
        </p:nvSpPr>
        <p:spPr>
          <a:xfrm>
            <a:off x="648070" y="1154097"/>
            <a:ext cx="11283518" cy="5402061"/>
          </a:xfrm>
        </p:spPr>
        <p:txBody>
          <a:bodyPr>
            <a:normAutofit fontScale="92500" lnSpcReduction="20000"/>
          </a:bodyPr>
          <a:lstStyle/>
          <a:p>
            <a:pPr>
              <a:buFont typeface="Arial" panose="020B0604020202020204" pitchFamily="34" charset="0"/>
              <a:buChar char="•"/>
            </a:pPr>
            <a:r>
              <a:rPr lang="en-US" sz="1900" b="0" i="0" dirty="0">
                <a:effectLst/>
                <a:latin typeface="Calibri Light" panose="020F0302020204030204" pitchFamily="34" charset="0"/>
                <a:cs typeface="Calibri Light" panose="020F0302020204030204" pitchFamily="34" charset="0"/>
              </a:rPr>
              <a:t>The data was sourced from the Citi Bike’s amazon server. We should download the data and understand it. </a:t>
            </a:r>
            <a:r>
              <a:rPr lang="en-US" sz="1900" dirty="0">
                <a:latin typeface="Calibri Light" panose="020F0302020204030204" pitchFamily="34" charset="0"/>
                <a:cs typeface="Calibri Light" panose="020F0302020204030204" pitchFamily="34" charset="0"/>
              </a:rPr>
              <a:t>Now, let’s see a brief overview of what each feature represents or should represent.</a:t>
            </a:r>
          </a:p>
          <a:p>
            <a:pPr marL="0" indent="0">
              <a:buNone/>
            </a:pPr>
            <a:endParaRPr lang="en-US" sz="1900" dirty="0">
              <a:latin typeface="Calibri Light" panose="020F0302020204030204" pitchFamily="34" charset="0"/>
              <a:cs typeface="Calibri Light" panose="020F0302020204030204" pitchFamily="34" charset="0"/>
            </a:endParaRPr>
          </a:p>
          <a:p>
            <a:pPr algn="l" rtl="0">
              <a:spcBef>
                <a:spcPts val="0"/>
              </a:spcBef>
              <a:spcAft>
                <a:spcPts val="1000"/>
              </a:spcAft>
            </a:pPr>
            <a:r>
              <a:rPr lang="en-US" sz="1900" dirty="0">
                <a:latin typeface="Calibri Light" panose="020F0302020204030204" pitchFamily="34" charset="0"/>
                <a:cs typeface="Calibri Light" panose="020F0302020204030204" pitchFamily="34" charset="0"/>
              </a:rPr>
              <a:t>1. </a:t>
            </a:r>
            <a:r>
              <a:rPr lang="en-US" sz="1900" b="0" i="0" dirty="0">
                <a:effectLst/>
                <a:latin typeface="Calibri Light" panose="020F0302020204030204" pitchFamily="34" charset="0"/>
                <a:cs typeface="Calibri Light" panose="020F0302020204030204" pitchFamily="34" charset="0"/>
              </a:rPr>
              <a:t>Trip Duration (seconds) — How long a trip lasted</a:t>
            </a:r>
          </a:p>
          <a:p>
            <a:pPr algn="l" rtl="0">
              <a:spcBef>
                <a:spcPts val="0"/>
              </a:spcBef>
              <a:spcAft>
                <a:spcPts val="1000"/>
              </a:spcAft>
            </a:pPr>
            <a:r>
              <a:rPr lang="en-US" sz="1900" b="0" i="0" dirty="0">
                <a:effectLst/>
                <a:latin typeface="Calibri Light" panose="020F0302020204030204" pitchFamily="34" charset="0"/>
                <a:cs typeface="Calibri Light" panose="020F0302020204030204" pitchFamily="34" charset="0"/>
              </a:rPr>
              <a:t>2. Start Time and Date - Self-explanatory</a:t>
            </a:r>
          </a:p>
          <a:p>
            <a:pPr algn="l" rtl="0">
              <a:spcBef>
                <a:spcPts val="0"/>
              </a:spcBef>
              <a:spcAft>
                <a:spcPts val="1000"/>
              </a:spcAft>
            </a:pPr>
            <a:r>
              <a:rPr lang="en-US" sz="1900" b="0" i="0" dirty="0">
                <a:effectLst/>
                <a:latin typeface="Calibri Light" panose="020F0302020204030204" pitchFamily="34" charset="0"/>
                <a:cs typeface="Calibri Light" panose="020F0302020204030204" pitchFamily="34" charset="0"/>
              </a:rPr>
              <a:t>3. Stop Time and Date - Self-explanatory</a:t>
            </a:r>
          </a:p>
          <a:p>
            <a:pPr algn="l" rtl="0">
              <a:spcBef>
                <a:spcPts val="0"/>
              </a:spcBef>
              <a:spcAft>
                <a:spcPts val="1000"/>
              </a:spcAft>
            </a:pPr>
            <a:r>
              <a:rPr lang="en-US" sz="1900" b="0" i="0" dirty="0">
                <a:effectLst/>
                <a:latin typeface="Calibri Light" panose="020F0302020204030204" pitchFamily="34" charset="0"/>
                <a:cs typeface="Calibri Light" panose="020F0302020204030204" pitchFamily="34" charset="0"/>
              </a:rPr>
              <a:t>4. Start Station Name - Self-explanatory</a:t>
            </a:r>
          </a:p>
          <a:p>
            <a:pPr algn="l" rtl="0">
              <a:spcBef>
                <a:spcPts val="0"/>
              </a:spcBef>
              <a:spcAft>
                <a:spcPts val="1000"/>
              </a:spcAft>
            </a:pPr>
            <a:r>
              <a:rPr lang="en-US" sz="1900" b="0" i="0" dirty="0">
                <a:effectLst/>
                <a:latin typeface="Calibri Light" panose="020F0302020204030204" pitchFamily="34" charset="0"/>
                <a:cs typeface="Calibri Light" panose="020F0302020204030204" pitchFamily="34" charset="0"/>
              </a:rPr>
              <a:t>5. End Station Name - Self-explanatory</a:t>
            </a:r>
          </a:p>
          <a:p>
            <a:pPr algn="l" rtl="0">
              <a:spcBef>
                <a:spcPts val="0"/>
              </a:spcBef>
              <a:spcAft>
                <a:spcPts val="1000"/>
              </a:spcAft>
            </a:pPr>
            <a:r>
              <a:rPr lang="en-US" sz="1900" b="0" i="0" dirty="0">
                <a:effectLst/>
                <a:latin typeface="Calibri Light" panose="020F0302020204030204" pitchFamily="34" charset="0"/>
                <a:cs typeface="Calibri Light" panose="020F0302020204030204" pitchFamily="34" charset="0"/>
              </a:rPr>
              <a:t>6. Station ID - Unique identifier for each station</a:t>
            </a:r>
          </a:p>
          <a:p>
            <a:pPr algn="l" rtl="0">
              <a:spcBef>
                <a:spcPts val="0"/>
              </a:spcBef>
              <a:spcAft>
                <a:spcPts val="1000"/>
              </a:spcAft>
            </a:pPr>
            <a:r>
              <a:rPr lang="en-US" sz="1900" b="0" i="0" dirty="0">
                <a:effectLst/>
                <a:latin typeface="Calibri Light" panose="020F0302020204030204" pitchFamily="34" charset="0"/>
                <a:cs typeface="Calibri Light" panose="020F0302020204030204" pitchFamily="34" charset="0"/>
              </a:rPr>
              <a:t>7. Station Lat/Long - Coordinates</a:t>
            </a:r>
          </a:p>
          <a:p>
            <a:pPr algn="l" rtl="0">
              <a:spcBef>
                <a:spcPts val="0"/>
              </a:spcBef>
              <a:spcAft>
                <a:spcPts val="1000"/>
              </a:spcAft>
            </a:pPr>
            <a:r>
              <a:rPr lang="en-US" sz="1900" b="0" i="0" dirty="0">
                <a:effectLst/>
                <a:latin typeface="Calibri Light" panose="020F0302020204030204" pitchFamily="34" charset="0"/>
                <a:cs typeface="Calibri Light" panose="020F0302020204030204" pitchFamily="34" charset="0"/>
              </a:rPr>
              <a:t>8. Bike ID - unique identifier for each bike</a:t>
            </a:r>
          </a:p>
          <a:p>
            <a:pPr algn="l" rtl="0">
              <a:spcBef>
                <a:spcPts val="0"/>
              </a:spcBef>
              <a:spcAft>
                <a:spcPts val="1000"/>
              </a:spcAft>
            </a:pPr>
            <a:r>
              <a:rPr lang="en-US" sz="1900" b="0" i="0" dirty="0">
                <a:effectLst/>
                <a:latin typeface="Calibri Light" panose="020F0302020204030204" pitchFamily="34" charset="0"/>
                <a:cs typeface="Calibri Light" panose="020F0302020204030204" pitchFamily="34" charset="0"/>
              </a:rPr>
              <a:t>9. User Type (Customer = 24-hour pass or 3-day pass user; Subscriber = Annual Member) - Customers are usually tourists, subscribers are usually NYC residents</a:t>
            </a:r>
          </a:p>
          <a:p>
            <a:pPr algn="l" rtl="0">
              <a:spcBef>
                <a:spcPts val="0"/>
              </a:spcBef>
              <a:spcAft>
                <a:spcPts val="1000"/>
              </a:spcAft>
            </a:pPr>
            <a:r>
              <a:rPr lang="en-US" sz="1900" b="0" i="0" dirty="0">
                <a:effectLst/>
                <a:latin typeface="Calibri Light" panose="020F0302020204030204" pitchFamily="34" charset="0"/>
                <a:cs typeface="Calibri Light" panose="020F0302020204030204" pitchFamily="34" charset="0"/>
              </a:rPr>
              <a:t>10. Gender (Zero=unknown; 1=male; 2=female) - Usually unknown for customers since they often sign up at a kiosk</a:t>
            </a:r>
          </a:p>
          <a:p>
            <a:pPr algn="l" rtl="0">
              <a:spcBef>
                <a:spcPts val="0"/>
              </a:spcBef>
              <a:spcAft>
                <a:spcPts val="1000"/>
              </a:spcAft>
            </a:pPr>
            <a:r>
              <a:rPr lang="en-US" sz="1900" b="0" i="0" dirty="0">
                <a:effectLst/>
                <a:latin typeface="Calibri Light" panose="020F0302020204030204" pitchFamily="34" charset="0"/>
                <a:cs typeface="Calibri Light" panose="020F0302020204030204" pitchFamily="34" charset="0"/>
              </a:rPr>
              <a:t>11. Year of Birth - Self-entered, not validated by an ID.</a:t>
            </a:r>
          </a:p>
          <a:p>
            <a:pPr marL="0" indent="0">
              <a:buNone/>
            </a:pPr>
            <a:endParaRPr lang="en-IN"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912093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1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4856-9B1E-4C95-8FA5-90D07203ED11}"/>
              </a:ext>
            </a:extLst>
          </p:cNvPr>
          <p:cNvSpPr>
            <a:spLocks noGrp="1"/>
          </p:cNvSpPr>
          <p:nvPr>
            <p:ph type="title"/>
          </p:nvPr>
        </p:nvSpPr>
        <p:spPr>
          <a:xfrm>
            <a:off x="1066800" y="642594"/>
            <a:ext cx="10058400" cy="1070796"/>
          </a:xfrm>
        </p:spPr>
        <p:txBody>
          <a:bodyPr>
            <a:normAutofit/>
          </a:bodyPr>
          <a:lstStyle/>
          <a:p>
            <a:pPr algn="ctr"/>
            <a:r>
              <a:rPr lang="en-US" dirty="0">
                <a:latin typeface="Calibri Light" panose="020F0302020204030204" pitchFamily="34" charset="0"/>
                <a:cs typeface="Calibri Light" panose="020F0302020204030204" pitchFamily="34" charset="0"/>
              </a:rPr>
              <a:t>LOADING THE DATASET</a:t>
            </a:r>
            <a:endParaRPr lang="en-IN"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87C903C9-20F3-4C14-BBA8-C4284D4CABDB}"/>
              </a:ext>
            </a:extLst>
          </p:cNvPr>
          <p:cNvSpPr>
            <a:spLocks noGrp="1"/>
          </p:cNvSpPr>
          <p:nvPr>
            <p:ph idx="1"/>
          </p:nvPr>
        </p:nvSpPr>
        <p:spPr>
          <a:xfrm>
            <a:off x="1066800" y="1873188"/>
            <a:ext cx="10058400" cy="4342218"/>
          </a:xfrm>
        </p:spPr>
        <p:txBody>
          <a:bodyPr/>
          <a:lstStyle/>
          <a:p>
            <a:pPr algn="l" rtl="0">
              <a:spcBef>
                <a:spcPts val="0"/>
              </a:spcBef>
              <a:spcAft>
                <a:spcPts val="1000"/>
              </a:spcAft>
              <a:buFont typeface="Arial" panose="020B0604020202020204" pitchFamily="34" charset="0"/>
              <a:buChar char="•"/>
            </a:pPr>
            <a:r>
              <a:rPr lang="en-US" sz="2400" b="0" i="0" dirty="0">
                <a:effectLst/>
                <a:latin typeface="Calibri Light" panose="020F0302020204030204" pitchFamily="34" charset="0"/>
                <a:cs typeface="Calibri Light" panose="020F0302020204030204" pitchFamily="34" charset="0"/>
              </a:rPr>
              <a:t>Before we can build a view and analyze our data, we must first connect the data to IBM Cognos.</a:t>
            </a:r>
          </a:p>
          <a:p>
            <a:pPr algn="l" rtl="0">
              <a:spcBef>
                <a:spcPts val="0"/>
              </a:spcBef>
              <a:spcAft>
                <a:spcPts val="1000"/>
              </a:spcAft>
              <a:buFont typeface="Arial" panose="020B0604020202020204" pitchFamily="34" charset="0"/>
              <a:buChar char="•"/>
            </a:pPr>
            <a:r>
              <a:rPr lang="en-US" sz="2400" b="0" i="0" dirty="0">
                <a:effectLst/>
                <a:latin typeface="Calibri Light" panose="020F0302020204030204" pitchFamily="34" charset="0"/>
                <a:cs typeface="Calibri Light" panose="020F0302020204030204" pitchFamily="34" charset="0"/>
              </a:rPr>
              <a:t> Cognos supports connecting to a wide variety of data, stored in a variety of places.</a:t>
            </a:r>
          </a:p>
          <a:p>
            <a:pPr algn="l" rtl="0">
              <a:spcBef>
                <a:spcPts val="0"/>
              </a:spcBef>
              <a:spcAft>
                <a:spcPts val="1000"/>
              </a:spcAft>
              <a:buFont typeface="Arial" panose="020B0604020202020204" pitchFamily="34" charset="0"/>
              <a:buChar char="•"/>
            </a:pPr>
            <a:r>
              <a:rPr lang="en-US" sz="2400" b="0" i="0" dirty="0">
                <a:effectLst/>
                <a:latin typeface="Calibri Light" panose="020F0302020204030204" pitchFamily="34" charset="0"/>
                <a:cs typeface="Calibri Light" panose="020F0302020204030204" pitchFamily="34" charset="0"/>
              </a:rPr>
              <a:t>The data might be stored in our computer in a spreadsheet or a text file, or in a big data, relational, or cube (multidimensional) database on a server in our enterprise.</a:t>
            </a:r>
          </a:p>
          <a:p>
            <a:pPr algn="l" rtl="0">
              <a:spcBef>
                <a:spcPts val="0"/>
              </a:spcBef>
              <a:spcAft>
                <a:spcPts val="1000"/>
              </a:spcAft>
              <a:buFont typeface="Arial" panose="020B0604020202020204" pitchFamily="34" charset="0"/>
              <a:buChar char="•"/>
            </a:pPr>
            <a:r>
              <a:rPr lang="en-US" sz="2400" b="0" i="0" dirty="0">
                <a:effectLst/>
                <a:latin typeface="Calibri Light" panose="020F0302020204030204" pitchFamily="34" charset="0"/>
                <a:cs typeface="Calibri Light" panose="020F0302020204030204" pitchFamily="34" charset="0"/>
              </a:rPr>
              <a:t>In our case, we will be using a spreadsheet or text file for making our analysis.</a:t>
            </a:r>
          </a:p>
          <a:p>
            <a:endParaRPr lang="en-IN" dirty="0"/>
          </a:p>
        </p:txBody>
      </p:sp>
    </p:spTree>
    <p:extLst>
      <p:ext uri="{BB962C8B-B14F-4D97-AF65-F5344CB8AC3E}">
        <p14:creationId xmlns:p14="http://schemas.microsoft.com/office/powerpoint/2010/main" val="82057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{EBAEC155-7F92-4E38-944C-8C1FEF592DE4}tf78438558_win32</Template>
  <TotalTime>811</TotalTime>
  <Words>1170</Words>
  <Application>Microsoft Office PowerPoint</Application>
  <PresentationFormat>Widescreen</PresentationFormat>
  <Paragraphs>96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Century Gothic</vt:lpstr>
      <vt:lpstr>Garamond</vt:lpstr>
      <vt:lpstr>Open Sans</vt:lpstr>
      <vt:lpstr>SavonVTI</vt:lpstr>
      <vt:lpstr>IBM COGNOS TO  ANALYSE  AND  VISUALIZE NEW YORK  CITY BIKE RIDE  SHARE DATA</vt:lpstr>
      <vt:lpstr>TEAM MEMBERS         MEKALA PRAVEEN (19UK5A0508)       KAVATI ANANTHESHWAR (19UK5A0515)       B.VASANTH NAIK (17UK1A05F8)</vt:lpstr>
      <vt:lpstr>CONTENTS</vt:lpstr>
      <vt:lpstr>ABSTRACT</vt:lpstr>
      <vt:lpstr>OBJECTIVES</vt:lpstr>
      <vt:lpstr>INTRODUCTION</vt:lpstr>
      <vt:lpstr>PROJECT FLOW</vt:lpstr>
      <vt:lpstr>WORKING WITH THE DATASET</vt:lpstr>
      <vt:lpstr>LOADING THE DATASET</vt:lpstr>
      <vt:lpstr>ARCHITECTURE</vt:lpstr>
      <vt:lpstr>HARDWARE REQUIREMENTS</vt:lpstr>
      <vt:lpstr>PowerPoint Presentation</vt:lpstr>
      <vt:lpstr>ADVANTAGES AND DISADVANTAGES</vt:lpstr>
      <vt:lpstr>DISADVANTAGES :</vt:lpstr>
      <vt:lpstr>CONCLUSION</vt:lpstr>
      <vt:lpstr>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COGNOS TO  ANALYSE  AND  VISUALIZE NEW YORK  CITY BIKE RIDE  SHARE DATA</dc:title>
  <dc:creator>Vineesha Neela</dc:creator>
  <cp:lastModifiedBy>Vineesha Neela</cp:lastModifiedBy>
  <cp:revision>162</cp:revision>
  <dcterms:created xsi:type="dcterms:W3CDTF">2021-11-09T17:44:41Z</dcterms:created>
  <dcterms:modified xsi:type="dcterms:W3CDTF">2021-11-15T11:45:16Z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