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4440F-BE27-4ED3-8742-C80CE8CB73D0}" type="datetimeFigureOut">
              <a:rPr lang="en-IN" smtClean="0"/>
              <a:pPr/>
              <a:t>26-10-2021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E0037-FE26-4CE0-B5C5-594C7AC0DB07}" type="slidenum">
              <a:rPr lang="en-IN" smtClean="0"/>
              <a:pPr/>
              <a:t>‹#›</a:t>
            </a:fld>
            <a:endParaRPr lang="en-IN"/>
          </a:p>
        </p:txBody>
      </p:sp>
    </p:spTree>
    <p:extLst>
      <p:ext uri="{BB962C8B-B14F-4D97-AF65-F5344CB8AC3E}">
        <p14:creationId xmlns="" xmlns:p14="http://schemas.microsoft.com/office/powerpoint/2010/main" val="317455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FFB2988-95E7-4C08-B331-DDC95076AC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B2988-95E7-4C08-B331-DDC95076AC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B2988-95E7-4C08-B331-DDC95076AC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7EE922-311F-42E4-8A27-130824ADFD22}" type="datetimeFigureOut">
              <a:rPr lang="en-IN" smtClean="0"/>
              <a:pPr/>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FFB2988-95E7-4C08-B331-DDC95076AC4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7EE922-311F-42E4-8A27-130824ADFD22}" type="datetimeFigureOut">
              <a:rPr lang="en-IN" smtClean="0"/>
              <a:pPr/>
              <a:t>26-10-2021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FFB2988-95E7-4C08-B331-DDC95076AC4F}"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bharadwaj6/kindle-review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992888"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smtClean="0">
                <a:latin typeface="Times New Roman" pitchFamily="18" charset="0"/>
                <a:cs typeface="Times New Roman" pitchFamily="18" charset="0"/>
              </a:rPr>
              <a:t>      </a:t>
            </a:r>
            <a:r>
              <a:rPr lang="en-IN" sz="4000" dirty="0" smtClean="0">
                <a:solidFill>
                  <a:schemeClr val="tx1"/>
                </a:solidFill>
                <a:latin typeface="Times New Roman" pitchFamily="18" charset="0"/>
                <a:cs typeface="Times New Roman" pitchFamily="18" charset="0"/>
              </a:rPr>
              <a:t>AMAZON KINDLE  STORES</a:t>
            </a:r>
          </a:p>
          <a:p>
            <a:r>
              <a:rPr lang="en-IN" sz="4000" dirty="0" smtClean="0">
                <a:solidFill>
                  <a:schemeClr val="tx1"/>
                </a:solidFill>
                <a:latin typeface="Times New Roman" pitchFamily="18" charset="0"/>
                <a:cs typeface="Times New Roman" pitchFamily="18" charset="0"/>
              </a:rPr>
              <a:t>            REVIEWS ANALYSIS</a:t>
            </a:r>
            <a:endParaRPr lang="en-IN" sz="4000" dirty="0">
              <a:solidFill>
                <a:schemeClr val="tx1"/>
              </a:solidFill>
              <a:latin typeface="Times New Roman" pitchFamily="18" charset="0"/>
              <a:cs typeface="Times New Roman" pitchFamily="18" charset="0"/>
            </a:endParaRPr>
          </a:p>
        </p:txBody>
      </p:sp>
      <p:sp>
        <p:nvSpPr>
          <p:cNvPr id="8" name="TextBox 7"/>
          <p:cNvSpPr txBox="1"/>
          <p:nvPr/>
        </p:nvSpPr>
        <p:spPr>
          <a:xfrm>
            <a:off x="611560" y="4077072"/>
            <a:ext cx="4487126" cy="2031326"/>
          </a:xfrm>
          <a:prstGeom prst="rect">
            <a:avLst/>
          </a:prstGeom>
          <a:noFill/>
        </p:spPr>
        <p:txBody>
          <a:bodyPr wrap="square" rtlCol="0">
            <a:spAutoFit/>
          </a:bodyPr>
          <a:lstStyle/>
          <a:p>
            <a:r>
              <a:rPr lang="en-IN" b="1" dirty="0" smtClean="0">
                <a:latin typeface="Times New Roman" pitchFamily="18" charset="0"/>
                <a:cs typeface="Times New Roman" pitchFamily="18" charset="0"/>
              </a:rPr>
              <a:t>Developed </a:t>
            </a:r>
            <a:r>
              <a:rPr lang="en-IN" b="1" dirty="0" smtClean="0">
                <a:latin typeface="Times New Roman" pitchFamily="18" charset="0"/>
                <a:cs typeface="Times New Roman" pitchFamily="18" charset="0"/>
              </a:rPr>
              <a:t>by-</a:t>
            </a: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Aitha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Priya</a:t>
            </a:r>
            <a:r>
              <a:rPr lang="en-IN" dirty="0" smtClean="0">
                <a:latin typeface="Times New Roman" pitchFamily="18" charset="0"/>
                <a:cs typeface="Times New Roman" pitchFamily="18" charset="0"/>
              </a:rPr>
              <a:t>-(18UK1AO501)</a:t>
            </a:r>
          </a:p>
          <a:p>
            <a:r>
              <a:rPr lang="en-IN" dirty="0" err="1" smtClean="0">
                <a:latin typeface="Times New Roman" pitchFamily="18" charset="0"/>
                <a:cs typeface="Times New Roman" pitchFamily="18" charset="0"/>
              </a:rPr>
              <a:t>Gudikandula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BharathChandra</a:t>
            </a:r>
            <a:r>
              <a:rPr lang="en-IN" dirty="0" smtClean="0">
                <a:latin typeface="Times New Roman" pitchFamily="18" charset="0"/>
                <a:cs typeface="Times New Roman" pitchFamily="18" charset="0"/>
              </a:rPr>
              <a:t>-(18UK1A0574)</a:t>
            </a:r>
          </a:p>
          <a:p>
            <a:r>
              <a:rPr lang="en-IN" dirty="0" err="1" smtClean="0">
                <a:latin typeface="Times New Roman" pitchFamily="18" charset="0"/>
                <a:cs typeface="Times New Roman" pitchFamily="18" charset="0"/>
              </a:rPr>
              <a:t>Sravani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Karne</a:t>
            </a:r>
            <a:r>
              <a:rPr lang="en-IN" dirty="0" smtClean="0">
                <a:latin typeface="Times New Roman" pitchFamily="18" charset="0"/>
                <a:cs typeface="Times New Roman" pitchFamily="18" charset="0"/>
              </a:rPr>
              <a:t>-(18UK1A0553)</a:t>
            </a:r>
          </a:p>
          <a:p>
            <a:r>
              <a:rPr lang="en-IN" dirty="0" err="1" smtClean="0">
                <a:latin typeface="Times New Roman" pitchFamily="18" charset="0"/>
                <a:cs typeface="Times New Roman" pitchFamily="18" charset="0"/>
              </a:rPr>
              <a:t>Dongala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AnjiReddy</a:t>
            </a:r>
            <a:r>
              <a:rPr lang="en-IN" dirty="0" smtClean="0">
                <a:latin typeface="Times New Roman" pitchFamily="18" charset="0"/>
                <a:cs typeface="Times New Roman" pitchFamily="18" charset="0"/>
              </a:rPr>
              <a:t>-(18UK1A0514)</a:t>
            </a:r>
          </a:p>
          <a:p>
            <a:endParaRPr lang="en-IN"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2131222478"/>
      </p:ext>
    </p:extLst>
  </p:cSld>
  <p:clrMapOvr>
    <a:masterClrMapping/>
  </p:clrMapOvr>
  <mc:AlternateContent xmlns:mc="http://schemas.openxmlformats.org/markup-compatibility/2006">
    <mc:Choice xmlns="" xmlns:p14="http://schemas.microsoft.com/office/powerpoint/2010/main" Requires="p14">
      <p:transition spd="slow" p14:dur="97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650" y="879346"/>
            <a:ext cx="3557577"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Applications</a:t>
            </a:r>
            <a:endParaRPr lang="en-IN" sz="3600" dirty="0">
              <a:latin typeface="Times New Roman" pitchFamily="18" charset="0"/>
              <a:cs typeface="Times New Roman" pitchFamily="18" charset="0"/>
            </a:endParaRPr>
          </a:p>
        </p:txBody>
      </p:sp>
      <p:sp>
        <p:nvSpPr>
          <p:cNvPr id="4" name="TextBox 3"/>
          <p:cNvSpPr txBox="1"/>
          <p:nvPr/>
        </p:nvSpPr>
        <p:spPr>
          <a:xfrm>
            <a:off x="284665" y="2132856"/>
            <a:ext cx="8395642" cy="2246769"/>
          </a:xfrm>
          <a:prstGeom prst="rect">
            <a:avLst/>
          </a:prstGeom>
          <a:noFill/>
        </p:spPr>
        <p:txBody>
          <a:bodyPr wrap="squar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Text-based application searching that the comment is positive or negative. extracting the emotion(positive or negative) of the given sentence by the users</a:t>
            </a:r>
            <a:r>
              <a:rPr lang="en-IN" sz="2000" dirty="0" smtClean="0">
                <a:latin typeface="Times New Roman" pitchFamily="18" charset="0"/>
                <a:cs typeface="Times New Roman" pitchFamily="18" charset="0"/>
              </a:rPr>
              <a:t>.</a:t>
            </a:r>
          </a:p>
          <a:p>
            <a:pPr marL="285750" lvl="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Dialogue based application answering system.</a:t>
            </a:r>
          </a:p>
          <a:p>
            <a:pPr marL="285750" lvl="0" indent="-285750">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63131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85585"/>
            <a:ext cx="2364750"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Advantages</a:t>
            </a:r>
            <a:endParaRPr lang="en-IN" sz="3600" dirty="0">
              <a:latin typeface="Times New Roman" pitchFamily="18" charset="0"/>
              <a:cs typeface="Times New Roman" pitchFamily="18" charset="0"/>
            </a:endParaRPr>
          </a:p>
        </p:txBody>
      </p:sp>
      <p:sp>
        <p:nvSpPr>
          <p:cNvPr id="4" name="TextBox 3"/>
          <p:cNvSpPr txBox="1"/>
          <p:nvPr/>
        </p:nvSpPr>
        <p:spPr>
          <a:xfrm>
            <a:off x="293651" y="1144532"/>
            <a:ext cx="8136904" cy="2523768"/>
          </a:xfrm>
          <a:prstGeom prst="rect">
            <a:avLst/>
          </a:prstGeom>
          <a:noFill/>
        </p:spPr>
        <p:txBody>
          <a:bodyPr wrap="squar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Users can ask comments about any book and get the direct response within seconds</a:t>
            </a:r>
            <a:r>
              <a:rPr lang="en-IN" sz="2000" dirty="0" smtClean="0">
                <a:latin typeface="Times New Roman" pitchFamily="18" charset="0"/>
                <a:cs typeface="Times New Roman" pitchFamily="18" charset="0"/>
              </a:rPr>
              <a:t>.</a:t>
            </a:r>
          </a:p>
          <a:p>
            <a:pPr marL="285750" indent="-285750" algn="just">
              <a:buFont typeface="Wingdings" pitchFamily="2" charset="2"/>
              <a:buChar char="v"/>
            </a:pPr>
            <a:r>
              <a:rPr lang="en-IN" sz="2000" dirty="0">
                <a:latin typeface="Times New Roman" pitchFamily="18" charset="0"/>
                <a:cs typeface="Times New Roman" pitchFamily="18" charset="0"/>
              </a:rPr>
              <a:t>The accuracy of the answers increases with the amount of relevant information provided in the question</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Robust system in the NLP will always produce outputs, regardless of the image entered.</a:t>
            </a:r>
          </a:p>
          <a:p>
            <a:pPr marL="285750" lvl="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dirty="0"/>
          </a:p>
        </p:txBody>
      </p:sp>
      <p:sp>
        <p:nvSpPr>
          <p:cNvPr id="5" name="TextBox 4"/>
          <p:cNvSpPr txBox="1"/>
          <p:nvPr/>
        </p:nvSpPr>
        <p:spPr>
          <a:xfrm>
            <a:off x="327608" y="3498922"/>
            <a:ext cx="2877711"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Disadvantages</a:t>
            </a:r>
            <a:endParaRPr lang="en-IN" sz="3600" dirty="0">
              <a:latin typeface="Times New Roman" pitchFamily="18" charset="0"/>
              <a:cs typeface="Times New Roman" pitchFamily="18" charset="0"/>
            </a:endParaRPr>
          </a:p>
        </p:txBody>
      </p:sp>
      <p:sp>
        <p:nvSpPr>
          <p:cNvPr id="6" name="TextBox 5"/>
          <p:cNvSpPr txBox="1"/>
          <p:nvPr/>
        </p:nvSpPr>
        <p:spPr>
          <a:xfrm>
            <a:off x="339630" y="4437112"/>
            <a:ext cx="7951216" cy="1015663"/>
          </a:xfrm>
          <a:prstGeom prst="rect">
            <a:avLst/>
          </a:prstGeom>
          <a:noFill/>
        </p:spPr>
        <p:txBody>
          <a:bodyPr wrap="none" rtlCol="0">
            <a:spAutoFit/>
          </a:bodyPr>
          <a:lstStyle/>
          <a:p>
            <a:pPr marL="285750" lvl="0" indent="-285750" algn="just">
              <a:buFont typeface="Wingdings" pitchFamily="2" charset="2"/>
              <a:buChar char="v"/>
            </a:pPr>
            <a:r>
              <a:rPr lang="en-IN" sz="2000" dirty="0">
                <a:latin typeface="Times New Roman" pitchFamily="18" charset="0"/>
                <a:cs typeface="Times New Roman" pitchFamily="18" charset="0"/>
              </a:rPr>
              <a:t>Long time to implement and test a prototype.</a:t>
            </a:r>
          </a:p>
          <a:p>
            <a:pPr marL="285750" lvl="0" indent="-285750" algn="just">
              <a:buFont typeface="Wingdings" pitchFamily="2" charset="2"/>
              <a:buChar char="v"/>
            </a:pPr>
            <a:r>
              <a:rPr lang="en-IN" sz="2000" dirty="0">
                <a:latin typeface="Times New Roman" pitchFamily="18" charset="0"/>
                <a:cs typeface="Times New Roman" pitchFamily="18" charset="0"/>
              </a:rPr>
              <a:t>Manual system creation time-consuming and expensive creation process.</a:t>
            </a:r>
          </a:p>
          <a:p>
            <a:pPr marL="285750" indent="-28575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87133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548680"/>
            <a:ext cx="3211135"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Conclusion</a:t>
            </a:r>
            <a:endParaRPr lang="en-IN" sz="3600" dirty="0">
              <a:latin typeface="Times New Roman" pitchFamily="18" charset="0"/>
              <a:cs typeface="Times New Roman" pitchFamily="18" charset="0"/>
            </a:endParaRPr>
          </a:p>
        </p:txBody>
      </p:sp>
      <p:sp>
        <p:nvSpPr>
          <p:cNvPr id="3" name="TextBox 2"/>
          <p:cNvSpPr txBox="1"/>
          <p:nvPr/>
        </p:nvSpPr>
        <p:spPr>
          <a:xfrm>
            <a:off x="467544" y="1628800"/>
            <a:ext cx="8064896" cy="4370427"/>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It is completely impossible to use only raw text as input for making predictions. Hence, we saw that </a:t>
            </a: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step played a major role in the complete process of NLP.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To get better results, accuracy and make the machine take all the text as tokens, pre-processing of data is to be done carefully looking at the type of contents present in it.</a:t>
            </a:r>
          </a:p>
          <a:p>
            <a:pPr marL="285750" indent="-285750" algn="just">
              <a:buFont typeface="Wingdings" pitchFamily="2" charset="2"/>
              <a:buChar char="v"/>
            </a:pPr>
            <a:endParaRPr lang="en-IN" sz="2000" dirty="0" smtClean="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The most important thing is to be able to extract the relevant features from the given source of data. This kind of data can often come as a good complementary source  in order to extract more learning features and increase the predictive power of the models. And the user is able to predict that the given comment is positive or negative.</a:t>
            </a:r>
          </a:p>
          <a:p>
            <a:pPr marL="285750" indent="-285750">
              <a:buFont typeface="Wingdings" pitchFamily="2" charset="2"/>
              <a:buChar char="v"/>
            </a:pPr>
            <a:endParaRPr lang="en-IN" dirty="0"/>
          </a:p>
        </p:txBody>
      </p:sp>
    </p:spTree>
    <p:extLst>
      <p:ext uri="{BB962C8B-B14F-4D97-AF65-F5344CB8AC3E}">
        <p14:creationId xmlns="" xmlns:p14="http://schemas.microsoft.com/office/powerpoint/2010/main" val="3845721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222" y="2628012"/>
            <a:ext cx="6749412" cy="1446550"/>
          </a:xfrm>
          <a:prstGeom prst="rect">
            <a:avLst/>
          </a:prstGeom>
          <a:noFill/>
        </p:spPr>
        <p:txBody>
          <a:bodyPr wrap="none" rtlCol="0">
            <a:spAutoFit/>
          </a:bodyPr>
          <a:lstStyle/>
          <a:p>
            <a:r>
              <a:rPr lang="en-IN" sz="8800" dirty="0" smtClean="0"/>
              <a:t>THANK YOU</a:t>
            </a:r>
            <a:endParaRPr lang="en-IN" sz="8800" dirty="0"/>
          </a:p>
        </p:txBody>
      </p:sp>
    </p:spTree>
    <p:extLst>
      <p:ext uri="{BB962C8B-B14F-4D97-AF65-F5344CB8AC3E}">
        <p14:creationId xmlns="" xmlns:p14="http://schemas.microsoft.com/office/powerpoint/2010/main" val="103477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548680"/>
            <a:ext cx="5117106" cy="646331"/>
          </a:xfrm>
          <a:prstGeom prst="rect">
            <a:avLst/>
          </a:prstGeom>
          <a:noFill/>
        </p:spPr>
        <p:txBody>
          <a:bodyPr wrap="none" rtlCol="0">
            <a:spAutoFit/>
          </a:bodyPr>
          <a:lstStyle/>
          <a:p>
            <a:r>
              <a:rPr lang="en-IN" sz="3600" dirty="0" smtClean="0"/>
              <a:t>                  </a:t>
            </a:r>
            <a:r>
              <a:rPr lang="en-IN" sz="3600" dirty="0" smtClean="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TextBox 2"/>
          <p:cNvSpPr txBox="1"/>
          <p:nvPr/>
        </p:nvSpPr>
        <p:spPr>
          <a:xfrm>
            <a:off x="611560" y="2492896"/>
            <a:ext cx="184731" cy="369332"/>
          </a:xfrm>
          <a:prstGeom prst="rect">
            <a:avLst/>
          </a:prstGeom>
          <a:noFill/>
        </p:spPr>
        <p:txBody>
          <a:bodyPr wrap="none" rtlCol="0">
            <a:spAutoFit/>
          </a:bodyPr>
          <a:lstStyle/>
          <a:p>
            <a:endParaRPr lang="en-IN" dirty="0"/>
          </a:p>
        </p:txBody>
      </p:sp>
      <p:sp>
        <p:nvSpPr>
          <p:cNvPr id="7" name="TextBox 6"/>
          <p:cNvSpPr txBox="1"/>
          <p:nvPr/>
        </p:nvSpPr>
        <p:spPr>
          <a:xfrm>
            <a:off x="702601" y="1412776"/>
            <a:ext cx="7592133" cy="4401205"/>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Amazon Kindle Store is an e-book e-commerce store for all the book reading hobbyists. Online reviews are a category of product information created by the users based on personal handling experience.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Online shopping websites endow with platforms for consumers to review products and carve up opinions</a:t>
            </a:r>
            <a:r>
              <a:rPr lang="en-IN" sz="2000" dirty="0" smtClean="0">
                <a:latin typeface="Times New Roman" pitchFamily="18" charset="0"/>
                <a:cs typeface="Times New Roman" pitchFamily="18" charset="0"/>
              </a:rPr>
              <a:t>.</a:t>
            </a:r>
          </a:p>
          <a:p>
            <a:pPr marL="285750" indent="-285750" algn="just">
              <a:buFont typeface="Wingdings" pitchFamily="2" charset="2"/>
              <a:buChar char="v"/>
            </a:pPr>
            <a:endParaRPr lang="en-IN" sz="2000" dirty="0" smtClean="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Sentiment analysis or opinion mining is nothing but classification of emotions in the reviews text into positive, negative and neutral.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smtClean="0">
                <a:latin typeface="Times New Roman" pitchFamily="18" charset="0"/>
                <a:cs typeface="Times New Roman" pitchFamily="18" charset="0"/>
              </a:rPr>
              <a:t>Our aim for the project to make use of Deep learning using python and extract necessary libraries from it for the sentiment analysis of the amazon kindle store reviews.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84425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548680"/>
            <a:ext cx="4519186"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Deep learning</a:t>
            </a:r>
            <a:endParaRPr lang="en-IN" sz="3600" dirty="0">
              <a:latin typeface="Times New Roman" pitchFamily="18" charset="0"/>
              <a:cs typeface="Times New Roman" pitchFamily="18" charset="0"/>
            </a:endParaRPr>
          </a:p>
        </p:txBody>
      </p:sp>
      <p:sp>
        <p:nvSpPr>
          <p:cNvPr id="4" name="TextBox 3"/>
          <p:cNvSpPr txBox="1"/>
          <p:nvPr/>
        </p:nvSpPr>
        <p:spPr>
          <a:xfrm>
            <a:off x="683568" y="1700808"/>
            <a:ext cx="7632848" cy="4062651"/>
          </a:xfrm>
          <a:prstGeom prst="rect">
            <a:avLst/>
          </a:prstGeom>
          <a:noFill/>
        </p:spPr>
        <p:txBody>
          <a:bodyPr wrap="square" rtlCol="0">
            <a:spAutoFit/>
          </a:bodyPr>
          <a:lstStyle/>
          <a:p>
            <a:pPr marL="285750" indent="-285750" algn="just">
              <a:buFont typeface="Wingdings" pitchFamily="2" charset="2"/>
              <a:buChar char="v"/>
            </a:pPr>
            <a:r>
              <a:rPr lang="en-IN" sz="2000" dirty="0">
                <a:latin typeface="Times New Roman" pitchFamily="18" charset="0"/>
                <a:cs typeface="Times New Roman" pitchFamily="18" charset="0"/>
              </a:rPr>
              <a:t>Deep learning is a field of machine learning concerned with algorithms inspired by the structure of the brain called artificial neural networks</a:t>
            </a:r>
            <a:r>
              <a:rPr lang="en-IN" sz="2000" dirty="0" smtClean="0">
                <a:latin typeface="Times New Roman" pitchFamily="18" charset="0"/>
                <a:cs typeface="Times New Roman" pitchFamily="18" charset="0"/>
              </a:rPr>
              <a:t>.</a:t>
            </a: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Each layer of its neural network builds on its previous layer with added data like a retailer, sender, user, social media event, credit score, IP address, and a host of other features that may take years to connect together if processed by a human being. </a:t>
            </a:r>
            <a:endParaRPr lang="en-IN" sz="2000" dirty="0" smtClean="0">
              <a:latin typeface="Times New Roman" pitchFamily="18" charset="0"/>
              <a:cs typeface="Times New Roman" pitchFamily="18" charset="0"/>
            </a:endParaRP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r>
              <a:rPr lang="en-IN" sz="2000" dirty="0">
                <a:latin typeface="Times New Roman" pitchFamily="18" charset="0"/>
                <a:cs typeface="Times New Roman" pitchFamily="18" charset="0"/>
              </a:rPr>
              <a:t>The final layer relays a signal to an analyst who may freeze the user’s account until all pending investigations are finalized</a:t>
            </a:r>
            <a:r>
              <a:rPr lang="en-IN" sz="2000" dirty="0" smtClean="0">
                <a:latin typeface="Times New Roman" pitchFamily="18" charset="0"/>
                <a:cs typeface="Times New Roman" pitchFamily="18" charset="0"/>
              </a:rPr>
              <a:t>. </a:t>
            </a:r>
          </a:p>
          <a:p>
            <a:pPr marL="285750" indent="-285750" algn="just">
              <a:buFont typeface="Wingdings" pitchFamily="2" charset="2"/>
              <a:buChar char="v"/>
            </a:pPr>
            <a:endParaRPr lang="en-IN" sz="2000" dirty="0">
              <a:latin typeface="Times New Roman" pitchFamily="18" charset="0"/>
              <a:cs typeface="Times New Roman" pitchFamily="18" charset="0"/>
            </a:endParaRPr>
          </a:p>
          <a:p>
            <a:pPr marL="285750" indent="-285750" algn="just">
              <a:buFont typeface="Wingdings" pitchFamily="2" charset="2"/>
              <a:buChar char="v"/>
            </a:pPr>
            <a:endParaRPr lang="en-IN" dirty="0"/>
          </a:p>
        </p:txBody>
      </p:sp>
    </p:spTree>
    <p:extLst>
      <p:ext uri="{BB962C8B-B14F-4D97-AF65-F5344CB8AC3E}">
        <p14:creationId xmlns="" xmlns:p14="http://schemas.microsoft.com/office/powerpoint/2010/main" val="358738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06" y="297522"/>
            <a:ext cx="6900159"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NLP (Natural </a:t>
            </a:r>
            <a:r>
              <a:rPr lang="en-IN" sz="3600" smtClean="0">
                <a:latin typeface="Times New Roman" pitchFamily="18" charset="0"/>
                <a:cs typeface="Times New Roman" pitchFamily="18" charset="0"/>
              </a:rPr>
              <a:t>Language Processing)</a:t>
            </a:r>
            <a:endParaRPr lang="en-IN" sz="3600" dirty="0">
              <a:latin typeface="Times New Roman" pitchFamily="18" charset="0"/>
              <a:cs typeface="Times New Roman" pitchFamily="18" charset="0"/>
            </a:endParaRPr>
          </a:p>
        </p:txBody>
      </p:sp>
      <p:sp>
        <p:nvSpPr>
          <p:cNvPr id="3" name="TextBox 2"/>
          <p:cNvSpPr txBox="1"/>
          <p:nvPr/>
        </p:nvSpPr>
        <p:spPr>
          <a:xfrm>
            <a:off x="251520" y="1052736"/>
            <a:ext cx="8382746" cy="3108543"/>
          </a:xfrm>
          <a:prstGeom prst="rect">
            <a:avLst/>
          </a:prstGeom>
          <a:noFill/>
        </p:spPr>
        <p:txBody>
          <a:bodyPr wrap="square" rtlCol="0">
            <a:spAutoFit/>
          </a:bodyPr>
          <a:lstStyle/>
          <a:p>
            <a:pPr marL="285750" indent="-285750" algn="just">
              <a:buFont typeface="Wingdings" pitchFamily="2" charset="2"/>
              <a:buChar char="v"/>
            </a:pPr>
            <a:r>
              <a:rPr lang="en-US" sz="2000" dirty="0">
                <a:latin typeface="Times New Roman" pitchFamily="18" charset="0"/>
                <a:cs typeface="Times New Roman" pitchFamily="18" charset="0"/>
              </a:rPr>
              <a:t>Natural Language Processing, usually shortened as NLP, is a branch of artificial intelligence that deals with the interaction between computers and humans using the natural language</a:t>
            </a:r>
            <a:r>
              <a:rPr lang="en-US" sz="2000" dirty="0" smtClean="0">
                <a:latin typeface="Times New Roman" pitchFamily="18" charset="0"/>
                <a:cs typeface="Times New Roman" pitchFamily="18" charset="0"/>
              </a:rPr>
              <a:t>.</a:t>
            </a:r>
          </a:p>
          <a:p>
            <a:pPr marL="285750" indent="-285750" algn="just">
              <a:buFont typeface="Wingdings" pitchFamily="2" charset="2"/>
              <a:buChar char="v"/>
            </a:pPr>
            <a:endParaRPr lang="en-US" sz="2000" dirty="0">
              <a:latin typeface="Times New Roman" pitchFamily="18" charset="0"/>
              <a:cs typeface="Times New Roman" pitchFamily="18" charset="0"/>
            </a:endParaRPr>
          </a:p>
          <a:p>
            <a:pPr marL="285750" indent="-285750" algn="just">
              <a:buFont typeface="Wingdings" pitchFamily="2" charset="2"/>
              <a:buChar char="v"/>
            </a:pPr>
            <a:r>
              <a:rPr lang="en-US" sz="2000" dirty="0">
                <a:latin typeface="Times New Roman" pitchFamily="18" charset="0"/>
                <a:cs typeface="Times New Roman" pitchFamily="18" charset="0"/>
              </a:rPr>
              <a:t>The ultimate objective of NLP is to read, decipher, understand, and make sense of the human languages in a manner that is valuable</a:t>
            </a:r>
            <a:r>
              <a:rPr lang="en-US" sz="2000" dirty="0" smtClean="0">
                <a:latin typeface="Times New Roman" pitchFamily="18" charset="0"/>
                <a:cs typeface="Times New Roman" pitchFamily="18" charset="0"/>
              </a:rPr>
              <a:t>.</a:t>
            </a:r>
          </a:p>
          <a:p>
            <a:pPr marL="285750" indent="-285750" algn="just">
              <a:buFont typeface="Wingdings" pitchFamily="2" charset="2"/>
              <a:buChar char="v"/>
            </a:pPr>
            <a:endParaRPr lang="en-US" sz="2000" dirty="0">
              <a:latin typeface="Times New Roman" pitchFamily="18" charset="0"/>
              <a:cs typeface="Times New Roman" pitchFamily="18" charset="0"/>
            </a:endParaRPr>
          </a:p>
          <a:p>
            <a:pPr marL="285750" indent="-285750" algn="just">
              <a:buFont typeface="Wingdings" pitchFamily="2" charset="2"/>
              <a:buChar char="v"/>
            </a:pPr>
            <a:r>
              <a:rPr lang="en-IN" sz="2000" b="1" dirty="0">
                <a:latin typeface="Times New Roman" pitchFamily="18" charset="0"/>
                <a:cs typeface="Times New Roman" pitchFamily="18" charset="0"/>
              </a:rPr>
              <a:t>Steps in NLP:</a:t>
            </a:r>
            <a:r>
              <a:rPr lang="en-IN" b="1" dirty="0"/>
              <a:t> </a:t>
            </a:r>
            <a:endParaRPr lang="en-IN" dirty="0"/>
          </a:p>
          <a:p>
            <a:pPr algn="just"/>
            <a:r>
              <a:rPr lang="en-IN" dirty="0" smtClean="0"/>
              <a:t>                              </a:t>
            </a:r>
          </a:p>
          <a:p>
            <a:pPr algn="just"/>
            <a:r>
              <a:rPr lang="en-IN" dirty="0" smtClean="0"/>
              <a:t>                             </a:t>
            </a:r>
            <a:endParaRPr lang="en-IN" dirty="0"/>
          </a:p>
        </p:txBody>
      </p:sp>
      <p:pic>
        <p:nvPicPr>
          <p:cNvPr id="4" name="Picture 3" descr="https://lh4.googleusercontent.com/QPLlxiBe8tXf08uilEWK70gxDn7zGc_1YgPJSHfZ1u9LcrOlJQQF8TmnsJLj4XqaLham9seeBON7FZsysDRwDl8nrG93qfq7ZZ-KEvq1OukFN7ab6qt1XpgDDFdghPMwXVyBlss7"/>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55776" y="3356992"/>
            <a:ext cx="2448272" cy="2583180"/>
          </a:xfrm>
          <a:prstGeom prst="rect">
            <a:avLst/>
          </a:prstGeom>
          <a:noFill/>
          <a:ln>
            <a:noFill/>
          </a:ln>
        </p:spPr>
      </p:pic>
    </p:spTree>
    <p:extLst>
      <p:ext uri="{BB962C8B-B14F-4D97-AF65-F5344CB8AC3E}">
        <p14:creationId xmlns="" xmlns:p14="http://schemas.microsoft.com/office/powerpoint/2010/main" val="9301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764704"/>
            <a:ext cx="3826689"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Block Diagram</a:t>
            </a:r>
            <a:endParaRPr lang="en-IN" sz="3600" dirty="0">
              <a:latin typeface="Times New Roman" pitchFamily="18" charset="0"/>
              <a:cs typeface="Times New Roman" pitchFamily="18" charset="0"/>
            </a:endParaRPr>
          </a:p>
        </p:txBody>
      </p:sp>
      <p:pic>
        <p:nvPicPr>
          <p:cNvPr id="6" name="Picture 5" descr="https://lh4.googleusercontent.com/uXUnpGQoYSdLEFBfU98He2jIXqfR2j7_NNPEGjQ6WsA5DuJSNAiHcv1pgb8JSGEbhsY51-QkMTZMUzJ72F7hZUyRwjmfpaRDMKzjUiyoXRmEf4LjvFYEs6OHfDPsacSrJ2dNNYGy"/>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1916832"/>
            <a:ext cx="5328592" cy="4213860"/>
          </a:xfrm>
          <a:prstGeom prst="rect">
            <a:avLst/>
          </a:prstGeom>
          <a:solidFill>
            <a:schemeClr val="bg1"/>
          </a:solidFill>
          <a:ln>
            <a:solidFill>
              <a:srgbClr val="000000"/>
            </a:solidFill>
          </a:ln>
        </p:spPr>
      </p:pic>
    </p:spTree>
    <p:extLst>
      <p:ext uri="{BB962C8B-B14F-4D97-AF65-F5344CB8AC3E}">
        <p14:creationId xmlns="" xmlns:p14="http://schemas.microsoft.com/office/powerpoint/2010/main" val="15881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92697"/>
            <a:ext cx="7704856" cy="5816977"/>
          </a:xfrm>
          <a:prstGeom prst="rect">
            <a:avLst/>
          </a:prstGeom>
        </p:spPr>
        <p:txBody>
          <a:bodyPr wrap="square">
            <a:spAutoFit/>
          </a:bodyPr>
          <a:lstStyle/>
          <a:p>
            <a:r>
              <a:rPr lang="en-IN" sz="3600" dirty="0" smtClean="0">
                <a:latin typeface="Times New Roman" pitchFamily="18" charset="0"/>
                <a:cs typeface="Times New Roman" pitchFamily="18" charset="0"/>
              </a:rPr>
              <a:t>             Software </a:t>
            </a:r>
            <a:r>
              <a:rPr lang="en-IN" sz="3600" dirty="0">
                <a:latin typeface="Times New Roman" pitchFamily="18" charset="0"/>
                <a:cs typeface="Times New Roman" pitchFamily="18" charset="0"/>
              </a:rPr>
              <a:t>Designing</a:t>
            </a:r>
            <a:r>
              <a:rPr lang="en-IN" dirty="0"/>
              <a:t> </a:t>
            </a:r>
          </a:p>
          <a:p>
            <a:r>
              <a:rPr lang="en-IN" dirty="0"/>
              <a:t> </a:t>
            </a:r>
            <a:endParaRPr lang="en-IN" dirty="0" smtClean="0"/>
          </a:p>
          <a:p>
            <a:endParaRPr lang="en-IN" dirty="0"/>
          </a:p>
          <a:p>
            <a:pPr marL="342900" indent="-342900">
              <a:buFont typeface="Wingdings" pitchFamily="2" charset="2"/>
              <a:buChar char="Ø"/>
            </a:pP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Notebook Environment</a:t>
            </a:r>
          </a:p>
          <a:p>
            <a:pPr marL="342900" indent="-342900">
              <a:buFont typeface="Wingdings" pitchFamily="2" charset="2"/>
              <a:buChar char="Ø"/>
            </a:pPr>
            <a:r>
              <a:rPr lang="en-IN" sz="2000" dirty="0" err="1" smtClean="0">
                <a:latin typeface="Times New Roman" pitchFamily="18" charset="0"/>
                <a:cs typeface="Times New Roman" pitchFamily="18" charset="0"/>
              </a:rPr>
              <a:t>Spyder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Ide </a:t>
            </a:r>
          </a:p>
          <a:p>
            <a:pPr marL="342900" indent="-342900">
              <a:buFont typeface="Wingdings" pitchFamily="2" charset="2"/>
              <a:buChar char="Ø"/>
            </a:pPr>
            <a:r>
              <a:rPr lang="en-IN" sz="2000" dirty="0" smtClean="0">
                <a:latin typeface="Times New Roman" pitchFamily="18" charset="0"/>
                <a:cs typeface="Times New Roman" pitchFamily="18" charset="0"/>
              </a:rPr>
              <a:t>Machine </a:t>
            </a:r>
            <a:r>
              <a:rPr lang="en-IN" sz="2000" dirty="0">
                <a:latin typeface="Times New Roman" pitchFamily="18" charset="0"/>
                <a:cs typeface="Times New Roman" pitchFamily="18" charset="0"/>
              </a:rPr>
              <a:t>Learning Algorithms </a:t>
            </a:r>
          </a:p>
          <a:p>
            <a:pPr marL="342900" indent="-342900">
              <a:buFont typeface="Wingdings" pitchFamily="2" charset="2"/>
              <a:buChar char="Ø"/>
            </a:pPr>
            <a:r>
              <a:rPr lang="en-IN" sz="2000" dirty="0" smtClean="0">
                <a:latin typeface="Times New Roman" pitchFamily="18" charset="0"/>
                <a:cs typeface="Times New Roman" pitchFamily="18" charset="0"/>
              </a:rPr>
              <a:t>Python </a:t>
            </a:r>
            <a:r>
              <a:rPr lang="en-IN" sz="2000" dirty="0">
                <a:latin typeface="Times New Roman" pitchFamily="18" charset="0"/>
                <a:cs typeface="Times New Roman" pitchFamily="18" charset="0"/>
              </a:rPr>
              <a:t>(pandas, </a:t>
            </a:r>
            <a:r>
              <a:rPr lang="en-IN" sz="2000" dirty="0" err="1">
                <a:latin typeface="Times New Roman" pitchFamily="18" charset="0"/>
                <a:cs typeface="Times New Roman" pitchFamily="18" charset="0"/>
              </a:rPr>
              <a:t>numpy,keras,Tensorflow,CNN</a:t>
            </a:r>
            <a:r>
              <a:rPr lang="en-IN" sz="2000" dirty="0">
                <a:latin typeface="Times New Roman" pitchFamily="18" charset="0"/>
                <a:cs typeface="Times New Roman" pitchFamily="18" charset="0"/>
              </a:rPr>
              <a:t> layers) </a:t>
            </a:r>
          </a:p>
          <a:p>
            <a:pPr marL="342900" indent="-342900">
              <a:buFont typeface="Wingdings" pitchFamily="2" charset="2"/>
              <a:buChar char="Ø"/>
            </a:pPr>
            <a:r>
              <a:rPr lang="en-IN" sz="2000" dirty="0" smtClean="0">
                <a:latin typeface="Times New Roman" pitchFamily="18" charset="0"/>
                <a:cs typeface="Times New Roman" pitchFamily="18" charset="0"/>
              </a:rPr>
              <a:t>HTML</a:t>
            </a:r>
            <a:r>
              <a:rPr lang="en-IN" sz="2000" dirty="0">
                <a:latin typeface="Times New Roman" pitchFamily="18" charset="0"/>
                <a:cs typeface="Times New Roman" pitchFamily="18" charset="0"/>
              </a:rPr>
              <a:t> </a:t>
            </a:r>
          </a:p>
          <a:p>
            <a:pPr marL="342900" indent="-342900">
              <a:buFont typeface="Wingdings" pitchFamily="2" charset="2"/>
              <a:buChar char="Ø"/>
            </a:pPr>
            <a:r>
              <a:rPr lang="en-IN" sz="2000" dirty="0" smtClean="0">
                <a:latin typeface="Times New Roman" pitchFamily="18" charset="0"/>
                <a:cs typeface="Times New Roman" pitchFamily="18" charset="0"/>
              </a:rPr>
              <a:t>Flask</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We developed this loan status prediction by using the Python language which is an interpreted and high level programming language and using the Machine Learning algorithms.  For coding we used the </a:t>
            </a:r>
            <a:r>
              <a:rPr lang="en-IN" sz="2000" dirty="0" err="1">
                <a:latin typeface="Times New Roman" pitchFamily="18" charset="0"/>
                <a:cs typeface="Times New Roman" pitchFamily="18" charset="0"/>
              </a:rPr>
              <a:t>Jupyter</a:t>
            </a:r>
            <a:r>
              <a:rPr lang="en-IN" sz="2000" dirty="0">
                <a:latin typeface="Times New Roman" pitchFamily="18" charset="0"/>
                <a:cs typeface="Times New Roman" pitchFamily="18" charset="0"/>
              </a:rPr>
              <a:t> Notebook environment of the Anaconda distributions and the  </a:t>
            </a:r>
            <a:r>
              <a:rPr lang="en-IN" sz="2000" dirty="0" err="1">
                <a:latin typeface="Times New Roman" pitchFamily="18" charset="0"/>
                <a:cs typeface="Times New Roman" pitchFamily="18" charset="0"/>
              </a:rPr>
              <a:t>Spyder</a:t>
            </a:r>
            <a:r>
              <a:rPr lang="en-IN" sz="2000" dirty="0">
                <a:latin typeface="Times New Roman" pitchFamily="18" charset="0"/>
                <a:cs typeface="Times New Roman" pitchFamily="18" charset="0"/>
              </a:rPr>
              <a:t>, it is an integrated scientiﬁc programming in the python language</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It has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scripting  language  to create a web page is HTML by creating the templates to use in the functions of the Flask  and HTML.</a:t>
            </a:r>
          </a:p>
          <a:p>
            <a:pPr algn="just"/>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80690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76672"/>
            <a:ext cx="4724563"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Experimental Analysis</a:t>
            </a:r>
            <a:endParaRPr lang="en-IN" sz="3600" dirty="0">
              <a:latin typeface="Times New Roman" pitchFamily="18" charset="0"/>
              <a:cs typeface="Times New Roman" pitchFamily="18" charset="0"/>
            </a:endParaRPr>
          </a:p>
        </p:txBody>
      </p:sp>
      <p:sp>
        <p:nvSpPr>
          <p:cNvPr id="3" name="TextBox 2"/>
          <p:cNvSpPr txBox="1"/>
          <p:nvPr/>
        </p:nvSpPr>
        <p:spPr>
          <a:xfrm>
            <a:off x="611560" y="1628800"/>
            <a:ext cx="7992888" cy="3785652"/>
          </a:xfrm>
          <a:prstGeom prst="rect">
            <a:avLst/>
          </a:prstGeom>
          <a:noFill/>
        </p:spPr>
        <p:txBody>
          <a:bodyPr wrap="square" rtlCol="0">
            <a:spAutoFit/>
          </a:bodyPr>
          <a:lstStyle/>
          <a:p>
            <a:pPr marL="342900" indent="-342900" algn="just">
              <a:buFont typeface="Wingdings" pitchFamily="2" charset="2"/>
              <a:buChar char="v"/>
            </a:pPr>
            <a:r>
              <a:rPr lang="en-IN" sz="2000" dirty="0"/>
              <a:t>the dataset we used for the purpose of doing sentiment analysis is derived from </a:t>
            </a:r>
            <a:r>
              <a:rPr lang="en-IN" sz="2000" u="sng" dirty="0">
                <a:hlinkClick r:id="rId2"/>
              </a:rPr>
              <a:t>https://</a:t>
            </a:r>
            <a:r>
              <a:rPr lang="en-IN" sz="2000" u="sng" dirty="0" smtClean="0">
                <a:hlinkClick r:id="rId2"/>
              </a:rPr>
              <a:t>www.kaggle.com/bharadwaj6/kindle-reviews</a:t>
            </a:r>
            <a:endParaRPr lang="en-IN" sz="2000" u="sng" dirty="0" smtClean="0"/>
          </a:p>
          <a:p>
            <a:pPr marL="342900" indent="-342900" algn="just">
              <a:buFont typeface="Wingdings" pitchFamily="2" charset="2"/>
              <a:buChar char="v"/>
            </a:pPr>
            <a:endParaRPr lang="en-IN" sz="2000" u="sng" dirty="0">
              <a:latin typeface="Times New Roman" pitchFamily="18" charset="0"/>
              <a:cs typeface="Times New Roman" pitchFamily="18" charset="0"/>
            </a:endParaRPr>
          </a:p>
          <a:p>
            <a:pPr marL="342900" indent="-342900" algn="just">
              <a:buFont typeface="Wingdings" pitchFamily="2" charset="2"/>
              <a:buChar char="v"/>
            </a:pPr>
            <a:r>
              <a:rPr lang="en-IN" sz="2000" dirty="0"/>
              <a:t>It contains the books names and the respective review for all the books and also the other information related  to the book and also the user. </a:t>
            </a:r>
            <a:endParaRPr lang="en-IN" sz="2000" dirty="0" smtClean="0"/>
          </a:p>
          <a:p>
            <a:pPr marL="342900" indent="-342900" algn="just">
              <a:buFont typeface="Wingdings" pitchFamily="2" charset="2"/>
              <a:buChar char="v"/>
            </a:pPr>
            <a:endParaRPr lang="en-IN" sz="2000" dirty="0">
              <a:latin typeface="Times New Roman" pitchFamily="18" charset="0"/>
              <a:cs typeface="Times New Roman" pitchFamily="18" charset="0"/>
            </a:endParaRPr>
          </a:p>
          <a:p>
            <a:pPr marL="342900" indent="-342900" algn="just">
              <a:buFont typeface="Wingdings" pitchFamily="2" charset="2"/>
              <a:buChar char="v"/>
            </a:pPr>
            <a:r>
              <a:rPr lang="en-IN" sz="2000" dirty="0"/>
              <a:t>To review the comments we make use of the Natural Language Processing (NLP) algorithm it is a Deep learning algorithm which can process the sentences and remove the all punctuations and other string processing is done by this algorithm.</a:t>
            </a:r>
          </a:p>
          <a:p>
            <a:pPr marL="342900" indent="-342900" algn="just">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2205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87" y="404664"/>
            <a:ext cx="1826141"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    Result</a:t>
            </a:r>
            <a:endParaRPr lang="en-IN" sz="3600" dirty="0">
              <a:latin typeface="Times New Roman" pitchFamily="18" charset="0"/>
              <a:cs typeface="Times New Roman" pitchFamily="18" charset="0"/>
            </a:endParaRPr>
          </a:p>
        </p:txBody>
      </p:sp>
      <p:sp>
        <p:nvSpPr>
          <p:cNvPr id="3" name="TextBox 2"/>
          <p:cNvSpPr txBox="1"/>
          <p:nvPr/>
        </p:nvSpPr>
        <p:spPr>
          <a:xfrm>
            <a:off x="395536" y="1125973"/>
            <a:ext cx="8352928" cy="1015663"/>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The resulting model proposed by the NLP to do the sentiment analysis  on the</a:t>
            </a:r>
          </a:p>
          <a:p>
            <a:pPr algn="just"/>
            <a:r>
              <a:rPr lang="en-IN" sz="2000" dirty="0">
                <a:latin typeface="Times New Roman" pitchFamily="18" charset="0"/>
                <a:cs typeface="Times New Roman" pitchFamily="18" charset="0"/>
              </a:rPr>
              <a:t>r</a:t>
            </a:r>
            <a:r>
              <a:rPr lang="en-IN" sz="2000" dirty="0" smtClean="0">
                <a:latin typeface="Times New Roman" pitchFamily="18" charset="0"/>
                <a:cs typeface="Times New Roman" pitchFamily="18" charset="0"/>
              </a:rPr>
              <a:t>eviews directed from the amazon kindle book store. The </a:t>
            </a:r>
            <a:r>
              <a:rPr lang="en-IN" sz="2000" dirty="0" err="1" smtClean="0">
                <a:latin typeface="Times New Roman" pitchFamily="18" charset="0"/>
                <a:cs typeface="Times New Roman" pitchFamily="18" charset="0"/>
              </a:rPr>
              <a:t>ouputs</a:t>
            </a:r>
            <a:r>
              <a:rPr lang="en-IN" sz="2000" dirty="0" smtClean="0">
                <a:latin typeface="Times New Roman" pitchFamily="18" charset="0"/>
                <a:cs typeface="Times New Roman" pitchFamily="18" charset="0"/>
              </a:rPr>
              <a:t> are generated as follows</a:t>
            </a:r>
            <a:r>
              <a:rPr lang="en-IN" dirty="0" smtClean="0"/>
              <a:t>:</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99592" y="2348880"/>
            <a:ext cx="7128792" cy="3240360"/>
          </a:xfrm>
          <a:prstGeom prst="rect">
            <a:avLst/>
          </a:prstGeom>
        </p:spPr>
      </p:pic>
      <p:sp>
        <p:nvSpPr>
          <p:cNvPr id="5" name="TextBox 4"/>
          <p:cNvSpPr txBox="1"/>
          <p:nvPr/>
        </p:nvSpPr>
        <p:spPr>
          <a:xfrm>
            <a:off x="827584" y="5805264"/>
            <a:ext cx="6738610" cy="400110"/>
          </a:xfrm>
          <a:prstGeom prst="rect">
            <a:avLst/>
          </a:prstGeom>
          <a:noFill/>
        </p:spPr>
        <p:txBody>
          <a:bodyPr wrap="square" rtlCol="0">
            <a:spAutoFit/>
          </a:bodyPr>
          <a:lstStyle/>
          <a:p>
            <a:r>
              <a:rPr lang="en-IN" dirty="0" smtClean="0"/>
              <a:t>                     </a:t>
            </a:r>
            <a:r>
              <a:rPr lang="en-IN" sz="2000" dirty="0" smtClean="0">
                <a:latin typeface="Times New Roman" pitchFamily="18" charset="0"/>
                <a:cs typeface="Times New Roman" pitchFamily="18" charset="0"/>
              </a:rPr>
              <a:t>Home page that user enters the review</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85373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5536" y="350494"/>
            <a:ext cx="3636000" cy="2286418"/>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5536" y="3573016"/>
            <a:ext cx="3636000" cy="2427734"/>
          </a:xfrm>
          <a:prstGeom prst="rect">
            <a:avLst/>
          </a:prstGeom>
        </p:spPr>
      </p:pic>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612644" y="350495"/>
            <a:ext cx="3631764" cy="2286418"/>
          </a:xfrm>
          <a:prstGeom prst="rect">
            <a:avLst/>
          </a:prstGeom>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612644" y="3573016"/>
            <a:ext cx="3631764" cy="2427734"/>
          </a:xfrm>
          <a:prstGeom prst="rect">
            <a:avLst/>
          </a:prstGeom>
        </p:spPr>
      </p:pic>
      <p:sp>
        <p:nvSpPr>
          <p:cNvPr id="6" name="TextBox 5"/>
          <p:cNvSpPr txBox="1"/>
          <p:nvPr/>
        </p:nvSpPr>
        <p:spPr>
          <a:xfrm>
            <a:off x="683568" y="2740278"/>
            <a:ext cx="2481770"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User enters the review</a:t>
            </a:r>
            <a:endParaRPr lang="en-IN" sz="2000" dirty="0">
              <a:latin typeface="Times New Roman" pitchFamily="18" charset="0"/>
              <a:cs typeface="Times New Roman" pitchFamily="18" charset="0"/>
            </a:endParaRPr>
          </a:p>
        </p:txBody>
      </p:sp>
      <p:sp>
        <p:nvSpPr>
          <p:cNvPr id="7" name="TextBox 6"/>
          <p:cNvSpPr txBox="1"/>
          <p:nvPr/>
        </p:nvSpPr>
        <p:spPr>
          <a:xfrm>
            <a:off x="5070622" y="2740278"/>
            <a:ext cx="2744662"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Displays </a:t>
            </a:r>
            <a:r>
              <a:rPr lang="en-IN" sz="2000" b="1" dirty="0" smtClean="0">
                <a:latin typeface="Times New Roman" pitchFamily="18" charset="0"/>
                <a:cs typeface="Times New Roman" pitchFamily="18" charset="0"/>
              </a:rPr>
              <a:t>positive</a:t>
            </a:r>
            <a:r>
              <a:rPr lang="en-IN" sz="2000" dirty="0" smtClean="0">
                <a:latin typeface="Times New Roman" pitchFamily="18" charset="0"/>
                <a:cs typeface="Times New Roman" pitchFamily="18" charset="0"/>
              </a:rPr>
              <a:t> review</a:t>
            </a:r>
            <a:endParaRPr lang="en-IN" sz="2000" dirty="0">
              <a:latin typeface="Times New Roman" pitchFamily="18" charset="0"/>
              <a:cs typeface="Times New Roman" pitchFamily="18" charset="0"/>
            </a:endParaRPr>
          </a:p>
        </p:txBody>
      </p:sp>
      <p:sp>
        <p:nvSpPr>
          <p:cNvPr id="8" name="TextBox 7"/>
          <p:cNvSpPr txBox="1"/>
          <p:nvPr/>
        </p:nvSpPr>
        <p:spPr>
          <a:xfrm>
            <a:off x="972651" y="6099482"/>
            <a:ext cx="2481770"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User enters the review</a:t>
            </a:r>
            <a:endParaRPr lang="en-IN" sz="2000" dirty="0">
              <a:latin typeface="Times New Roman" pitchFamily="18" charset="0"/>
              <a:cs typeface="Times New Roman" pitchFamily="18" charset="0"/>
            </a:endParaRPr>
          </a:p>
        </p:txBody>
      </p:sp>
      <p:sp>
        <p:nvSpPr>
          <p:cNvPr id="9" name="TextBox 8"/>
          <p:cNvSpPr txBox="1"/>
          <p:nvPr/>
        </p:nvSpPr>
        <p:spPr>
          <a:xfrm>
            <a:off x="5212537" y="6094472"/>
            <a:ext cx="2773516"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Displays negative review</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67535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483</TotalTime>
  <Words>603</Words>
  <Application>Microsoft Office PowerPoint</Application>
  <PresentationFormat>On-screen Show (4:3)</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roja devina</dc:creator>
  <cp:lastModifiedBy>Windows User</cp:lastModifiedBy>
  <cp:revision>63</cp:revision>
  <dcterms:created xsi:type="dcterms:W3CDTF">2020-09-25T09:03:42Z</dcterms:created>
  <dcterms:modified xsi:type="dcterms:W3CDTF">2021-10-26T16:26:13Z</dcterms:modified>
</cp:coreProperties>
</file>