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25" r:id="rId5"/>
    <p:sldId id="326" r:id="rId6"/>
    <p:sldId id="327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29" r:id="rId18"/>
    <p:sldId id="350" r:id="rId19"/>
    <p:sldId id="351" r:id="rId20"/>
    <p:sldId id="352" r:id="rId21"/>
    <p:sldId id="356" r:id="rId22"/>
    <p:sldId id="357" r:id="rId23"/>
    <p:sldId id="358" r:id="rId24"/>
    <p:sldId id="355" r:id="rId25"/>
    <p:sldId id="359" r:id="rId26"/>
    <p:sldId id="33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6" d="100"/>
          <a:sy n="66" d="100"/>
        </p:scale>
        <p:origin x="90" y="6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Visualizing Sustainability: A Cognos-Based Analysis Of Global Trends (2000-2023)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M.INDUMATHY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38DE0-2CC3-0320-D87D-B34BC43206AF}"/>
              </a:ext>
            </a:extLst>
          </p:cNvPr>
          <p:cNvSpPr txBox="1"/>
          <p:nvPr/>
        </p:nvSpPr>
        <p:spPr>
          <a:xfrm>
            <a:off x="5080000" y="6213215"/>
            <a:ext cx="22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indumatm@srmist.edu.in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5" y="0"/>
            <a:ext cx="11390762" cy="548640"/>
          </a:xfrm>
        </p:spPr>
        <p:txBody>
          <a:bodyPr/>
          <a:lstStyle/>
          <a:p>
            <a:r>
              <a:rPr lang="en-US" sz="4400" dirty="0"/>
              <a:t>Analysis On Overall Sustainability Partnerships For The Goals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CC19B-38FA-F216-FDDF-0C2935DD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0" y="1958976"/>
            <a:ext cx="9239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4" y="0"/>
            <a:ext cx="11637505" cy="548640"/>
          </a:xfrm>
        </p:spPr>
        <p:txBody>
          <a:bodyPr/>
          <a:lstStyle/>
          <a:p>
            <a:r>
              <a:rPr lang="en-US" sz="4400" dirty="0"/>
              <a:t>Analysis On Overall Sustainability Reduced Inequalities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192F4-B7C5-D361-9ABD-B6BF8D86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4" y="1900239"/>
            <a:ext cx="93154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4" y="0"/>
            <a:ext cx="11637505" cy="548640"/>
          </a:xfrm>
        </p:spPr>
        <p:txBody>
          <a:bodyPr/>
          <a:lstStyle/>
          <a:p>
            <a:r>
              <a:rPr lang="en-US" sz="4400" dirty="0"/>
              <a:t>Analysis On Overall Sustainability Industry, Innovation And Infrastructure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CAA01-D642-6584-4E45-37EB9513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51" y="2128837"/>
            <a:ext cx="9324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4" y="0"/>
            <a:ext cx="11637505" cy="548640"/>
          </a:xfrm>
        </p:spPr>
        <p:txBody>
          <a:bodyPr/>
          <a:lstStyle/>
          <a:p>
            <a:r>
              <a:rPr lang="en-US" sz="4400" dirty="0"/>
              <a:t>Analysis On Overall Sustainability Life On Land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39F02-C177-6D65-F009-255D2BF7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" y="1765301"/>
            <a:ext cx="9935319" cy="47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VISUALIZING SUSTAINABILITY 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F9AC9-8DDC-4D64-A049-BDCA6F3F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2326" r="9001"/>
          <a:stretch/>
        </p:blipFill>
        <p:spPr>
          <a:xfrm>
            <a:off x="1132114" y="1175658"/>
            <a:ext cx="9202057" cy="56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VISUALIZING SUSTAINABILITY  </a:t>
            </a:r>
            <a:r>
              <a:rPr lang="en-US" sz="4000" dirty="0" err="1"/>
              <a:t>REport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F38D0-D8E6-E831-D1ED-EFE5CC9F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463"/>
            <a:ext cx="12192000" cy="52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3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VISUALIZING SUSTAINABILITY  </a:t>
            </a:r>
            <a:r>
              <a:rPr lang="en-US" sz="4000" dirty="0" err="1"/>
              <a:t>REport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9B548-5E58-1650-734B-4F750FB6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790"/>
            <a:ext cx="12192000" cy="51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VISUALIZING SUSTAINABILITY  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EC26F-562D-B646-EE82-8FC7C2DD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43100"/>
            <a:ext cx="11353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Performance testing – data filters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57571-EA7B-154D-C4DA-87B2AD0D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040"/>
            <a:ext cx="12192000" cy="56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4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Performance testing – data filters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B2A68-B08F-CCA0-B078-C5B658DD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247"/>
            <a:ext cx="12192000" cy="57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379728"/>
            <a:ext cx="3886200" cy="54864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44776"/>
            <a:ext cx="3602736" cy="3364992"/>
          </a:xfrm>
        </p:spPr>
        <p:txBody>
          <a:bodyPr/>
          <a:lstStyle/>
          <a:p>
            <a:r>
              <a:rPr lang="en-US" dirty="0"/>
              <a:t>Problem understanding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WEB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192087"/>
            <a:ext cx="11259361" cy="606199"/>
          </a:xfrm>
        </p:spPr>
        <p:txBody>
          <a:bodyPr/>
          <a:lstStyle/>
          <a:p>
            <a:r>
              <a:rPr lang="en-US" sz="4000" dirty="0"/>
              <a:t>Performance testing – data filters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80742-6EFF-AD3A-E11B-4CDD8291E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2"/>
          <a:stretch/>
        </p:blipFill>
        <p:spPr>
          <a:xfrm>
            <a:off x="0" y="798286"/>
            <a:ext cx="12192000" cy="6058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EA152-D017-6132-8B09-69F1DE6FDD96}"/>
              </a:ext>
            </a:extLst>
          </p:cNvPr>
          <p:cNvSpPr txBox="1"/>
          <p:nvPr/>
        </p:nvSpPr>
        <p:spPr>
          <a:xfrm>
            <a:off x="3614057" y="25075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 Score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E8B1BA-27E3-0FEA-02A5-3FE7D029217F}"/>
              </a:ext>
            </a:extLst>
          </p:cNvPr>
          <p:cNvCxnSpPr/>
          <p:nvPr/>
        </p:nvCxnSpPr>
        <p:spPr>
          <a:xfrm>
            <a:off x="3773714" y="2162629"/>
            <a:ext cx="304800" cy="27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983F6A-5A83-9285-0088-54365C3A44F7}"/>
              </a:ext>
            </a:extLst>
          </p:cNvPr>
          <p:cNvCxnSpPr>
            <a:cxnSpLocks/>
          </p:cNvCxnSpPr>
          <p:nvPr/>
        </p:nvCxnSpPr>
        <p:spPr>
          <a:xfrm>
            <a:off x="3962400" y="2297567"/>
            <a:ext cx="116114" cy="285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8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8736-F2D2-7CCA-3A67-7257C39C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47" y="202692"/>
            <a:ext cx="10218710" cy="548640"/>
          </a:xfrm>
        </p:spPr>
        <p:txBody>
          <a:bodyPr/>
          <a:lstStyle/>
          <a:p>
            <a:r>
              <a:rPr lang="en-US" dirty="0"/>
              <a:t>MY CONTENT - SNAPSHOT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80CD-AC56-DBED-1B8B-561D577AE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9D10-12C5-207A-683A-3BD3C2B884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A44F17-A584-2C89-8C12-F3AC3E5D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688"/>
            <a:ext cx="12192000" cy="52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3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F23-020E-AA6B-F2AB-5D2CC295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5" y="24363"/>
            <a:ext cx="7021286" cy="548640"/>
          </a:xfrm>
        </p:spPr>
        <p:txBody>
          <a:bodyPr/>
          <a:lstStyle/>
          <a:p>
            <a:r>
              <a:rPr lang="en-US" dirty="0"/>
              <a:t>Web integration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077CA-BBC1-14DE-D396-24DA4956D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F671-092C-0A23-6A07-90C486E1E7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881A8-B5EF-D887-AFEA-52F377E7F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5" b="4317"/>
          <a:stretch/>
        </p:blipFill>
        <p:spPr>
          <a:xfrm>
            <a:off x="0" y="816138"/>
            <a:ext cx="12192000" cy="60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5715" y="5522976"/>
            <a:ext cx="9116568" cy="722376"/>
          </a:xfrm>
        </p:spPr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 err="1"/>
              <a:t>Ms</a:t>
            </a:r>
            <a:r>
              <a:rPr lang="en-US" sz="2000" cap="all" spc="0" dirty="0"/>
              <a:t> M.INDUMATHY​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 err="1"/>
              <a:t>Srm</a:t>
            </a:r>
            <a:r>
              <a:rPr lang="en-US" dirty="0"/>
              <a:t> institute of science and technology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 err="1"/>
              <a:t>vadapalani</a:t>
            </a:r>
            <a:endParaRPr lang="en-US" sz="2000" cap="all" spc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CABE8-F43D-3A06-15A4-D26ED6CD5338}"/>
              </a:ext>
            </a:extLst>
          </p:cNvPr>
          <p:cNvSpPr txBox="1"/>
          <p:nvPr/>
        </p:nvSpPr>
        <p:spPr>
          <a:xfrm>
            <a:off x="5138057" y="6349445"/>
            <a:ext cx="22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indumatm@srmist.edu.in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/>
              <a:t>The Sustainable Development Report (SDR) reviews progress made each year on the Sustainable Development Goals since their adoption by the 193 UN Member States in 2015</a:t>
            </a:r>
          </a:p>
          <a:p>
            <a:pPr marL="0" indent="0">
              <a:lnSpc>
                <a:spcPts val="2400"/>
              </a:lnSpc>
              <a:buNone/>
            </a:pPr>
            <a:endParaRPr lang="en-US" dirty="0"/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/>
              <a:t>The Sustainable Development Goals or Global Goals are a collection of seventeen interlinked objectives designed to serve as a "shared blueprint for peace and prosperity for people and the planet, now and into the future." </a:t>
            </a:r>
          </a:p>
          <a:p>
            <a:pPr marL="0" indent="0">
              <a:lnSpc>
                <a:spcPts val="2400"/>
              </a:lnSpc>
              <a:buNone/>
            </a:pPr>
            <a:endParaRPr lang="en-US" dirty="0"/>
          </a:p>
          <a:p>
            <a:pPr marL="0" indent="0">
              <a:lnSpc>
                <a:spcPts val="2400"/>
              </a:lnSpc>
              <a:buNone/>
            </a:pP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A17E-1A20-AC1D-83C8-BCE1DFD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2" y="379728"/>
            <a:ext cx="6861533" cy="548640"/>
          </a:xfrm>
        </p:spPr>
        <p:txBody>
          <a:bodyPr/>
          <a:lstStyle/>
          <a:p>
            <a:r>
              <a:rPr lang="en-US" dirty="0"/>
              <a:t>PROBLEM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C5D2-4780-FDFF-0A3B-62F43480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53" y="2365831"/>
            <a:ext cx="9764390" cy="3364992"/>
          </a:xfrm>
        </p:spPr>
        <p:txBody>
          <a:bodyPr/>
          <a:lstStyle/>
          <a:p>
            <a:pPr algn="just"/>
            <a:r>
              <a:rPr lang="en-US" dirty="0"/>
              <a:t>Develop a user-friendly dashboard that leverages the Sustainable Development Report 2023 dataset to provide a comprehensive and insightful analysis of countries' progress towards achieving Sustainable Development Goals (SDGs).Display a ranking of countries based on their overall sustainability scores. Allow users to filter the rankings by region, income group, or specific SDGs.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2BB3-27D4-C032-6D08-B72110EC4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7CEC-43A4-31C4-DB21-62959E6F8F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A17E-1A20-AC1D-83C8-BCE1DFD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2" y="379728"/>
            <a:ext cx="6861533" cy="548640"/>
          </a:xfrm>
        </p:spPr>
        <p:txBody>
          <a:bodyPr/>
          <a:lstStyle/>
          <a:p>
            <a:r>
              <a:rPr lang="en-US" dirty="0"/>
              <a:t>DATA 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C5D2-4780-FDFF-0A3B-62F43480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24" y="1331032"/>
            <a:ext cx="9764390" cy="3364992"/>
          </a:xfrm>
        </p:spPr>
        <p:txBody>
          <a:bodyPr/>
          <a:lstStyle/>
          <a:p>
            <a:pPr algn="just"/>
            <a:r>
              <a:rPr lang="en-US" dirty="0"/>
              <a:t>DATA is collected from Kaggle and its connected to the IBM COGNOS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2BB3-27D4-C032-6D08-B72110EC4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7CEC-43A4-31C4-DB21-62959E6F8F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AC83D-A85C-0E69-3400-0FD097AC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7" y="2134872"/>
            <a:ext cx="6788962" cy="43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FF0C-89AB-03EC-ACBB-A1302CB0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244783"/>
            <a:ext cx="6817990" cy="548640"/>
          </a:xfrm>
        </p:spPr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F882-B70E-2D38-8C36-52883AF56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86CA-F053-00B5-A73F-2A2BD1D058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ADF9D0-895C-326F-7137-61A74D1D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928687"/>
            <a:ext cx="10984367" cy="5000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B0E220-2D59-FD21-8927-8F856625E5DB}"/>
              </a:ext>
            </a:extLst>
          </p:cNvPr>
          <p:cNvSpPr txBox="1"/>
          <p:nvPr/>
        </p:nvSpPr>
        <p:spPr>
          <a:xfrm>
            <a:off x="1103086" y="6400800"/>
            <a:ext cx="778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MODULE CREATION DONE for the datasets provided  and data is represented as grid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5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5" y="0"/>
            <a:ext cx="11390762" cy="548640"/>
          </a:xfrm>
        </p:spPr>
        <p:txBody>
          <a:bodyPr/>
          <a:lstStyle/>
          <a:p>
            <a:r>
              <a:rPr lang="en-IN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Analysis On Overall Sustainability On No Poverty</a:t>
            </a:r>
            <a:br>
              <a:rPr lang="en-IN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7305B-F335-DC3E-A099-8F085DB5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504951"/>
            <a:ext cx="9505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5" y="0"/>
            <a:ext cx="11390762" cy="548640"/>
          </a:xfrm>
        </p:spPr>
        <p:txBody>
          <a:bodyPr/>
          <a:lstStyle/>
          <a:p>
            <a:r>
              <a:rPr lang="en-US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Analysis Overall Sustainability On Quality Education</a:t>
            </a:r>
            <a:br>
              <a:rPr lang="en-IN" sz="4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33F1A-9F05-230B-9A6D-690661BB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530351"/>
            <a:ext cx="9305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6D3-B116-A14C-36BC-C3C41F6B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95" y="0"/>
            <a:ext cx="11390762" cy="548640"/>
          </a:xfrm>
        </p:spPr>
        <p:txBody>
          <a:bodyPr/>
          <a:lstStyle/>
          <a:p>
            <a:r>
              <a:rPr lang="en-US" sz="4400" dirty="0"/>
              <a:t>Analysis On Overall Sustainability Life Below Water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7EFD-4BA1-595B-223D-2BEDE7511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ABDA-BC9D-2AB8-30C2-104E12B8BA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B6610-AF74-13FA-26C2-CCA08285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1451882"/>
            <a:ext cx="9067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{D47423E0-93D5-4A97-B88C-2A39415A1AD6}tf67061901_win32</Template>
  <TotalTime>42</TotalTime>
  <Words>367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Daytona Condensed Light</vt:lpstr>
      <vt:lpstr>Open Sans</vt:lpstr>
      <vt:lpstr>Posterama</vt:lpstr>
      <vt:lpstr>Office Theme</vt:lpstr>
      <vt:lpstr>Visualizing Sustainability: A Cognos-Based Analysis Of Global Trends (2000-2023)</vt:lpstr>
      <vt:lpstr>Agenda</vt:lpstr>
      <vt:lpstr>Introduction</vt:lpstr>
      <vt:lpstr>PROBLEM UNDERSTANDING</vt:lpstr>
      <vt:lpstr>DATA  COLLECTION</vt:lpstr>
      <vt:lpstr>DATA PREPARATION</vt:lpstr>
      <vt:lpstr>Analysis On Overall Sustainability On No Poverty </vt:lpstr>
      <vt:lpstr>Analysis Overall Sustainability On Quality Education </vt:lpstr>
      <vt:lpstr>Analysis On Overall Sustainability Life Below Water</vt:lpstr>
      <vt:lpstr>Analysis On Overall Sustainability Partnerships For The Goals</vt:lpstr>
      <vt:lpstr>Analysis On Overall Sustainability Reduced Inequalities</vt:lpstr>
      <vt:lpstr>Analysis On Overall Sustainability Industry, Innovation And Infrastructure</vt:lpstr>
      <vt:lpstr>Analysis On Overall Sustainability Life On Land</vt:lpstr>
      <vt:lpstr>VISUALIZING SUSTAINABILITY  DASHBOARD</vt:lpstr>
      <vt:lpstr>VISUALIZING SUSTAINABILITY  REport</vt:lpstr>
      <vt:lpstr>VISUALIZING SUSTAINABILITY  REport</vt:lpstr>
      <vt:lpstr>VISUALIZING SUSTAINABILITY  story</vt:lpstr>
      <vt:lpstr>Performance testing – data filters</vt:lpstr>
      <vt:lpstr>Performance testing – data filters</vt:lpstr>
      <vt:lpstr>Performance testing – data filters</vt:lpstr>
      <vt:lpstr>MY CONTENT - SNAPSHOT</vt:lpstr>
      <vt:lpstr>Web integration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Sustainability: A Cognos-Based Analysis Of Global Trends (2000-2023)</dc:title>
  <dc:creator>Indu mathy</dc:creator>
  <cp:lastModifiedBy>Indu mathy</cp:lastModifiedBy>
  <cp:revision>9</cp:revision>
  <dcterms:created xsi:type="dcterms:W3CDTF">2024-01-05T23:16:34Z</dcterms:created>
  <dcterms:modified xsi:type="dcterms:W3CDTF">2024-01-05T23:58:37Z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