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70" r:id="rId8"/>
    <p:sldId id="264" r:id="rId9"/>
    <p:sldId id="266" r:id="rId10"/>
    <p:sldId id="267"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Kumar Muppala" userId="0ba935b2a97495fe" providerId="LiveId" clId="{D60A31B6-2967-4686-A0F8-E23DF8D596A4}"/>
    <pc:docChg chg="addSld delSld modSld">
      <pc:chgData name="Bharath Kumar Muppala" userId="0ba935b2a97495fe" providerId="LiveId" clId="{D60A31B6-2967-4686-A0F8-E23DF8D596A4}" dt="2022-06-22T05:55:59.168" v="19" actId="6549"/>
      <pc:docMkLst>
        <pc:docMk/>
      </pc:docMkLst>
      <pc:sldChg chg="modSp mod">
        <pc:chgData name="Bharath Kumar Muppala" userId="0ba935b2a97495fe" providerId="LiveId" clId="{D60A31B6-2967-4686-A0F8-E23DF8D596A4}" dt="2022-06-22T05:55:59.168" v="19" actId="6549"/>
        <pc:sldMkLst>
          <pc:docMk/>
          <pc:sldMk cId="498723739" sldId="259"/>
        </pc:sldMkLst>
        <pc:spChg chg="mod">
          <ac:chgData name="Bharath Kumar Muppala" userId="0ba935b2a97495fe" providerId="LiveId" clId="{D60A31B6-2967-4686-A0F8-E23DF8D596A4}" dt="2022-06-22T05:55:59.168" v="19" actId="6549"/>
          <ac:spMkLst>
            <pc:docMk/>
            <pc:sldMk cId="498723739" sldId="259"/>
            <ac:spMk id="3" creationId="{5CD486D9-33A9-4536-B6C2-6338BD7059F8}"/>
          </ac:spMkLst>
        </pc:spChg>
      </pc:sldChg>
      <pc:sldChg chg="del">
        <pc:chgData name="Bharath Kumar Muppala" userId="0ba935b2a97495fe" providerId="LiveId" clId="{D60A31B6-2967-4686-A0F8-E23DF8D596A4}" dt="2022-06-22T05:55:46.793" v="18" actId="47"/>
        <pc:sldMkLst>
          <pc:docMk/>
          <pc:sldMk cId="3278923936" sldId="261"/>
        </pc:sldMkLst>
      </pc:sldChg>
      <pc:sldChg chg="modSp mod">
        <pc:chgData name="Bharath Kumar Muppala" userId="0ba935b2a97495fe" providerId="LiveId" clId="{D60A31B6-2967-4686-A0F8-E23DF8D596A4}" dt="2022-06-14T15:23:36.034" v="13" actId="20577"/>
        <pc:sldMkLst>
          <pc:docMk/>
          <pc:sldMk cId="3014361018" sldId="267"/>
        </pc:sldMkLst>
        <pc:spChg chg="mod">
          <ac:chgData name="Bharath Kumar Muppala" userId="0ba935b2a97495fe" providerId="LiveId" clId="{D60A31B6-2967-4686-A0F8-E23DF8D596A4}" dt="2022-06-14T15:23:36.034" v="13" actId="20577"/>
          <ac:spMkLst>
            <pc:docMk/>
            <pc:sldMk cId="3014361018" sldId="267"/>
            <ac:spMk id="2" creationId="{8886C59F-CA20-469B-9FC8-3F56E6B2B554}"/>
          </ac:spMkLst>
        </pc:spChg>
      </pc:sldChg>
      <pc:sldChg chg="addSp modSp new mod">
        <pc:chgData name="Bharath Kumar Muppala" userId="0ba935b2a97495fe" providerId="LiveId" clId="{D60A31B6-2967-4686-A0F8-E23DF8D596A4}" dt="2022-06-14T15:24:42.492" v="17" actId="255"/>
        <pc:sldMkLst>
          <pc:docMk/>
          <pc:sldMk cId="1926611549" sldId="271"/>
        </pc:sldMkLst>
        <pc:spChg chg="add mod">
          <ac:chgData name="Bharath Kumar Muppala" userId="0ba935b2a97495fe" providerId="LiveId" clId="{D60A31B6-2967-4686-A0F8-E23DF8D596A4}" dt="2022-06-14T15:24:42.492" v="17" actId="255"/>
          <ac:spMkLst>
            <pc:docMk/>
            <pc:sldMk cId="1926611549" sldId="271"/>
            <ac:spMk id="3" creationId="{9F6529D6-63F9-2F13-93CA-6E0495DE211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D4C1-FD22-493E-8BAB-3BF3934B7D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7DF15-2426-4193-BC8C-2FFAA0E56B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7CFE64-4FA3-4D71-862B-C8590062F0DD}"/>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5" name="Footer Placeholder 4">
            <a:extLst>
              <a:ext uri="{FF2B5EF4-FFF2-40B4-BE49-F238E27FC236}">
                <a16:creationId xmlns:a16="http://schemas.microsoft.com/office/drawing/2014/main" id="{925A6377-FE85-4095-A06B-360A584734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7AEEE3-3BF3-46A1-82DD-C5900A59721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777662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E70C-BFCB-41B7-8394-7F2AC2EA3E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C14E5F-3D08-41EF-97F1-028D43A8B9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8753F-EA67-4B57-8097-68B0ED0E7A70}"/>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5" name="Footer Placeholder 4">
            <a:extLst>
              <a:ext uri="{FF2B5EF4-FFF2-40B4-BE49-F238E27FC236}">
                <a16:creationId xmlns:a16="http://schemas.microsoft.com/office/drawing/2014/main" id="{2614FD95-2D75-4311-969B-84C28A2A01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D98B94-CDA5-461A-8572-F642ECC35083}"/>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05306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6DDE9-899A-4773-ACF0-CDA51A3F93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E33A2-DA0C-4D64-B15C-09416E9B0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0FC94-9BAC-48DF-86AC-A3CB46FA5ED7}"/>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5" name="Footer Placeholder 4">
            <a:extLst>
              <a:ext uri="{FF2B5EF4-FFF2-40B4-BE49-F238E27FC236}">
                <a16:creationId xmlns:a16="http://schemas.microsoft.com/office/drawing/2014/main" id="{CD669306-8BC4-478F-8876-1CC0765D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99869-3557-4A96-AA57-B4C5B76C43EF}"/>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783856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982A-0ED5-4995-8043-A673B8330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572F22-5AAE-4457-A575-B2DC4CD42D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B51964-66BB-4412-BA27-F8EC8F741284}"/>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5" name="Footer Placeholder 4">
            <a:extLst>
              <a:ext uri="{FF2B5EF4-FFF2-40B4-BE49-F238E27FC236}">
                <a16:creationId xmlns:a16="http://schemas.microsoft.com/office/drawing/2014/main" id="{D5839F92-619E-43C3-BBC3-53C9D5E5B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69D72-A100-42FE-BA34-9EF5D2791AA5}"/>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98147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0323-F369-4DC6-BEB5-D304AB2F4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E2B245-AEEF-4488-817E-AFE91349A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5B895-5AC4-483F-89A8-5579C1AB5017}"/>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5" name="Footer Placeholder 4">
            <a:extLst>
              <a:ext uri="{FF2B5EF4-FFF2-40B4-BE49-F238E27FC236}">
                <a16:creationId xmlns:a16="http://schemas.microsoft.com/office/drawing/2014/main" id="{606CC28B-427C-4F28-A5AC-05DADA221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E60FB-566F-4C96-9C2E-3B31AC81B463}"/>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064825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D710-0CE0-46A1-8E53-B20CC85D6B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B80C88-D821-46AA-B178-01D8E8E12D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8BA1D2-94C1-49C1-9325-E3D3FB4636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64CA8A-ADB2-49CA-88E3-844CB6979165}"/>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6" name="Footer Placeholder 5">
            <a:extLst>
              <a:ext uri="{FF2B5EF4-FFF2-40B4-BE49-F238E27FC236}">
                <a16:creationId xmlns:a16="http://schemas.microsoft.com/office/drawing/2014/main" id="{72C7372A-44E3-4ECC-B3FD-312B42EDB2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A2DD4-2A6F-450A-97BD-8435465DB230}"/>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107074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2E24-3488-4622-A59B-9CED4FCF8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99C9-C655-4817-8597-D6C77FAEDD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F2D8C-2201-4FA6-B2C8-059FEF85C6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467D14-E727-47F6-BD3F-4C78685376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45F4F-91AF-4A55-8BA4-239F284E8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A3E3C9-0E50-456F-90FC-31B030876812}"/>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8" name="Footer Placeholder 7">
            <a:extLst>
              <a:ext uri="{FF2B5EF4-FFF2-40B4-BE49-F238E27FC236}">
                <a16:creationId xmlns:a16="http://schemas.microsoft.com/office/drawing/2014/main" id="{2C4FFB58-BCB0-4431-ABB3-C321C828BA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E74F4A-21E6-4094-9157-55C96017816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0990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7EE7-0930-442F-8229-97CC176886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649054-3872-47CA-8226-527C8F3D540F}"/>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4" name="Footer Placeholder 3">
            <a:extLst>
              <a:ext uri="{FF2B5EF4-FFF2-40B4-BE49-F238E27FC236}">
                <a16:creationId xmlns:a16="http://schemas.microsoft.com/office/drawing/2014/main" id="{38A25773-EB5D-457B-8821-B510090C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2BB819-0FBD-42F8-B5EC-B53CF53D3F0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149340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DEC853-7702-47E8-BAD3-B34C59785F8B}"/>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3" name="Footer Placeholder 2">
            <a:extLst>
              <a:ext uri="{FF2B5EF4-FFF2-40B4-BE49-F238E27FC236}">
                <a16:creationId xmlns:a16="http://schemas.microsoft.com/office/drawing/2014/main" id="{F6C3C96D-705C-40F2-83CB-056C7A721D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605F16-2E84-41DE-B133-2293DC8E6124}"/>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34419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BC920-E568-482B-87AF-373FBE05B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BA3B08-39E2-47AA-B1C5-4B1C46795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164EE1-CF8A-48E9-8488-99A6FF37A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88A66-0FE2-4B45-B7A1-BBC15D310F52}"/>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6" name="Footer Placeholder 5">
            <a:extLst>
              <a:ext uri="{FF2B5EF4-FFF2-40B4-BE49-F238E27FC236}">
                <a16:creationId xmlns:a16="http://schemas.microsoft.com/office/drawing/2014/main" id="{7E12CF8E-7799-4A1A-9AB8-2EAF05F5A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517D6-A385-4274-8C4C-E4E8E3944448}"/>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254685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61D3-1C66-4475-8968-CD3F08EC92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0750E8-9DB3-465C-9166-2C44889220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8AE947-5471-4F72-AF40-F970D20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F8802-7DC0-4DCD-A28F-E1DA53C625FF}"/>
              </a:ext>
            </a:extLst>
          </p:cNvPr>
          <p:cNvSpPr>
            <a:spLocks noGrp="1"/>
          </p:cNvSpPr>
          <p:nvPr>
            <p:ph type="dt" sz="half" idx="10"/>
          </p:nvPr>
        </p:nvSpPr>
        <p:spPr/>
        <p:txBody>
          <a:bodyPr/>
          <a:lstStyle/>
          <a:p>
            <a:fld id="{48F9BC1E-6A0E-4442-9B93-E3CAB6DE03B9}" type="datetimeFigureOut">
              <a:rPr lang="en-IN" smtClean="0"/>
              <a:pPr/>
              <a:t>22-06-2022</a:t>
            </a:fld>
            <a:endParaRPr lang="en-IN"/>
          </a:p>
        </p:txBody>
      </p:sp>
      <p:sp>
        <p:nvSpPr>
          <p:cNvPr id="6" name="Footer Placeholder 5">
            <a:extLst>
              <a:ext uri="{FF2B5EF4-FFF2-40B4-BE49-F238E27FC236}">
                <a16:creationId xmlns:a16="http://schemas.microsoft.com/office/drawing/2014/main" id="{CFF81729-8389-451F-8FB5-AB7587EAE7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059470-ABBD-439B-838F-586673572529}"/>
              </a:ext>
            </a:extLst>
          </p:cNvPr>
          <p:cNvSpPr>
            <a:spLocks noGrp="1"/>
          </p:cNvSpPr>
          <p:nvPr>
            <p:ph type="sldNum" sz="quarter" idx="12"/>
          </p:nvPr>
        </p:nvSpPr>
        <p:spPr/>
        <p:txBody>
          <a:bodyPr/>
          <a:lstStyle/>
          <a:p>
            <a:fld id="{627F1DEA-0CFC-4357-9D12-ABA260946763}" type="slidenum">
              <a:rPr lang="en-IN" smtClean="0"/>
              <a:pPr/>
              <a:t>‹#›</a:t>
            </a:fld>
            <a:endParaRPr lang="en-IN"/>
          </a:p>
        </p:txBody>
      </p:sp>
    </p:spTree>
    <p:extLst>
      <p:ext uri="{BB962C8B-B14F-4D97-AF65-F5344CB8AC3E}">
        <p14:creationId xmlns:p14="http://schemas.microsoft.com/office/powerpoint/2010/main" val="74164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8000"/>
            <a:lum/>
          </a:blip>
          <a:srcRect/>
          <a:stretch>
            <a:fillRect t="-11000" b="-1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255BF9-7F71-4716-A4E6-19154A15BC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301C17-DBAB-4EF9-9414-115B8B5D7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F1D1D-7B02-454A-A56F-19F19A5156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9BC1E-6A0E-4442-9B93-E3CAB6DE03B9}" type="datetimeFigureOut">
              <a:rPr lang="en-IN" smtClean="0"/>
              <a:pPr/>
              <a:t>22-06-2022</a:t>
            </a:fld>
            <a:endParaRPr lang="en-IN"/>
          </a:p>
        </p:txBody>
      </p:sp>
      <p:sp>
        <p:nvSpPr>
          <p:cNvPr id="5" name="Footer Placeholder 4">
            <a:extLst>
              <a:ext uri="{FF2B5EF4-FFF2-40B4-BE49-F238E27FC236}">
                <a16:creationId xmlns:a16="http://schemas.microsoft.com/office/drawing/2014/main" id="{59E9D020-D75B-408A-8BAF-86092E03C1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C2814B-356E-42C3-A2D8-0CEFE4940F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F1DEA-0CFC-4357-9D12-ABA260946763}" type="slidenum">
              <a:rPr lang="en-IN" smtClean="0"/>
              <a:pPr/>
              <a:t>‹#›</a:t>
            </a:fld>
            <a:endParaRPr lang="en-IN"/>
          </a:p>
        </p:txBody>
      </p:sp>
    </p:spTree>
    <p:extLst>
      <p:ext uri="{BB962C8B-B14F-4D97-AF65-F5344CB8AC3E}">
        <p14:creationId xmlns:p14="http://schemas.microsoft.com/office/powerpoint/2010/main" val="882136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lum/>
          </a:blip>
          <a:srcRect/>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2C4D-F756-4337-B2B7-11B8D6681181}"/>
              </a:ext>
            </a:extLst>
          </p:cNvPr>
          <p:cNvSpPr>
            <a:spLocks noGrp="1"/>
          </p:cNvSpPr>
          <p:nvPr>
            <p:ph type="ctrTitle"/>
          </p:nvPr>
        </p:nvSpPr>
        <p:spPr>
          <a:xfrm>
            <a:off x="1443037" y="-381000"/>
            <a:ext cx="9305925" cy="3685903"/>
          </a:xfrm>
          <a:effectLst/>
        </p:spPr>
        <p:txBody>
          <a:bodyPr>
            <a:normAutofit/>
          </a:bodyPr>
          <a:lstStyle/>
          <a:p>
            <a:r>
              <a:rPr lang="en-US" b="1" dirty="0"/>
              <a:t>Recipe Recognition With Deep Learning</a:t>
            </a:r>
            <a:br>
              <a:rPr lang="en-US" sz="5400" b="1" dirty="0"/>
            </a:br>
            <a:br>
              <a:rPr lang="en-US" sz="5400" b="1" dirty="0"/>
            </a:br>
            <a:endParaRPr lang="en-IN" sz="5300" dirty="0">
              <a:solidFill>
                <a:schemeClr val="accent5">
                  <a:lumMod val="50000"/>
                </a:schemeClr>
              </a:solidFill>
              <a:effectLst>
                <a:outerShdw blurRad="38100" dist="38100" dir="2700000" algn="tl">
                  <a:srgbClr val="000000">
                    <a:alpha val="43137"/>
                  </a:srgbClr>
                </a:outerShdw>
              </a:effectLst>
              <a:latin typeface="Candara" panose="020E0502030303020204" pitchFamily="34" charset="0"/>
            </a:endParaRPr>
          </a:p>
        </p:txBody>
      </p:sp>
      <p:sp>
        <p:nvSpPr>
          <p:cNvPr id="3" name="Subtitle 2">
            <a:extLst>
              <a:ext uri="{FF2B5EF4-FFF2-40B4-BE49-F238E27FC236}">
                <a16:creationId xmlns:a16="http://schemas.microsoft.com/office/drawing/2014/main" id="{543B70E7-FD16-4E9B-857D-BEB584F4ED14}"/>
              </a:ext>
            </a:extLst>
          </p:cNvPr>
          <p:cNvSpPr>
            <a:spLocks noGrp="1"/>
          </p:cNvSpPr>
          <p:nvPr>
            <p:ph type="subTitle" idx="1"/>
          </p:nvPr>
        </p:nvSpPr>
        <p:spPr>
          <a:xfrm>
            <a:off x="292893" y="2155371"/>
            <a:ext cx="11606212" cy="4023359"/>
          </a:xfrm>
        </p:spPr>
        <p:txBody>
          <a:bodyPr>
            <a:noAutofit/>
          </a:bodyPr>
          <a:lstStyle/>
          <a:p>
            <a:pPr>
              <a:lnSpc>
                <a:spcPct val="170000"/>
              </a:lnSpc>
            </a:pPr>
            <a:r>
              <a:rPr lang="en-US" sz="1500" b="1" dirty="0"/>
              <a:t>PRESENTED BY:</a:t>
            </a:r>
          </a:p>
          <a:p>
            <a:pPr>
              <a:lnSpc>
                <a:spcPct val="170000"/>
              </a:lnSpc>
            </a:pPr>
            <a:r>
              <a:rPr lang="en-US" sz="2000" b="1" dirty="0"/>
              <a:t>TEAM NO: CSE-007</a:t>
            </a:r>
          </a:p>
          <a:p>
            <a:pPr>
              <a:lnSpc>
                <a:spcPct val="100000"/>
              </a:lnSpc>
            </a:pPr>
            <a:r>
              <a:rPr lang="en-US" sz="1800" b="1" dirty="0"/>
              <a:t>18UK1A0534  - </a:t>
            </a:r>
            <a:r>
              <a:rPr lang="en-US" sz="1800" b="1" dirty="0" err="1"/>
              <a:t>Muppala</a:t>
            </a:r>
            <a:r>
              <a:rPr lang="en-US" sz="1800" b="1" dirty="0"/>
              <a:t>  </a:t>
            </a:r>
            <a:r>
              <a:rPr lang="en-US" sz="1800" b="1" dirty="0" err="1"/>
              <a:t>Keerthana</a:t>
            </a:r>
            <a:r>
              <a:rPr lang="en-US" sz="1800" b="1" dirty="0"/>
              <a:t>   </a:t>
            </a:r>
          </a:p>
          <a:p>
            <a:pPr>
              <a:lnSpc>
                <a:spcPct val="100000"/>
              </a:lnSpc>
            </a:pPr>
            <a:r>
              <a:rPr lang="en-US" sz="1800" b="1" dirty="0"/>
              <a:t>18UK1A0556  -  </a:t>
            </a:r>
            <a:r>
              <a:rPr lang="en-US" sz="1800" b="1" dirty="0" err="1"/>
              <a:t>Bourishetty</a:t>
            </a:r>
            <a:r>
              <a:rPr lang="en-US" sz="1800" b="1" dirty="0"/>
              <a:t>  </a:t>
            </a:r>
            <a:r>
              <a:rPr lang="en-US" sz="1800" b="1" dirty="0" err="1"/>
              <a:t>Swetha</a:t>
            </a:r>
            <a:endParaRPr lang="en-US" sz="1800" b="1" dirty="0"/>
          </a:p>
          <a:p>
            <a:pPr>
              <a:lnSpc>
                <a:spcPct val="100000"/>
              </a:lnSpc>
            </a:pPr>
            <a:r>
              <a:rPr lang="en-US" sz="1800" b="1" dirty="0"/>
              <a:t>  18UK1A0538-  </a:t>
            </a:r>
            <a:r>
              <a:rPr lang="en-US" sz="1800" b="1" dirty="0" err="1"/>
              <a:t>Kaleru</a:t>
            </a:r>
            <a:r>
              <a:rPr lang="en-US" sz="1800" b="1" dirty="0"/>
              <a:t>  </a:t>
            </a:r>
            <a:r>
              <a:rPr lang="en-US" sz="1800" b="1" dirty="0" err="1"/>
              <a:t>Naresh</a:t>
            </a:r>
            <a:endParaRPr lang="en-US" sz="1800" b="1" dirty="0"/>
          </a:p>
          <a:p>
            <a:pPr>
              <a:lnSpc>
                <a:spcPct val="100000"/>
              </a:lnSpc>
            </a:pPr>
            <a:r>
              <a:rPr lang="en-US" sz="1800" b="1" dirty="0"/>
              <a:t>18UK1A0507 – </a:t>
            </a:r>
            <a:r>
              <a:rPr lang="en-US" sz="1800" b="1" dirty="0" err="1"/>
              <a:t>Bhukya</a:t>
            </a:r>
            <a:r>
              <a:rPr lang="en-US" sz="1800" b="1" dirty="0"/>
              <a:t>  </a:t>
            </a:r>
            <a:r>
              <a:rPr lang="en-US" sz="1800" b="1" dirty="0" err="1"/>
              <a:t>Santhosh</a:t>
            </a:r>
            <a:r>
              <a:rPr lang="en-US" sz="1800" b="1" dirty="0"/>
              <a:t> </a:t>
            </a:r>
            <a:endParaRPr lang="en-IN" sz="1800" b="1" i="1" dirty="0"/>
          </a:p>
        </p:txBody>
      </p:sp>
    </p:spTree>
    <p:extLst>
      <p:ext uri="{BB962C8B-B14F-4D97-AF65-F5344CB8AC3E}">
        <p14:creationId xmlns:p14="http://schemas.microsoft.com/office/powerpoint/2010/main" val="102474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86C59F-CA20-469B-9FC8-3F56E6B2B554}"/>
              </a:ext>
            </a:extLst>
          </p:cNvPr>
          <p:cNvSpPr txBox="1"/>
          <p:nvPr/>
        </p:nvSpPr>
        <p:spPr>
          <a:xfrm>
            <a:off x="539946" y="422190"/>
            <a:ext cx="7901126" cy="9079409"/>
          </a:xfrm>
          <a:prstGeom prst="rect">
            <a:avLst/>
          </a:prstGeom>
          <a:noFill/>
        </p:spPr>
        <p:txBody>
          <a:bodyPr wrap="square" rtlCol="0">
            <a:spAutoFit/>
          </a:bodyPr>
          <a:lstStyle/>
          <a:p>
            <a:r>
              <a:rPr lang="en-IN" sz="5300" dirty="0">
                <a:solidFill>
                  <a:schemeClr val="accent5">
                    <a:lumMod val="75000"/>
                  </a:schemeClr>
                </a:solidFill>
                <a:latin typeface="Candara" panose="020E0502030303020204" pitchFamily="34" charset="0"/>
              </a:rPr>
              <a:t>CONCLUSION:</a:t>
            </a:r>
          </a:p>
          <a:p>
            <a:pPr marL="285750" indent="-285750">
              <a:lnSpc>
                <a:spcPct val="150000"/>
              </a:lnSpc>
              <a:buFont typeface="Arial" panose="020B0604020202020204" pitchFamily="34" charset="0"/>
              <a:buChar char="•"/>
            </a:pPr>
            <a:r>
              <a:rPr lang="en-US" dirty="0"/>
              <a:t>In this project we have presented the  Recipe Recognition With Deep Learning</a:t>
            </a:r>
          </a:p>
          <a:p>
            <a:pPr marL="285750" indent="-285750">
              <a:lnSpc>
                <a:spcPct val="150000"/>
              </a:lnSpc>
              <a:buFont typeface="Arial" panose="020B0604020202020204" pitchFamily="34" charset="0"/>
              <a:buChar char="•"/>
            </a:pPr>
            <a:endParaRPr lang="en-US" dirty="0">
              <a:effectLst>
                <a:outerShdw blurRad="38100" dist="38100" dir="2700000" algn="tl">
                  <a:srgbClr val="000000">
                    <a:alpha val="43137"/>
                  </a:srgbClr>
                </a:outerShdw>
              </a:effectLst>
            </a:endParaRPr>
          </a:p>
          <a:p>
            <a:pPr marL="285750" indent="-285750">
              <a:lnSpc>
                <a:spcPct val="150000"/>
              </a:lnSpc>
              <a:buFont typeface="Arial" panose="020B0604020202020204" pitchFamily="34" charset="0"/>
              <a:buChar char="•"/>
            </a:pPr>
            <a:r>
              <a:rPr lang="en-US" dirty="0"/>
              <a:t>We have done the Prediction using Deep Learning Techniques.</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For the better results we applied CNN  layers and proved with  accuracy.</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01436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6529D6-63F9-2F13-93CA-6E0495DE2117}"/>
              </a:ext>
            </a:extLst>
          </p:cNvPr>
          <p:cNvSpPr txBox="1"/>
          <p:nvPr/>
        </p:nvSpPr>
        <p:spPr>
          <a:xfrm>
            <a:off x="2113125" y="2339766"/>
            <a:ext cx="6094378" cy="769441"/>
          </a:xfrm>
          <a:prstGeom prst="rect">
            <a:avLst/>
          </a:prstGeom>
          <a:no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2661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486D9-33A9-4536-B6C2-6338BD7059F8}"/>
              </a:ext>
            </a:extLst>
          </p:cNvPr>
          <p:cNvSpPr txBox="1"/>
          <p:nvPr/>
        </p:nvSpPr>
        <p:spPr>
          <a:xfrm flipH="1">
            <a:off x="716932" y="2210592"/>
            <a:ext cx="3836407"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t>INTRODUCTION</a:t>
            </a:r>
          </a:p>
          <a:p>
            <a:pPr marL="285750" indent="-285750">
              <a:buFont typeface="Arial" panose="020B0604020202020204" pitchFamily="34" charset="0"/>
              <a:buChar char="•"/>
            </a:pPr>
            <a:r>
              <a:rPr lang="en-US" sz="1800" dirty="0"/>
              <a:t>OBJECTIVE</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dirty="0"/>
              <a:t>MODEL BULDING</a:t>
            </a:r>
            <a:endParaRPr lang="en-US" sz="1800" dirty="0"/>
          </a:p>
          <a:p>
            <a:pPr marL="285750" indent="-285750">
              <a:buFont typeface="Arial" panose="020B0604020202020204" pitchFamily="34" charset="0"/>
              <a:buChar char="•"/>
            </a:pPr>
            <a:r>
              <a:rPr lang="en-US" sz="1800" dirty="0"/>
              <a:t>DEEP LEARNING ALGORITHM</a:t>
            </a:r>
          </a:p>
          <a:p>
            <a:pPr marL="285750" indent="-285750">
              <a:buFont typeface="Arial" panose="020B0604020202020204" pitchFamily="34" charset="0"/>
              <a:buChar char="•"/>
            </a:pPr>
            <a:r>
              <a:rPr lang="en-US" dirty="0"/>
              <a:t>CONVOLUTIONAL NEURAL NETWORK</a:t>
            </a:r>
          </a:p>
          <a:p>
            <a:pPr marL="285750" indent="-285750">
              <a:buFont typeface="Arial" panose="020B0604020202020204" pitchFamily="34" charset="0"/>
              <a:buChar char="•"/>
            </a:pPr>
            <a:r>
              <a:rPr lang="en-US" sz="1800" dirty="0"/>
              <a:t>SOFTWARE REQUIREMENTS</a:t>
            </a:r>
          </a:p>
          <a:p>
            <a:pPr marL="285750" indent="-285750">
              <a:buFont typeface="Arial" panose="020B0604020202020204" pitchFamily="34" charset="0"/>
              <a:buChar char="•"/>
            </a:pPr>
            <a:r>
              <a:rPr lang="en-US" dirty="0"/>
              <a:t>CONCLUSION</a:t>
            </a:r>
            <a:endParaRPr lang="en-US" sz="1800" dirty="0"/>
          </a:p>
          <a:p>
            <a:pPr marL="285750" indent="-285750">
              <a:buFont typeface="Arial" panose="020B0604020202020204" pitchFamily="34" charset="0"/>
              <a:buChar char="•"/>
            </a:pPr>
            <a:endParaRPr lang="en-US" sz="1800" dirty="0"/>
          </a:p>
          <a:p>
            <a:r>
              <a:rPr lang="en-US" dirty="0"/>
              <a:t>    </a:t>
            </a:r>
            <a:endParaRPr lang="en-US" sz="1800" dirty="0"/>
          </a:p>
        </p:txBody>
      </p:sp>
      <p:sp>
        <p:nvSpPr>
          <p:cNvPr id="4" name="TextBox 3">
            <a:extLst>
              <a:ext uri="{FF2B5EF4-FFF2-40B4-BE49-F238E27FC236}">
                <a16:creationId xmlns:a16="http://schemas.microsoft.com/office/drawing/2014/main" id="{93AE030A-1AC7-4EE6-9118-15A11672D8BC}"/>
              </a:ext>
            </a:extLst>
          </p:cNvPr>
          <p:cNvSpPr txBox="1"/>
          <p:nvPr/>
        </p:nvSpPr>
        <p:spPr>
          <a:xfrm>
            <a:off x="834499" y="1287262"/>
            <a:ext cx="3613213" cy="923330"/>
          </a:xfrm>
          <a:prstGeom prst="rect">
            <a:avLst/>
          </a:prstGeom>
          <a:noFill/>
        </p:spPr>
        <p:txBody>
          <a:bodyPr wrap="square" rtlCol="0">
            <a:spAutoFit/>
          </a:bodyPr>
          <a:lstStyle/>
          <a:p>
            <a:r>
              <a:rPr lang="en-IN" sz="5300" dirty="0">
                <a:solidFill>
                  <a:schemeClr val="accent5">
                    <a:lumMod val="50000"/>
                  </a:schemeClr>
                </a:solidFill>
                <a:latin typeface="Candara" panose="020E0502030303020204" pitchFamily="34" charset="0"/>
              </a:rPr>
              <a:t>OUTLINE</a:t>
            </a:r>
            <a:endParaRPr lang="en-IN" sz="5300" dirty="0">
              <a:solidFill>
                <a:schemeClr val="accent5">
                  <a:lumMod val="50000"/>
                </a:schemeClr>
              </a:solidFill>
            </a:endParaRPr>
          </a:p>
        </p:txBody>
      </p:sp>
    </p:spTree>
    <p:extLst>
      <p:ext uri="{BB962C8B-B14F-4D97-AF65-F5344CB8AC3E}">
        <p14:creationId xmlns:p14="http://schemas.microsoft.com/office/powerpoint/2010/main" val="498723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810822-87FC-425B-B2D4-EFB3BBF7F3E1}"/>
              </a:ext>
            </a:extLst>
          </p:cNvPr>
          <p:cNvSpPr txBox="1"/>
          <p:nvPr/>
        </p:nvSpPr>
        <p:spPr>
          <a:xfrm>
            <a:off x="354367" y="1677370"/>
            <a:ext cx="11088696" cy="4619854"/>
          </a:xfrm>
          <a:prstGeom prst="rect">
            <a:avLst/>
          </a:prstGeom>
          <a:noFill/>
        </p:spPr>
        <p:txBody>
          <a:bodyPr wrap="square">
            <a:spAutoFit/>
          </a:bodyPr>
          <a:lstStyle/>
          <a:p>
            <a:pPr algn="just">
              <a:lnSpc>
                <a:spcPct val="150000"/>
              </a:lnSpc>
            </a:pPr>
            <a:r>
              <a:rPr lang="en-US" dirty="0"/>
              <a:t>Food is an essential component of our individual and social life. Eating habits have a direct impact on our health and wellbeing, while ingredients, </a:t>
            </a:r>
            <a:r>
              <a:rPr lang="en-US" dirty="0" err="1"/>
              <a:t>flavour</a:t>
            </a:r>
            <a:r>
              <a:rPr lang="en-US" dirty="0"/>
              <a:t> and cooking recipes shape specific cuisines that are part of our personal and collective cultural identities. But there are also interesting applications of automatic food recognition to self-service restaurants and dining halls. For instance, accurate detection and segmentation of the different food items in a food tray can be used for monitoring food intake and nutritional information, and automatic billing to avoid the cashier bottleneck in self-service restaurants. This work deals with the problem of automated recognition of a photographed cooking dish and the subsequent output of the appropriate </a:t>
            </a:r>
            <a:r>
              <a:rPr lang="en-US" dirty="0" err="1"/>
              <a:t>recipe.In</a:t>
            </a:r>
            <a:r>
              <a:rPr lang="en-US" dirty="0"/>
              <a:t> this project, we focus on applications of automatic food recognition and identify the recipe in food by using </a:t>
            </a:r>
            <a:r>
              <a:rPr lang="en-US" dirty="0" err="1"/>
              <a:t>convolutional</a:t>
            </a:r>
            <a:r>
              <a:rPr lang="en-US" dirty="0"/>
              <a:t> neural networks. And this model will classify images into food categories and to output a matching recipe.</a:t>
            </a:r>
          </a:p>
          <a:p>
            <a:pPr>
              <a:lnSpc>
                <a:spcPct val="150000"/>
              </a:lnSpc>
            </a:pPr>
            <a:br>
              <a:rPr lang="en-US" dirty="0"/>
            </a:br>
            <a:endParaRPr lang="en-IN" dirty="0"/>
          </a:p>
        </p:txBody>
      </p:sp>
      <p:sp>
        <p:nvSpPr>
          <p:cNvPr id="7" name="TextBox 6">
            <a:extLst>
              <a:ext uri="{FF2B5EF4-FFF2-40B4-BE49-F238E27FC236}">
                <a16:creationId xmlns:a16="http://schemas.microsoft.com/office/drawing/2014/main" id="{E68887B9-DA75-49AC-836B-2FC325182FE6}"/>
              </a:ext>
            </a:extLst>
          </p:cNvPr>
          <p:cNvSpPr txBox="1"/>
          <p:nvPr/>
        </p:nvSpPr>
        <p:spPr>
          <a:xfrm>
            <a:off x="550310" y="764036"/>
            <a:ext cx="7124700" cy="769441"/>
          </a:xfrm>
          <a:prstGeom prst="rect">
            <a:avLst/>
          </a:prstGeom>
          <a:noFill/>
        </p:spPr>
        <p:txBody>
          <a:bodyPr wrap="square" rtlCol="0">
            <a:spAutoFit/>
          </a:bodyPr>
          <a:lstStyle/>
          <a:p>
            <a:r>
              <a:rPr lang="en-IN" sz="4400" dirty="0">
                <a:solidFill>
                  <a:schemeClr val="accent5">
                    <a:lumMod val="50000"/>
                  </a:schemeClr>
                </a:solidFill>
                <a:latin typeface="Lucida Sans Typewriter" panose="020B0509030504030204" pitchFamily="49" charset="0"/>
              </a:rPr>
              <a:t>INTRODUCTION</a:t>
            </a:r>
            <a:r>
              <a:rPr lang="en-IN" sz="4400" dirty="0">
                <a:solidFill>
                  <a:schemeClr val="accent2">
                    <a:lumMod val="50000"/>
                  </a:schemeClr>
                </a:solidFill>
                <a:latin typeface="Lucida Sans Typewriter" panose="020B0509030504030204" pitchFamily="49" charset="0"/>
              </a:rPr>
              <a:t>                                   </a:t>
            </a:r>
          </a:p>
        </p:txBody>
      </p:sp>
    </p:spTree>
    <p:extLst>
      <p:ext uri="{BB962C8B-B14F-4D97-AF65-F5344CB8AC3E}">
        <p14:creationId xmlns:p14="http://schemas.microsoft.com/office/powerpoint/2010/main" val="174520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77E7B-1177-4479-A7B6-8444653E91A2}"/>
              </a:ext>
            </a:extLst>
          </p:cNvPr>
          <p:cNvSpPr txBox="1"/>
          <p:nvPr/>
        </p:nvSpPr>
        <p:spPr>
          <a:xfrm>
            <a:off x="701958" y="474343"/>
            <a:ext cx="11041549" cy="2693045"/>
          </a:xfrm>
          <a:prstGeom prst="rect">
            <a:avLst/>
          </a:prstGeom>
          <a:noFill/>
        </p:spPr>
        <p:txBody>
          <a:bodyPr wrap="square" rtlCol="0">
            <a:spAutoFit/>
          </a:bodyPr>
          <a:lstStyle/>
          <a:p>
            <a:endParaRPr lang="en-IN" sz="5300" dirty="0">
              <a:solidFill>
                <a:schemeClr val="accent2">
                  <a:lumMod val="50000"/>
                </a:schemeClr>
              </a:solidFill>
              <a:latin typeface="Candara" panose="020E0502030303020204" pitchFamily="34" charset="0"/>
            </a:endParaRPr>
          </a:p>
          <a:p>
            <a:r>
              <a:rPr lang="en-IN" sz="5300" dirty="0">
                <a:solidFill>
                  <a:schemeClr val="accent5">
                    <a:lumMod val="50000"/>
                  </a:schemeClr>
                </a:solidFill>
                <a:latin typeface="Candara" panose="020E0502030303020204" pitchFamily="34" charset="0"/>
              </a:rPr>
              <a:t>OBJECTIVE</a:t>
            </a:r>
          </a:p>
          <a:p>
            <a:pPr>
              <a:lnSpc>
                <a:spcPct val="150000"/>
              </a:lnSpc>
            </a:pPr>
            <a:endParaRPr lang="en-US" dirty="0"/>
          </a:p>
          <a:p>
            <a:br>
              <a:rPr lang="en-US" dirty="0"/>
            </a:br>
            <a:endParaRPr lang="en-US" sz="1800" b="0" i="0" dirty="0">
              <a:effectLst/>
              <a:latin typeface="arial" panose="020B0604020202020204" pitchFamily="34" charset="0"/>
            </a:endParaRPr>
          </a:p>
        </p:txBody>
      </p:sp>
      <p:sp>
        <p:nvSpPr>
          <p:cNvPr id="3" name="Rectangle 2"/>
          <p:cNvSpPr/>
          <p:nvPr/>
        </p:nvSpPr>
        <p:spPr>
          <a:xfrm>
            <a:off x="731520" y="2551837"/>
            <a:ext cx="8412480" cy="2126864"/>
          </a:xfrm>
          <a:prstGeom prst="rect">
            <a:avLst/>
          </a:prstGeom>
        </p:spPr>
        <p:txBody>
          <a:bodyPr wrap="square">
            <a:spAutoFit/>
          </a:bodyPr>
          <a:lstStyle/>
          <a:p>
            <a:pPr fontAlgn="base">
              <a:lnSpc>
                <a:spcPct val="150000"/>
              </a:lnSpc>
              <a:buFont typeface="Wingdings" pitchFamily="2" charset="2"/>
              <a:buChar char="Ø"/>
            </a:pPr>
            <a:r>
              <a:rPr lang="en-US" dirty="0"/>
              <a:t>Know fundamental concepts and techniques of </a:t>
            </a:r>
            <a:r>
              <a:rPr lang="en-US" dirty="0" err="1"/>
              <a:t>Convolutional</a:t>
            </a:r>
            <a:r>
              <a:rPr lang="en-US" dirty="0"/>
              <a:t> Neural Network.</a:t>
            </a:r>
          </a:p>
          <a:p>
            <a:pPr fontAlgn="base">
              <a:lnSpc>
                <a:spcPct val="150000"/>
              </a:lnSpc>
              <a:buFont typeface="Wingdings" pitchFamily="2" charset="2"/>
              <a:buChar char="Ø"/>
            </a:pPr>
            <a:r>
              <a:rPr lang="en-US" dirty="0"/>
              <a:t>Gain a broad understanding of image data.</a:t>
            </a:r>
          </a:p>
          <a:p>
            <a:pPr fontAlgn="base">
              <a:lnSpc>
                <a:spcPct val="150000"/>
              </a:lnSpc>
              <a:buFont typeface="Wingdings" pitchFamily="2" charset="2"/>
              <a:buChar char="Ø"/>
            </a:pPr>
            <a:r>
              <a:rPr lang="en-US" dirty="0"/>
              <a:t>Know how to pre-process/clean the data using different data preprocessing techniques.</a:t>
            </a:r>
          </a:p>
          <a:p>
            <a:pPr fontAlgn="base">
              <a:lnSpc>
                <a:spcPct val="150000"/>
              </a:lnSpc>
              <a:buFont typeface="Wingdings" pitchFamily="2" charset="2"/>
              <a:buChar char="Ø"/>
            </a:pPr>
            <a:r>
              <a:rPr lang="en-US" dirty="0"/>
              <a:t>Know how to build a web application using Flask framework.</a:t>
            </a:r>
          </a:p>
        </p:txBody>
      </p:sp>
    </p:spTree>
    <p:extLst>
      <p:ext uri="{BB962C8B-B14F-4D97-AF65-F5344CB8AC3E}">
        <p14:creationId xmlns:p14="http://schemas.microsoft.com/office/powerpoint/2010/main" val="302845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76EB9-C06A-490D-A66A-70CD14B6D49F}"/>
              </a:ext>
            </a:extLst>
          </p:cNvPr>
          <p:cNvSpPr txBox="1"/>
          <p:nvPr/>
        </p:nvSpPr>
        <p:spPr>
          <a:xfrm>
            <a:off x="603175" y="511025"/>
            <a:ext cx="4820575" cy="1184940"/>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DATA</a:t>
            </a:r>
          </a:p>
          <a:p>
            <a:endParaRPr lang="en-US" dirty="0"/>
          </a:p>
        </p:txBody>
      </p:sp>
      <p:sp>
        <p:nvSpPr>
          <p:cNvPr id="6" name="Rectangle 5"/>
          <p:cNvSpPr/>
          <p:nvPr/>
        </p:nvSpPr>
        <p:spPr>
          <a:xfrm>
            <a:off x="679269" y="1476104"/>
            <a:ext cx="8516982" cy="2585323"/>
          </a:xfrm>
          <a:prstGeom prst="rect">
            <a:avLst/>
          </a:prstGeom>
        </p:spPr>
        <p:txBody>
          <a:bodyPr wrap="square">
            <a:spAutoFit/>
          </a:bodyPr>
          <a:lstStyle/>
          <a:p>
            <a:pPr algn="just">
              <a:lnSpc>
                <a:spcPct val="150000"/>
              </a:lnSpc>
            </a:pPr>
            <a:r>
              <a:rPr lang="en-US" dirty="0"/>
              <a:t>ML or DL depends heavily on data, without data, it is impossible for a machine to learn. It is the most crucial aspect that makes algorithm training possible. In Machine Learning projects, we need a training data set. It is the actual data set used to train the model for performing various </a:t>
            </a:r>
            <a:r>
              <a:rPr lang="en-US" dirty="0" err="1"/>
              <a:t>actions.You</a:t>
            </a:r>
            <a:r>
              <a:rPr lang="en-US" dirty="0"/>
              <a:t> can collect datasets from different open sources like kaggle.com, data.gov, UCI machine learning repository, etc. As of now, you can download in the next step.</a:t>
            </a:r>
          </a:p>
        </p:txBody>
      </p:sp>
    </p:spTree>
    <p:extLst>
      <p:ext uri="{BB962C8B-B14F-4D97-AF65-F5344CB8AC3E}">
        <p14:creationId xmlns:p14="http://schemas.microsoft.com/office/powerpoint/2010/main" val="168742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54247F-30CE-4829-A569-A925EDFBDA10}"/>
              </a:ext>
            </a:extLst>
          </p:cNvPr>
          <p:cNvSpPr txBox="1"/>
          <p:nvPr/>
        </p:nvSpPr>
        <p:spPr>
          <a:xfrm>
            <a:off x="342900" y="248575"/>
            <a:ext cx="11658600" cy="1184940"/>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MODEL BUILDING</a:t>
            </a:r>
          </a:p>
          <a:p>
            <a:endParaRPr lang="en-IN" dirty="0"/>
          </a:p>
        </p:txBody>
      </p:sp>
      <p:sp>
        <p:nvSpPr>
          <p:cNvPr id="3" name="Rectangle 2"/>
          <p:cNvSpPr/>
          <p:nvPr/>
        </p:nvSpPr>
        <p:spPr>
          <a:xfrm>
            <a:off x="483326" y="1384662"/>
            <a:ext cx="8660674" cy="6070893"/>
          </a:xfrm>
          <a:prstGeom prst="rect">
            <a:avLst/>
          </a:prstGeom>
        </p:spPr>
        <p:txBody>
          <a:bodyPr wrap="square">
            <a:spAutoFit/>
          </a:bodyPr>
          <a:lstStyle/>
          <a:p>
            <a:pPr>
              <a:lnSpc>
                <a:spcPct val="150000"/>
              </a:lnSpc>
            </a:pPr>
            <a:r>
              <a:rPr lang="en-US" sz="2500" u="sng" dirty="0"/>
              <a:t>DEEP LEARNING :</a:t>
            </a:r>
          </a:p>
          <a:p>
            <a:pPr>
              <a:lnSpc>
                <a:spcPct val="150000"/>
              </a:lnSpc>
            </a:pPr>
            <a:r>
              <a:rPr lang="en-US" dirty="0"/>
              <a:t>Deep learning is a type of machine learning and artificial intelligence </a:t>
            </a:r>
            <a:r>
              <a:rPr lang="en-US" b="1" dirty="0"/>
              <a:t>(AI)</a:t>
            </a:r>
            <a:r>
              <a:rPr lang="en-US" dirty="0"/>
              <a:t> that imitates the way humans gain certain types of knowledge. ... While traditional machine learning algorithms are linear, deep learning algorithms are stacked in a hierarchy of increasing complexity and abstraction.</a:t>
            </a:r>
          </a:p>
          <a:p>
            <a:pPr>
              <a:lnSpc>
                <a:spcPct val="150000"/>
              </a:lnSpc>
            </a:pPr>
            <a:endParaRPr lang="en-US" dirty="0"/>
          </a:p>
          <a:p>
            <a:pPr>
              <a:lnSpc>
                <a:spcPct val="150000"/>
              </a:lnSpc>
            </a:pPr>
            <a:r>
              <a:rPr lang="en-IN" dirty="0"/>
              <a:t>Examples:</a:t>
            </a:r>
          </a:p>
          <a:p>
            <a:pPr>
              <a:lnSpc>
                <a:spcPct val="150000"/>
              </a:lnSpc>
            </a:pPr>
            <a:endParaRPr lang="en-IN" dirty="0"/>
          </a:p>
          <a:p>
            <a:pPr>
              <a:lnSpc>
                <a:spcPct val="150000"/>
              </a:lnSpc>
              <a:buFont typeface="Wingdings" pitchFamily="2" charset="2"/>
              <a:buChar char="Ø"/>
            </a:pPr>
            <a:r>
              <a:rPr lang="en-US" dirty="0"/>
              <a:t>Convolutional Neural Networks</a:t>
            </a:r>
          </a:p>
          <a:p>
            <a:pPr>
              <a:lnSpc>
                <a:spcPct val="150000"/>
              </a:lnSpc>
            </a:pPr>
            <a:endParaRPr lang="en-US" b="1" dirty="0"/>
          </a:p>
          <a:p>
            <a:pPr>
              <a:lnSpc>
                <a:spcPct val="150000"/>
              </a:lnSpc>
            </a:pPr>
            <a:br>
              <a:rPr lang="en-US" dirty="0"/>
            </a:br>
            <a:endParaRPr lang="en-US" dirty="0"/>
          </a:p>
          <a:p>
            <a:pPr>
              <a:lnSpc>
                <a:spcPct val="150000"/>
              </a:lnSpc>
            </a:pPr>
            <a:endParaRPr lang="en-IN" dirty="0"/>
          </a:p>
          <a:p>
            <a:pPr>
              <a:lnSpc>
                <a:spcPct val="150000"/>
              </a:lnSpc>
            </a:pPr>
            <a:endParaRPr lang="en-US" dirty="0"/>
          </a:p>
        </p:txBody>
      </p:sp>
    </p:spTree>
    <p:extLst>
      <p:ext uri="{BB962C8B-B14F-4D97-AF65-F5344CB8AC3E}">
        <p14:creationId xmlns:p14="http://schemas.microsoft.com/office/powerpoint/2010/main" val="351159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31E9B-0C41-4354-B628-B1A9D9CE1DA1}"/>
              </a:ext>
            </a:extLst>
          </p:cNvPr>
          <p:cNvSpPr txBox="1"/>
          <p:nvPr/>
        </p:nvSpPr>
        <p:spPr>
          <a:xfrm>
            <a:off x="345233" y="195944"/>
            <a:ext cx="11441819" cy="646331"/>
          </a:xfrm>
          <a:prstGeom prst="rect">
            <a:avLst/>
          </a:prstGeom>
          <a:noFill/>
        </p:spPr>
        <p:txBody>
          <a:bodyPr wrap="square" rtlCol="0">
            <a:spAutoFit/>
          </a:bodyPr>
          <a:lstStyle/>
          <a:p>
            <a:r>
              <a:rPr lang="en-IN" sz="3600" dirty="0">
                <a:solidFill>
                  <a:schemeClr val="accent5">
                    <a:lumMod val="75000"/>
                  </a:schemeClr>
                </a:solidFill>
                <a:latin typeface="Times New Roman" panose="02020603050405020304" pitchFamily="18" charset="0"/>
                <a:cs typeface="Times New Roman" panose="02020603050405020304" pitchFamily="18" charset="0"/>
              </a:rPr>
              <a:t>DEEP LEARNING ALGORITHM</a:t>
            </a:r>
          </a:p>
        </p:txBody>
      </p:sp>
      <p:sp>
        <p:nvSpPr>
          <p:cNvPr id="5" name="Rectangle 4"/>
          <p:cNvSpPr/>
          <p:nvPr/>
        </p:nvSpPr>
        <p:spPr>
          <a:xfrm>
            <a:off x="531845" y="842275"/>
            <a:ext cx="9931503" cy="253556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Deep learning neural networks, or artificial neural networks, attempts to mimic the human brain through a combination of data inputs, weights, and bias. These elements work together to accurately recognize, classify, and describe objects within the data. Deep neural networks consist of multiple layers of interconnected nodes, each building upon the previous layer to refine and optimize the prediction or categorization. This progression of computations through the network is called forward propagation. The input and output layers of a deep neural network are called visible layers.</a:t>
            </a:r>
            <a:endParaRPr lang="en-US" b="1" u="sng"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56269E-E5C9-4041-252E-A778584AAC89}"/>
              </a:ext>
            </a:extLst>
          </p:cNvPr>
          <p:cNvPicPr/>
          <p:nvPr/>
        </p:nvPicPr>
        <p:blipFill>
          <a:blip r:embed="rId2"/>
          <a:stretch>
            <a:fillRect/>
          </a:stretch>
        </p:blipFill>
        <p:spPr>
          <a:xfrm>
            <a:off x="1741797" y="3480160"/>
            <a:ext cx="7728773" cy="3107252"/>
          </a:xfrm>
          <a:prstGeom prst="rect">
            <a:avLst/>
          </a:prstGeom>
        </p:spPr>
      </p:pic>
    </p:spTree>
    <p:extLst>
      <p:ext uri="{BB962C8B-B14F-4D97-AF65-F5344CB8AC3E}">
        <p14:creationId xmlns:p14="http://schemas.microsoft.com/office/powerpoint/2010/main" val="285754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2">
            <a:extLst>
              <a:ext uri="{FF2B5EF4-FFF2-40B4-BE49-F238E27FC236}">
                <a16:creationId xmlns:a16="http://schemas.microsoft.com/office/drawing/2014/main" id="{D8B888F8-AC96-409D-BBA5-CF82EAA3EB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362759" y="222880"/>
            <a:ext cx="10296532" cy="589072"/>
          </a:xfrm>
          <a:prstGeom prst="rect">
            <a:avLst/>
          </a:prstGeom>
        </p:spPr>
        <p:txBody>
          <a:bodyPr wrap="square">
            <a:spAutoFit/>
          </a:bodyPr>
          <a:lstStyle/>
          <a:p>
            <a:pPr>
              <a:lnSpc>
                <a:spcPct val="150000"/>
              </a:lnSpc>
            </a:pPr>
            <a:r>
              <a:rPr lang="en-US" sz="2400" b="1" u="sng" dirty="0"/>
              <a:t> </a:t>
            </a:r>
          </a:p>
        </p:txBody>
      </p:sp>
      <p:sp>
        <p:nvSpPr>
          <p:cNvPr id="11" name="TextBox 10">
            <a:extLst>
              <a:ext uri="{FF2B5EF4-FFF2-40B4-BE49-F238E27FC236}">
                <a16:creationId xmlns:a16="http://schemas.microsoft.com/office/drawing/2014/main" id="{B57386AF-B922-A92F-A9DD-0637457B4980}"/>
              </a:ext>
            </a:extLst>
          </p:cNvPr>
          <p:cNvSpPr txBox="1"/>
          <p:nvPr/>
        </p:nvSpPr>
        <p:spPr>
          <a:xfrm>
            <a:off x="447869" y="222881"/>
            <a:ext cx="8698463" cy="3658950"/>
          </a:xfrm>
          <a:prstGeom prst="rect">
            <a:avLst/>
          </a:prstGeom>
          <a:noFill/>
        </p:spPr>
        <p:txBody>
          <a:bodyPr wrap="square">
            <a:spAutoFit/>
          </a:bodyPr>
          <a:lstStyle/>
          <a:p>
            <a:r>
              <a:rPr lang="en-US" sz="2800" dirty="0">
                <a:solidFill>
                  <a:schemeClr val="accent1">
                    <a:lumMod val="75000"/>
                  </a:schemeClr>
                </a:solidFill>
                <a:latin typeface="Candara" panose="020E0502030303020204" pitchFamily="34" charset="0"/>
              </a:rPr>
              <a:t>CONVOLUTIONAL NEURAL NETWORK:</a:t>
            </a:r>
          </a:p>
          <a:p>
            <a:endParaRPr lang="en-US" dirty="0">
              <a:solidFill>
                <a:schemeClr val="accent1">
                  <a:lumMod val="75000"/>
                </a:schemeClr>
              </a:solidFill>
              <a:latin typeface="Candara" panose="020E0502030303020204" pitchFamily="34" charset="0"/>
            </a:endParaRPr>
          </a:p>
          <a:p>
            <a:pPr algn="just">
              <a:lnSpc>
                <a:spcPct val="150000"/>
              </a:lnSpc>
            </a:pPr>
            <a:r>
              <a:rPr lang="en-US" dirty="0">
                <a:latin typeface="Times New Roman" panose="02020603050405020304" pitchFamily="18" charset="0"/>
                <a:cs typeface="Times New Roman" panose="02020603050405020304" pitchFamily="18" charset="0"/>
              </a:rPr>
              <a:t>A convolutional neural network is a specific kind of neural network with multiple layers. It processes data that has a grid-like arrangement then extracts important features. Convolutional neural networks are based on neuroscience findings. They are made of layers of artificial neurons called nodes. These nodes are functions that calculate the weighted sum of the inputs and return an activation map. This is the convolution part of the neural network. </a:t>
            </a: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EAB4261-0539-66F5-961C-3F239238B80C}"/>
              </a:ext>
            </a:extLst>
          </p:cNvPr>
          <p:cNvPicPr/>
          <p:nvPr/>
        </p:nvPicPr>
        <p:blipFill>
          <a:blip r:embed="rId2"/>
          <a:stretch>
            <a:fillRect/>
          </a:stretch>
        </p:blipFill>
        <p:spPr>
          <a:xfrm>
            <a:off x="623063" y="3429000"/>
            <a:ext cx="9360692" cy="3206119"/>
          </a:xfrm>
          <a:prstGeom prst="rect">
            <a:avLst/>
          </a:prstGeom>
        </p:spPr>
      </p:pic>
    </p:spTree>
    <p:extLst>
      <p:ext uri="{BB962C8B-B14F-4D97-AF65-F5344CB8AC3E}">
        <p14:creationId xmlns:p14="http://schemas.microsoft.com/office/powerpoint/2010/main" val="345486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ECDD8-22CD-4B95-9CFB-386511966989}"/>
              </a:ext>
            </a:extLst>
          </p:cNvPr>
          <p:cNvSpPr txBox="1"/>
          <p:nvPr/>
        </p:nvSpPr>
        <p:spPr>
          <a:xfrm>
            <a:off x="568170" y="399495"/>
            <a:ext cx="9928379" cy="4924425"/>
          </a:xfrm>
          <a:prstGeom prst="rect">
            <a:avLst/>
          </a:prstGeom>
          <a:noFill/>
        </p:spPr>
        <p:txBody>
          <a:bodyPr wrap="square" rtlCol="0">
            <a:spAutoFit/>
          </a:bodyPr>
          <a:lstStyle/>
          <a:p>
            <a:r>
              <a:rPr lang="en-IN" sz="5300" dirty="0">
                <a:solidFill>
                  <a:schemeClr val="accent1">
                    <a:lumMod val="75000"/>
                  </a:schemeClr>
                </a:solidFill>
                <a:latin typeface="Candara" panose="020E0502030303020204" pitchFamily="34" charset="0"/>
              </a:rPr>
              <a:t>SOFTWARE REQUIREMENTS</a:t>
            </a:r>
            <a:endParaRPr lang="en-IN" dirty="0"/>
          </a:p>
          <a:p>
            <a:pPr marL="285750" indent="-285750">
              <a:lnSpc>
                <a:spcPct val="150000"/>
              </a:lnSpc>
              <a:buFont typeface="Arial" panose="020B0604020202020204" pitchFamily="34" charset="0"/>
              <a:buChar char="•"/>
            </a:pPr>
            <a:endParaRPr lang="en-IN" dirty="0"/>
          </a:p>
          <a:p>
            <a:pPr marL="285750" indent="-285750">
              <a:lnSpc>
                <a:spcPct val="150000"/>
              </a:lnSpc>
              <a:buFont typeface="Arial" panose="020B0604020202020204" pitchFamily="34" charset="0"/>
              <a:buChar char="•"/>
            </a:pPr>
            <a:r>
              <a:rPr lang="en-IN" dirty="0"/>
              <a:t>Anaconda navigator</a:t>
            </a:r>
          </a:p>
          <a:p>
            <a:pPr marL="285750" indent="-285750">
              <a:lnSpc>
                <a:spcPct val="150000"/>
              </a:lnSpc>
              <a:buFont typeface="Arial" panose="020B0604020202020204" pitchFamily="34" charset="0"/>
              <a:buChar char="•"/>
            </a:pPr>
            <a:r>
              <a:rPr lang="en-IN" dirty="0"/>
              <a:t>Jupyter notebook</a:t>
            </a:r>
          </a:p>
          <a:p>
            <a:pPr marL="285750" indent="-285750">
              <a:lnSpc>
                <a:spcPct val="150000"/>
              </a:lnSpc>
              <a:buFont typeface="Arial" panose="020B0604020202020204" pitchFamily="34" charset="0"/>
              <a:buChar char="•"/>
            </a:pPr>
            <a:r>
              <a:rPr lang="en-IN" dirty="0"/>
              <a:t>Jupiter spyder</a:t>
            </a:r>
          </a:p>
          <a:p>
            <a:pPr marL="285750" indent="-285750">
              <a:lnSpc>
                <a:spcPct val="150000"/>
              </a:lnSpc>
              <a:buFont typeface="Arial" panose="020B0604020202020204" pitchFamily="34" charset="0"/>
              <a:buChar char="•"/>
            </a:pPr>
            <a:r>
              <a:rPr lang="en-IN" dirty="0"/>
              <a:t>Deep learning Tools:     pandas,</a:t>
            </a:r>
          </a:p>
          <a:p>
            <a:pPr>
              <a:lnSpc>
                <a:spcPct val="150000"/>
              </a:lnSpc>
            </a:pPr>
            <a:r>
              <a:rPr lang="en-IN" dirty="0"/>
              <a:t>                                               NumPy,</a:t>
            </a:r>
          </a:p>
          <a:p>
            <a:pPr>
              <a:lnSpc>
                <a:spcPct val="150000"/>
              </a:lnSpc>
            </a:pPr>
            <a:r>
              <a:rPr lang="en-IN" dirty="0"/>
              <a:t>		           Tensor  flow,</a:t>
            </a:r>
          </a:p>
          <a:p>
            <a:pPr>
              <a:lnSpc>
                <a:spcPct val="150000"/>
              </a:lnSpc>
            </a:pPr>
            <a:r>
              <a:rPr lang="en-IN" dirty="0"/>
              <a:t>		            Keras,</a:t>
            </a:r>
          </a:p>
          <a:p>
            <a:pPr>
              <a:lnSpc>
                <a:spcPct val="150000"/>
              </a:lnSpc>
            </a:pPr>
            <a:r>
              <a:rPr lang="en-IN" dirty="0"/>
              <a:t>                                               </a:t>
            </a:r>
          </a:p>
          <a:p>
            <a:endParaRPr lang="en-IN" dirty="0"/>
          </a:p>
        </p:txBody>
      </p:sp>
    </p:spTree>
    <p:extLst>
      <p:ext uri="{BB962C8B-B14F-4D97-AF65-F5344CB8AC3E}">
        <p14:creationId xmlns:p14="http://schemas.microsoft.com/office/powerpoint/2010/main" val="3110496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664</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vt:lpstr>
      <vt:lpstr>Calibri</vt:lpstr>
      <vt:lpstr>Calibri Light</vt:lpstr>
      <vt:lpstr>Candara</vt:lpstr>
      <vt:lpstr>Lucida Sans Typewriter</vt:lpstr>
      <vt:lpstr>Times New Roman</vt:lpstr>
      <vt:lpstr>Wingdings</vt:lpstr>
      <vt:lpstr>Office Theme</vt:lpstr>
      <vt:lpstr>Recipe Recognition With Deep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And Analyzing Urban Water Quality With Machine Learning.</dc:title>
  <dc:creator>Anuhya Bajjuri</dc:creator>
  <cp:lastModifiedBy>Bharath Kumar Muppala</cp:lastModifiedBy>
  <cp:revision>67</cp:revision>
  <dcterms:created xsi:type="dcterms:W3CDTF">2021-07-23T17:19:53Z</dcterms:created>
  <dcterms:modified xsi:type="dcterms:W3CDTF">2022-06-22T07:19:57Z</dcterms:modified>
</cp:coreProperties>
</file>