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2" r:id="rId7"/>
    <p:sldId id="263" r:id="rId8"/>
    <p:sldId id="264" r:id="rId9"/>
    <p:sldId id="265" r:id="rId10"/>
    <p:sldId id="266" r:id="rId11"/>
    <p:sldId id="267" r:id="rId12"/>
    <p:sldId id="268" r:id="rId13"/>
    <p:sldId id="274" r:id="rId14"/>
    <p:sldId id="270" r:id="rId15"/>
    <p:sldId id="271"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04128-7B5B-4863-8ED4-53799CB2E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03A83-CB94-4DFD-BA72-831C27ACBBF3}"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E604128-7B5B-4863-8ED4-53799CB2E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E604128-7B5B-4863-8ED4-53799CB2E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E604128-7B5B-4863-8ED4-53799CB2E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E604128-7B5B-4863-8ED4-53799CB2E24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03A83-CB94-4DFD-BA72-831C27ACBBF3}"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E604128-7B5B-4863-8ED4-53799CB2E24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E604128-7B5B-4863-8ED4-53799CB2E24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04128-7B5B-4863-8ED4-53799CB2E24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604128-7B5B-4863-8ED4-53799CB2E24E}"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604128-7B5B-4863-8ED4-53799CB2E24E}"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103A83-CB94-4DFD-BA72-831C27ACBBF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E604128-7B5B-4863-8ED4-53799CB2E24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03A83-CB94-4DFD-BA72-831C27ACBBF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604128-7B5B-4863-8ED4-53799CB2E24E}"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103A83-CB94-4DFD-BA72-831C27ACBBF3}"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0525" y="113665"/>
            <a:ext cx="11232515" cy="1623695"/>
          </a:xfrm>
        </p:spPr>
        <p:txBody>
          <a:bodyPr>
            <a:noAutofit/>
          </a:bodyPr>
          <a:lstStyle/>
          <a:p>
            <a:pPr algn="ctr">
              <a:lnSpc>
                <a:spcPct val="150000"/>
              </a:lnSpc>
            </a:pPr>
            <a:r>
              <a:rPr lang="en-US" sz="3500" b="1" dirty="0">
                <a:latin typeface="Times New Roman" panose="02020603050405020304" charset="0"/>
                <a:cs typeface="Roboto Regular" charset="0"/>
              </a:rPr>
              <a:t> </a:t>
            </a: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br>
              <a:rPr lang="en-US" sz="3500" b="1" dirty="0">
                <a:latin typeface="Times New Roman" panose="02020603050405020304" charset="0"/>
                <a:cs typeface="Roboto Regular" charset="0"/>
              </a:rPr>
            </a:br>
            <a:r>
              <a:rPr lang="en-US" sz="4000" b="1" dirty="0">
                <a:latin typeface="Times New Roman" panose="02020603050405020304" charset="0"/>
                <a:cs typeface="Roboto Regular" charset="0"/>
              </a:rPr>
              <a:t>PLANT DISEASE FERTILIZER RECOMMENDATION SYSTEM</a:t>
            </a:r>
            <a:endParaRPr lang="en-IN" sz="40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97280" y="1855259"/>
            <a:ext cx="10058400" cy="4023360"/>
          </a:xfrm>
        </p:spPr>
        <p:txBody>
          <a:bodyPr/>
          <a:lstStyle/>
          <a:p>
            <a:pPr algn="ctr"/>
            <a:r>
              <a:rPr lang="en-US" sz="2000" b="1" dirty="0">
                <a:solidFill>
                  <a:schemeClr val="tx1"/>
                </a:solidFill>
                <a:latin typeface="Times New Roman" panose="02020603050405020304" charset="0"/>
                <a:cs typeface="Times New Roman" panose="02020603050405020304" charset="0"/>
              </a:rPr>
              <a:t>                                      </a:t>
            </a:r>
            <a:endParaRPr lang="en-US" sz="2000" b="1" dirty="0">
              <a:solidFill>
                <a:schemeClr val="tx1"/>
              </a:solidFill>
              <a:latin typeface="Times New Roman" panose="02020603050405020304" charset="0"/>
              <a:cs typeface="Times New Roman" panose="02020603050405020304" charset="0"/>
            </a:endParaRPr>
          </a:p>
          <a:p>
            <a:pPr algn="ctr"/>
            <a:r>
              <a:rPr lang="en-US" b="1" dirty="0">
                <a:solidFill>
                  <a:schemeClr val="tx1"/>
                </a:solidFill>
                <a:latin typeface="Times New Roman" panose="02020603050405020304" charset="0"/>
                <a:cs typeface="Times New Roman" panose="02020603050405020304" charset="0"/>
              </a:rPr>
              <a:t>                                                                                   </a:t>
            </a:r>
            <a:r>
              <a:rPr lang="en-US" sz="2000" b="1" dirty="0">
                <a:solidFill>
                  <a:schemeClr val="tx1"/>
                </a:solidFill>
                <a:latin typeface="Times New Roman" panose="02020603050405020304" charset="0"/>
                <a:cs typeface="Times New Roman" panose="02020603050405020304" charset="0"/>
              </a:rPr>
              <a:t>PRESENTED BY</a:t>
            </a:r>
            <a:endParaRPr lang="en-US" sz="2000" b="1" dirty="0">
              <a:solidFill>
                <a:schemeClr val="tx1"/>
              </a:solidFill>
              <a:latin typeface="Times New Roman" panose="02020603050405020304" charset="0"/>
              <a:cs typeface="Times New Roman" panose="02020603050405020304" charset="0"/>
            </a:endParaRPr>
          </a:p>
          <a:p>
            <a:pPr algn="ctr"/>
            <a:r>
              <a:rPr lang="en-US" sz="2000" b="1" dirty="0">
                <a:solidFill>
                  <a:schemeClr val="tx1"/>
                </a:solidFill>
                <a:latin typeface="Times New Roman" panose="02020603050405020304" charset="0"/>
                <a:cs typeface="Times New Roman" panose="02020603050405020304" charset="0"/>
              </a:rPr>
              <a:t>                                                                                    CSE: B003</a:t>
            </a:r>
            <a:endParaRPr lang="en-US" sz="2000" b="1" dirty="0">
              <a:solidFill>
                <a:schemeClr val="tx1"/>
              </a:solidFill>
              <a:latin typeface="Times New Roman" panose="02020603050405020304" charset="0"/>
              <a:cs typeface="Times New Roman" panose="02020603050405020304" charset="0"/>
            </a:endParaRPr>
          </a:p>
          <a:p>
            <a:pPr algn="ctr"/>
            <a:endParaRPr lang="en-US" sz="2000" b="1" dirty="0">
              <a:solidFill>
                <a:schemeClr val="tx1"/>
              </a:solidFill>
              <a:latin typeface="Times New Roman" panose="02020603050405020304" charset="0"/>
              <a:cs typeface="Times New Roman" panose="02020603050405020304" charset="0"/>
            </a:endParaRPr>
          </a:p>
          <a:p>
            <a:pPr algn="ctr"/>
            <a:r>
              <a:rPr lang="en-US" sz="2000" b="1" dirty="0">
                <a:solidFill>
                  <a:schemeClr val="tx1"/>
                </a:solidFill>
                <a:latin typeface="Times New Roman" panose="02020603050405020304" charset="0"/>
                <a:cs typeface="Times New Roman" panose="02020603050405020304" charset="0"/>
              </a:rPr>
              <a:t>                                                                           SALLA SAKETH(18UK1A05A7)</a:t>
            </a:r>
            <a:endParaRPr lang="en-US" sz="2000" b="1" dirty="0">
              <a:solidFill>
                <a:schemeClr val="tx1"/>
              </a:solidFill>
              <a:latin typeface="Times New Roman" panose="02020603050405020304" charset="0"/>
              <a:cs typeface="Times New Roman" panose="02020603050405020304" charset="0"/>
            </a:endParaRPr>
          </a:p>
          <a:p>
            <a:pPr algn="ctr"/>
            <a:r>
              <a:rPr lang="en-US" sz="2000" b="1" dirty="0">
                <a:solidFill>
                  <a:schemeClr val="tx1"/>
                </a:solidFill>
                <a:latin typeface="Times New Roman" panose="02020603050405020304" charset="0"/>
                <a:cs typeface="Times New Roman" panose="02020603050405020304" charset="0"/>
              </a:rPr>
              <a:t>                                                                                    THALLADA SAITEJA(18UK1A05B2)</a:t>
            </a:r>
            <a:endParaRPr lang="en-US" sz="2000" b="1" dirty="0">
              <a:solidFill>
                <a:schemeClr val="tx1"/>
              </a:solidFill>
              <a:latin typeface="Times New Roman" panose="02020603050405020304" charset="0"/>
              <a:cs typeface="Times New Roman" panose="02020603050405020304" charset="0"/>
            </a:endParaRPr>
          </a:p>
          <a:p>
            <a:pPr algn="ctr"/>
            <a:r>
              <a:rPr lang="en-US" sz="2000" b="1" dirty="0">
                <a:solidFill>
                  <a:schemeClr val="tx1"/>
                </a:solidFill>
                <a:latin typeface="Times New Roman" panose="02020603050405020304" charset="0"/>
                <a:cs typeface="Times New Roman" panose="02020603050405020304" charset="0"/>
              </a:rPr>
              <a:t>                                                                                       PALAKURTHI RAHUL(18UK1A05A1)</a:t>
            </a:r>
            <a:endParaRPr lang="en-US" sz="2000" b="1" dirty="0">
              <a:solidFill>
                <a:schemeClr val="tx1"/>
              </a:solidFill>
              <a:latin typeface="Times New Roman" panose="02020603050405020304" charset="0"/>
              <a:cs typeface="Times New Roman" panose="02020603050405020304" charset="0"/>
            </a:endParaRPr>
          </a:p>
          <a:p>
            <a:pPr algn="ctr"/>
            <a:r>
              <a:rPr lang="en-US" sz="2000" b="1" dirty="0">
                <a:solidFill>
                  <a:schemeClr val="tx1"/>
                </a:solidFill>
                <a:latin typeface="Times New Roman" panose="02020603050405020304" charset="0"/>
                <a:cs typeface="Times New Roman" panose="02020603050405020304" charset="0"/>
              </a:rPr>
              <a:t>                                                                                       GAYAPU SINDHU RAJ(18UK1A05D2</a:t>
            </a:r>
            <a:r>
              <a:rPr lang="en-US" sz="2000" dirty="0">
                <a:solidFill>
                  <a:schemeClr val="tx1"/>
                </a:solidFill>
              </a:rPr>
              <a:t>)</a:t>
            </a:r>
            <a:endParaRPr lang="en-US" sz="2000"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rmAutofit/>
          </a:bodyPr>
          <a:lstStyle/>
          <a:p>
            <a:pPr algn="ctr"/>
            <a:r>
              <a:rPr lang="en-US" altLang="zh-CN" sz="4000" b="1" dirty="0">
                <a:latin typeface="Times New Roman" panose="02020603050405020304" charset="0"/>
                <a:cs typeface="Times New Roman" panose="02020603050405020304" charset="0"/>
              </a:rPr>
              <a:t>MODEL BUILDING FOR FRUIT DISEASE PREDICTION:</a:t>
            </a:r>
            <a:endParaRPr lang="en-IN" sz="4000" b="1" dirty="0"/>
          </a:p>
        </p:txBody>
      </p:sp>
      <p:sp>
        <p:nvSpPr>
          <p:cNvPr id="3" name="Content Placeholder 2"/>
          <p:cNvSpPr>
            <a:spLocks noGrp="1"/>
          </p:cNvSpPr>
          <p:nvPr>
            <p:ph idx="1"/>
          </p:nvPr>
        </p:nvSpPr>
        <p:spPr>
          <a:xfrm>
            <a:off x="1168400" y="1450757"/>
            <a:ext cx="10058400" cy="5215466"/>
          </a:xfrm>
        </p:spPr>
        <p:txBody>
          <a:bodyPr>
            <a:normAutofit fontScale="25000" lnSpcReduction="20000"/>
          </a:bodyPr>
          <a:lstStyle/>
          <a:p>
            <a:pPr>
              <a:lnSpc>
                <a:spcPct val="150000"/>
              </a:lnSpc>
            </a:pPr>
            <a:r>
              <a:rPr lang="en-US" sz="8800" dirty="0">
                <a:latin typeface="Times New Roman" panose="02020603050405020304" charset="0"/>
                <a:cs typeface="Times New Roman" panose="02020603050405020304" charset="0"/>
              </a:rPr>
              <a:t>We are ready with the augmented and pre-processed image data, Lets begin our model building, this activity includes the following steps.</a:t>
            </a:r>
            <a:endParaRPr lang="en-US" sz="88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Import the model building Libraries</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Initializing the model</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Adding CNN Layers</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Adding Hidden Layer</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Adding Output Layer</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Configure the Learning Process</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Training and testing the model</a:t>
            </a:r>
            <a:endParaRPr lang="en-US" sz="7200" dirty="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7200" dirty="0">
                <a:latin typeface="Times New Roman" panose="02020603050405020304" charset="0"/>
                <a:cs typeface="Times New Roman" panose="02020603050405020304" charset="0"/>
              </a:rPr>
              <a:t>Saving the model</a:t>
            </a:r>
            <a:endParaRPr lang="en-US" sz="7200" dirty="0">
              <a:latin typeface="Times New Roman" panose="02020603050405020304" charset="0"/>
              <a:cs typeface="Times New Roman" panose="02020603050405020304" charset="0"/>
            </a:endParaRPr>
          </a:p>
          <a:p>
            <a:endParaRPr lang="en-IN" dirty="0"/>
          </a:p>
        </p:txBody>
      </p:sp>
      <p:cxnSp>
        <p:nvCxnSpPr>
          <p:cNvPr id="4" name="Straight Connector 3"/>
          <p:cNvCxnSpPr/>
          <p:nvPr/>
        </p:nvCxnSpPr>
        <p:spPr>
          <a:xfrm>
            <a:off x="1091565" y="1373505"/>
            <a:ext cx="10113645"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CN" sz="4000" b="1" dirty="0">
                <a:latin typeface="Times New Roman" panose="02020603050405020304" charset="0"/>
                <a:cs typeface="Times New Roman" panose="02020603050405020304" charset="0"/>
                <a:sym typeface="+mn-ea"/>
              </a:rPr>
              <a:t>MODEL BUILDING FOR VEGETABLE DISEASE PREDICTION:</a:t>
            </a:r>
            <a:endParaRPr lang="en-IN" sz="4000" b="1" dirty="0"/>
          </a:p>
        </p:txBody>
      </p:sp>
      <p:sp>
        <p:nvSpPr>
          <p:cNvPr id="3" name="Content Placeholder 2"/>
          <p:cNvSpPr>
            <a:spLocks noGrp="1"/>
          </p:cNvSpPr>
          <p:nvPr>
            <p:ph idx="1"/>
          </p:nvPr>
        </p:nvSpPr>
        <p:spPr/>
        <p:txBody>
          <a:bodyPr>
            <a:normAutofit/>
          </a:bodyPr>
          <a:lstStyle/>
          <a:p>
            <a:pPr algn="just">
              <a:lnSpc>
                <a:spcPct val="150000"/>
              </a:lnSpc>
            </a:pPr>
            <a:r>
              <a:rPr lang="en-US" altLang="zh-CN" dirty="0">
                <a:latin typeface="Times New Roman" panose="02020603050405020304" charset="0"/>
                <a:cs typeface="Times New Roman" panose="02020603050405020304" charset="0"/>
              </a:rPr>
              <a:t>Create an other </a:t>
            </a:r>
            <a:r>
              <a:rPr lang="en-US" altLang="zh-CN" dirty="0" err="1">
                <a:latin typeface="Times New Roman" panose="02020603050405020304" charset="0"/>
                <a:cs typeface="Times New Roman" panose="02020603050405020304" charset="0"/>
              </a:rPr>
              <a:t>jupyter</a:t>
            </a:r>
            <a:r>
              <a:rPr lang="en-US" altLang="zh-CN" dirty="0">
                <a:latin typeface="Times New Roman" panose="02020603050405020304" charset="0"/>
                <a:cs typeface="Times New Roman" panose="02020603050405020304" charset="0"/>
              </a:rPr>
              <a:t> notebook file in the project folder and name it as vegetable training. The same steps followed  for fruit disease prediction model are to be followed to train the tomato, potato and pepper diseases.</a:t>
            </a:r>
            <a:endParaRPr lang="en-IN" dirty="0">
              <a:latin typeface="Times New Roman" panose="02020603050405020304" charset="0"/>
              <a:cs typeface="Times New Roman" panose="02020603050405020304" charset="0"/>
            </a:endParaRPr>
          </a:p>
        </p:txBody>
      </p:sp>
      <p:pic>
        <p:nvPicPr>
          <p:cNvPr id="4" name="Picture Placeholder 103"/>
          <p:cNvPicPr/>
          <p:nvPr/>
        </p:nvPicPr>
        <p:blipFill>
          <a:blip r:embed="rId2"/>
          <a:stretch>
            <a:fillRect/>
          </a:stretch>
        </p:blipFill>
        <p:spPr>
          <a:xfrm>
            <a:off x="1097280" y="3342640"/>
            <a:ext cx="10058400" cy="26219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41012"/>
          </a:xfrm>
        </p:spPr>
        <p:txBody>
          <a:bodyPr>
            <a:normAutofit fontScale="90000"/>
          </a:bodyPr>
          <a:lstStyle/>
          <a:p>
            <a:r>
              <a:rPr lang="en-US" sz="4000" b="1" dirty="0">
                <a:latin typeface="Times New Roman" panose="02020603050405020304" charset="0"/>
                <a:cs typeface="Times New Roman" panose="02020603050405020304" charset="0"/>
              </a:rPr>
              <a:t>OUTPUTS:</a:t>
            </a:r>
            <a:endParaRPr lang="en-IN" sz="4000" dirty="0"/>
          </a:p>
        </p:txBody>
      </p:sp>
      <p:sp>
        <p:nvSpPr>
          <p:cNvPr id="3" name="Content Placeholder 2"/>
          <p:cNvSpPr>
            <a:spLocks noGrp="1"/>
          </p:cNvSpPr>
          <p:nvPr>
            <p:ph idx="1"/>
          </p:nvPr>
        </p:nvSpPr>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This is the registration page the user needs to provide the necessary details for getting login into</a:t>
            </a:r>
            <a:endParaRPr lang="en-IN" dirty="0"/>
          </a:p>
          <a:p>
            <a:r>
              <a:rPr lang="en-IN" dirty="0"/>
              <a:t>the page where you predict the plant disease.</a:t>
            </a:r>
            <a:endParaRPr lang="en-IN" dirty="0"/>
          </a:p>
        </p:txBody>
      </p:sp>
      <p:pic>
        <p:nvPicPr>
          <p:cNvPr id="4" name="Drawing 9"/>
          <p:cNvPicPr>
            <a:picLocks noChangeAspect="1"/>
          </p:cNvPicPr>
          <p:nvPr/>
        </p:nvPicPr>
        <p:blipFill>
          <a:blip r:embed="rId2"/>
          <a:stretch>
            <a:fillRect/>
          </a:stretch>
        </p:blipFill>
        <p:spPr>
          <a:xfrm>
            <a:off x="1097280" y="827616"/>
            <a:ext cx="10058400" cy="4023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we are selecting fruit plant </a:t>
            </a:r>
            <a:r>
              <a:rPr lang="en-IN" dirty="0" err="1"/>
              <a:t>i.e</a:t>
            </a:r>
            <a:r>
              <a:rPr lang="en-IN" dirty="0"/>
              <a:t>, apple plant image as input it will predict the plant condition</a:t>
            </a:r>
            <a:endParaRPr lang="en-IN" dirty="0"/>
          </a:p>
          <a:p>
            <a:r>
              <a:rPr lang="en-IN" dirty="0"/>
              <a:t>And recommends  a fertilizer to cure that plant disease. </a:t>
            </a:r>
            <a:endParaRPr lang="en-IN" dirty="0"/>
          </a:p>
        </p:txBody>
      </p:sp>
      <p:pic>
        <p:nvPicPr>
          <p:cNvPr id="4" name="Drawing 6"/>
          <p:cNvPicPr>
            <a:picLocks noChangeAspect="1"/>
          </p:cNvPicPr>
          <p:nvPr/>
        </p:nvPicPr>
        <p:blipFill>
          <a:blip r:embed="rId2"/>
          <a:stretch>
            <a:fillRect/>
          </a:stretch>
        </p:blipFill>
        <p:spPr>
          <a:xfrm>
            <a:off x="1097280" y="1168401"/>
            <a:ext cx="1052576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058400" cy="4240106"/>
          </a:xfrm>
        </p:spPr>
        <p:txBody>
          <a:bodyPr>
            <a:normAutofit fontScale="850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we are selecting vegetable plant </a:t>
            </a:r>
            <a:r>
              <a:rPr lang="en-IN" dirty="0" err="1"/>
              <a:t>i.e</a:t>
            </a:r>
            <a:r>
              <a:rPr lang="en-IN" dirty="0"/>
              <a:t>, </a:t>
            </a:r>
            <a:r>
              <a:rPr lang="en-IN" dirty="0" err="1"/>
              <a:t>tamato</a:t>
            </a:r>
            <a:r>
              <a:rPr lang="en-IN" dirty="0"/>
              <a:t> plant image as input it will predict the plant condition</a:t>
            </a:r>
            <a:endParaRPr lang="en-IN" dirty="0"/>
          </a:p>
          <a:p>
            <a:r>
              <a:rPr lang="en-IN" dirty="0"/>
              <a:t>And recommends  a fertilizer to cure that plant disease. </a:t>
            </a:r>
            <a:endParaRPr lang="en-IN" dirty="0"/>
          </a:p>
        </p:txBody>
      </p:sp>
      <p:pic>
        <p:nvPicPr>
          <p:cNvPr id="4" name="Drawing 8"/>
          <p:cNvPicPr>
            <a:picLocks noChangeAspect="1"/>
          </p:cNvPicPr>
          <p:nvPr/>
        </p:nvPicPr>
        <p:blipFill>
          <a:blip r:embed="rId2"/>
          <a:stretch>
            <a:fillRect/>
          </a:stretch>
        </p:blipFill>
        <p:spPr>
          <a:xfrm>
            <a:off x="1097280" y="975360"/>
            <a:ext cx="9997440" cy="41598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8890" y="1859915"/>
            <a:ext cx="8084820" cy="2223135"/>
          </a:xfrm>
        </p:spPr>
        <p:txBody>
          <a:bodyPr>
            <a:normAutofit/>
          </a:bodyPr>
          <a:lstStyle/>
          <a:p>
            <a:r>
              <a:rPr lang="en-US" sz="7000" b="1" dirty="0">
                <a:latin typeface="Times New Roman" panose="02020603050405020304" charset="0"/>
                <a:cs typeface="Times New Roman" panose="02020603050405020304" charset="0"/>
              </a:rPr>
              <a:t>THANK YOU…….</a:t>
            </a:r>
            <a:endParaRPr lang="en-IN" sz="7000" b="1"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zh-CN" sz="3700" b="1" dirty="0">
                <a:latin typeface="Times New Roman" panose="02020603050405020304" charset="0"/>
                <a:ea typeface="Arial" panose="020B0604020202020204" pitchFamily="34" charset="0"/>
                <a:cs typeface="Times New Roman" panose="02020603050405020304" charset="0"/>
              </a:rPr>
            </a:br>
            <a:br>
              <a:rPr lang="en-US" altLang="zh-CN" sz="3700" b="1" dirty="0">
                <a:latin typeface="Times New Roman" panose="02020603050405020304" charset="0"/>
                <a:ea typeface="Arial" panose="020B0604020202020204" pitchFamily="34" charset="0"/>
                <a:cs typeface="Times New Roman" panose="02020603050405020304" charset="0"/>
              </a:rPr>
            </a:br>
            <a:br>
              <a:rPr lang="en-US" altLang="zh-CN" sz="3700" b="1" dirty="0">
                <a:latin typeface="Times New Roman" panose="02020603050405020304" charset="0"/>
                <a:ea typeface="Arial" panose="020B0604020202020204" pitchFamily="34" charset="0"/>
                <a:cs typeface="Times New Roman" panose="02020603050405020304" charset="0"/>
              </a:rPr>
            </a:br>
            <a:br>
              <a:rPr lang="en-US" altLang="zh-CN" sz="3700" b="1" dirty="0">
                <a:latin typeface="Times New Roman" panose="02020603050405020304" charset="0"/>
                <a:ea typeface="Arial" panose="020B0604020202020204" pitchFamily="34" charset="0"/>
                <a:cs typeface="Times New Roman" panose="02020603050405020304" charset="0"/>
              </a:rPr>
            </a:br>
            <a:br>
              <a:rPr lang="en-US" altLang="zh-CN" sz="3700" b="1" dirty="0">
                <a:latin typeface="Times New Roman" panose="02020603050405020304" charset="0"/>
                <a:ea typeface="Arial" panose="020B0604020202020204" pitchFamily="34" charset="0"/>
                <a:cs typeface="Times New Roman" panose="02020603050405020304" charset="0"/>
              </a:rPr>
            </a:br>
            <a:br>
              <a:rPr lang="en-US" altLang="zh-CN" sz="3700" b="1" dirty="0">
                <a:latin typeface="Times New Roman" panose="02020603050405020304" charset="0"/>
                <a:ea typeface="Arial" panose="020B0604020202020204" pitchFamily="34" charset="0"/>
                <a:cs typeface="Times New Roman" panose="02020603050405020304" charset="0"/>
              </a:rPr>
            </a:br>
            <a:br>
              <a:rPr lang="en-US" altLang="zh-CN" sz="3700" b="1" dirty="0">
                <a:latin typeface="Times New Roman" panose="02020603050405020304" charset="0"/>
                <a:ea typeface="Arial" panose="020B0604020202020204" pitchFamily="34" charset="0"/>
                <a:cs typeface="Times New Roman" panose="02020603050405020304" charset="0"/>
              </a:rPr>
            </a:br>
            <a:r>
              <a:rPr lang="en-US" altLang="zh-CN" sz="4400" b="1" dirty="0">
                <a:latin typeface="Times New Roman" panose="02020603050405020304" charset="0"/>
                <a:ea typeface="Arial" panose="020B0604020202020204" pitchFamily="34" charset="0"/>
                <a:cs typeface="Times New Roman" panose="02020603050405020304" charset="0"/>
              </a:rPr>
              <a:t>CONTENTS:</a:t>
            </a:r>
            <a:br>
              <a:rPr lang="en-US" altLang="zh-CN" sz="4800" b="1" dirty="0">
                <a:latin typeface="Times New Roman" panose="02020603050405020304" charset="0"/>
                <a:ea typeface="Arial" panose="020B0604020202020204" pitchFamily="34" charset="0"/>
                <a:cs typeface="Times New Roman" panose="02020603050405020304" charset="0"/>
              </a:rPr>
            </a:br>
            <a:br>
              <a:rPr lang="en-US" altLang="zh-CN" sz="4800" b="1" dirty="0">
                <a:latin typeface="Times New Roman" panose="02020603050405020304" charset="0"/>
                <a:ea typeface="Arial" panose="020B0604020202020204" pitchFamily="34" charset="0"/>
                <a:cs typeface="Times New Roman" panose="02020603050405020304" charset="0"/>
              </a:rPr>
            </a:br>
            <a:br>
              <a:rPr lang="en-US" altLang="zh-CN" sz="4800" b="1" dirty="0">
                <a:latin typeface="Times New Roman" panose="02020603050405020304" charset="0"/>
                <a:ea typeface="Arial" panose="020B0604020202020204" pitchFamily="34" charset="0"/>
                <a:cs typeface="Times New Roman" panose="02020603050405020304" charset="0"/>
              </a:rPr>
            </a:br>
            <a:br>
              <a:rPr lang="en-US" altLang="zh-CN" sz="4800" b="1" dirty="0">
                <a:latin typeface="Times New Roman" panose="02020603050405020304" charset="0"/>
                <a:ea typeface="Arial" panose="020B0604020202020204" pitchFamily="34" charset="0"/>
                <a:cs typeface="Times New Roman" panose="02020603050405020304" charset="0"/>
              </a:rPr>
            </a:br>
            <a:br>
              <a:rPr lang="en-US" altLang="zh-CN" sz="4800" b="1" dirty="0">
                <a:latin typeface="Times New Roman" panose="02020603050405020304" charset="0"/>
                <a:ea typeface="Arial" panose="020B0604020202020204" pitchFamily="34" charset="0"/>
                <a:cs typeface="Times New Roman" panose="02020603050405020304" charset="0"/>
              </a:rPr>
            </a:br>
            <a:br>
              <a:rPr lang="en-US" altLang="zh-CN" sz="4800" b="1" dirty="0">
                <a:latin typeface="Times New Roman" panose="02020603050405020304" charset="0"/>
                <a:ea typeface="Arial" panose="020B0604020202020204" pitchFamily="34" charset="0"/>
                <a:cs typeface="Times New Roman" panose="02020603050405020304" charset="0"/>
              </a:rPr>
            </a:br>
            <a:br>
              <a:rPr lang="en-US" altLang="zh-CN" sz="5400" b="1" dirty="0">
                <a:latin typeface="Times New Roman" panose="02020603050405020304" charset="0"/>
                <a:ea typeface="Arial" panose="020B0604020202020204" pitchFamily="34" charset="0"/>
                <a:cs typeface="Times New Roman" panose="02020603050405020304" charset="0"/>
              </a:rPr>
            </a:br>
            <a:r>
              <a:rPr lang="en-US" altLang="zh-CN" sz="4400" b="1" dirty="0">
                <a:latin typeface="Times New Roman" panose="02020603050405020304" charset="0"/>
                <a:ea typeface="Arial" panose="020B0604020202020204" pitchFamily="34" charset="0"/>
                <a:cs typeface="Times New Roman" panose="02020603050405020304" charset="0"/>
              </a:rPr>
              <a:t>CONTENTS:</a:t>
            </a:r>
            <a:endParaRPr lang="en-IN" sz="4400" b="1" dirty="0"/>
          </a:p>
        </p:txBody>
      </p:sp>
      <p:sp>
        <p:nvSpPr>
          <p:cNvPr id="3" name="Content Placeholder 2"/>
          <p:cNvSpPr>
            <a:spLocks noGrp="1"/>
          </p:cNvSpPr>
          <p:nvPr>
            <p:ph idx="1"/>
          </p:nvPr>
        </p:nvSpPr>
        <p:spPr/>
        <p:txBody>
          <a:bodyPr/>
          <a:lstStyle/>
          <a:p>
            <a:pPr marL="342900" indent="-342900">
              <a:buFont typeface="Wingdings" panose="05000000000000000000" charset="0"/>
              <a:buChar char="Ø"/>
            </a:pPr>
            <a:r>
              <a:rPr lang="en-US" sz="2000" dirty="0">
                <a:latin typeface="Times New Roman" panose="02020603050405020304" charset="0"/>
                <a:ea typeface="Tahoma" panose="020B0604030504040204" pitchFamily="34" charset="0"/>
                <a:cs typeface="Times New Roman" panose="02020603050405020304" charset="0"/>
                <a:sym typeface="+mn-ea"/>
              </a:rPr>
              <a:t>INTRODUCTION</a:t>
            </a:r>
            <a:endParaRPr lang="en-US" sz="2000" dirty="0">
              <a:latin typeface="Times New Roman" panose="02020603050405020304" charset="0"/>
              <a:ea typeface="Tahoma" panose="020B0604030504040204" pitchFamily="34" charset="0"/>
              <a:cs typeface="Times New Roman" panose="02020603050405020304" charset="0"/>
              <a:sym typeface="+mn-ea"/>
            </a:endParaRPr>
          </a:p>
          <a:p>
            <a:pPr marL="342900" indent="-342900">
              <a:buFont typeface="Wingdings" panose="05000000000000000000" charset="0"/>
              <a:buChar char="Ø"/>
            </a:pPr>
            <a:r>
              <a:rPr lang="en-US" sz="2000" dirty="0">
                <a:latin typeface="Times New Roman" panose="02020603050405020304" charset="0"/>
                <a:ea typeface="Tahoma" panose="020B0604030504040204" pitchFamily="34" charset="0"/>
                <a:cs typeface="Times New Roman" panose="02020603050405020304" charset="0"/>
                <a:sym typeface="+mn-ea"/>
              </a:rPr>
              <a:t>OBJECTIVE</a:t>
            </a:r>
            <a:endParaRPr lang="en-US" sz="2000" dirty="0">
              <a:latin typeface="Times New Roman" panose="02020603050405020304" charset="0"/>
              <a:ea typeface="Tahoma" panose="020B0604030504040204" pitchFamily="34" charset="0"/>
              <a:cs typeface="Times New Roman" panose="02020603050405020304" charset="0"/>
              <a:sym typeface="+mn-ea"/>
            </a:endParaRPr>
          </a:p>
          <a:p>
            <a:pPr marL="342900" indent="-342900">
              <a:buFont typeface="Wingdings" panose="05000000000000000000" charset="0"/>
              <a:buChar char="Ø"/>
            </a:pPr>
            <a:r>
              <a:rPr lang="en-US" altLang="zh-CN" sz="2000" spc="300" dirty="0">
                <a:latin typeface="Times New Roman" panose="02020603050405020304" charset="0"/>
                <a:ea typeface="Arial" panose="020B0604020202020204" pitchFamily="34" charset="0"/>
                <a:cs typeface="Times New Roman" panose="02020603050405020304" charset="0"/>
                <a:sym typeface="+mn-ea"/>
              </a:rPr>
              <a:t>FLOW CHART</a:t>
            </a:r>
            <a:endParaRPr lang="en-US" altLang="zh-CN" sz="2000" spc="300" dirty="0">
              <a:latin typeface="Times New Roman" panose="02020603050405020304" charset="0"/>
              <a:ea typeface="Arial" panose="020B0604020202020204" pitchFamily="34" charset="0"/>
              <a:cs typeface="Times New Roman" panose="02020603050405020304" charset="0"/>
              <a:sym typeface="+mn-ea"/>
            </a:endParaRPr>
          </a:p>
          <a:p>
            <a:pPr marL="342900" indent="-342900">
              <a:buFont typeface="Wingdings" panose="05000000000000000000" charset="0"/>
              <a:buChar char="Ø"/>
            </a:pPr>
            <a:r>
              <a:rPr lang="en-US" altLang="zh-CN" sz="2000" dirty="0">
                <a:latin typeface="Times New Roman" panose="02020603050405020304" charset="0"/>
                <a:ea typeface="Arial" panose="020B0604020202020204" pitchFamily="34" charset="0"/>
                <a:cs typeface="Times New Roman" panose="02020603050405020304" charset="0"/>
                <a:sym typeface="+mn-ea"/>
              </a:rPr>
              <a:t>PROJECT FLOW</a:t>
            </a:r>
            <a:endParaRPr lang="en-US" altLang="zh-CN" sz="2000" dirty="0">
              <a:latin typeface="Times New Roman" panose="02020603050405020304" charset="0"/>
              <a:ea typeface="Arial" panose="020B0604020202020204" pitchFamily="34" charset="0"/>
              <a:cs typeface="Times New Roman" panose="02020603050405020304" charset="0"/>
            </a:endParaRPr>
          </a:p>
          <a:p>
            <a:pPr marL="342900" indent="-342900">
              <a:buFont typeface="Wingdings" panose="05000000000000000000" charset="0"/>
              <a:buChar char="Ø"/>
            </a:pPr>
            <a:r>
              <a:rPr lang="en-US" altLang="zh-CN" sz="2000" dirty="0">
                <a:latin typeface="Times New Roman" panose="02020603050405020304" charset="0"/>
                <a:cs typeface="Times New Roman" panose="02020603050405020304" charset="0"/>
                <a:sym typeface="+mn-ea"/>
              </a:rPr>
              <a:t>DATA COLLECTION</a:t>
            </a:r>
            <a:endParaRPr lang="en-US" altLang="zh-CN" sz="2000"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US" altLang="zh-CN" sz="2000" dirty="0">
                <a:latin typeface="Times New Roman" panose="02020603050405020304" charset="0"/>
                <a:cs typeface="Times New Roman" panose="02020603050405020304" charset="0"/>
                <a:sym typeface="+mn-ea"/>
              </a:rPr>
              <a:t>IMAGE PROCESSING</a:t>
            </a:r>
            <a:endParaRPr lang="en-US" altLang="zh-CN" sz="2000" dirty="0">
              <a:latin typeface="Times New Roman" panose="02020603050405020304" charset="0"/>
              <a:cs typeface="Times New Roman" panose="02020603050405020304" charset="0"/>
              <a:sym typeface="+mn-ea"/>
            </a:endParaRPr>
          </a:p>
          <a:p>
            <a:pPr marL="342900" indent="-342900">
              <a:buFont typeface="Wingdings" panose="05000000000000000000" charset="0"/>
              <a:buChar char="Ø"/>
            </a:pPr>
            <a:r>
              <a:rPr lang="en-US" altLang="zh-CN" sz="2000" dirty="0">
                <a:latin typeface="Times New Roman" panose="02020603050405020304" charset="0"/>
                <a:cs typeface="Times New Roman" panose="02020603050405020304" charset="0"/>
              </a:rPr>
              <a:t>OUTPUT</a:t>
            </a:r>
            <a:endParaRPr lang="en-US" altLang="zh-CN" sz="2000"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US" altLang="zh-CN" sz="2000" dirty="0">
                <a:latin typeface="Times New Roman" panose="02020603050405020304" charset="0"/>
                <a:cs typeface="Times New Roman" panose="02020603050405020304" charset="0"/>
                <a:sym typeface="+mn-ea"/>
              </a:rPr>
              <a:t>MODEL BUILDING FOR FRUIT DISEASE PREDICTION</a:t>
            </a:r>
            <a:endParaRPr lang="en-US" altLang="zh-CN" sz="2000"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US" altLang="zh-CN" sz="2000" dirty="0">
                <a:latin typeface="Times New Roman" panose="02020603050405020304" charset="0"/>
                <a:cs typeface="Times New Roman" panose="02020603050405020304" charset="0"/>
                <a:sym typeface="+mn-ea"/>
              </a:rPr>
              <a:t>MODEL BUILDING FOR VEGETABLE DISEASE PREDICTION</a:t>
            </a:r>
            <a:endParaRPr lang="en-US" altLang="zh-CN" sz="2000" dirty="0">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6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63527"/>
            <a:ext cx="10058400" cy="1450757"/>
          </a:xfrm>
        </p:spPr>
        <p:txBody>
          <a:bodyPr/>
          <a:lstStyle/>
          <a:p>
            <a:br>
              <a:rPr lang="en-US" altLang="zh-CN" sz="4800" b="1" dirty="0">
                <a:solidFill>
                  <a:schemeClr val="tx1"/>
                </a:solidFill>
                <a:effectLst/>
                <a:latin typeface="Times New Roman" panose="02020603050405020304" charset="0"/>
                <a:ea typeface="Tahoma" panose="020B0604030504040204" pitchFamily="34" charset="0"/>
                <a:cs typeface="Times New Roman" panose="02020603050405020304" charset="0"/>
                <a:sym typeface="+mn-ea"/>
              </a:rPr>
            </a:br>
            <a:r>
              <a:rPr lang="en-US" sz="4000" b="1" dirty="0">
                <a:solidFill>
                  <a:schemeClr val="tx1"/>
                </a:solidFill>
                <a:effectLst/>
                <a:latin typeface="Times New Roman" panose="02020603050405020304" charset="0"/>
                <a:ea typeface="Tahoma" panose="020B0604030504040204" pitchFamily="34" charset="0"/>
                <a:cs typeface="Times New Roman" panose="02020603050405020304" charset="0"/>
                <a:sym typeface="+mn-ea"/>
              </a:rPr>
              <a:t>INTRODUCTION:</a:t>
            </a:r>
            <a:endParaRPr lang="en-IN" sz="4000"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altLang="zh-CN" sz="2000" dirty="0">
                <a:solidFill>
                  <a:schemeClr val="tx1"/>
                </a:solidFill>
                <a:latin typeface="Times New Roman" panose="02020603050405020304" charset="0"/>
                <a:cs typeface="Times New Roman" panose="02020603050405020304" charset="0"/>
              </a:rPr>
              <a:t>	Agriculture is the most important sector in today’s life. Most of the plants are affected by a wide variety of bacterial and fungal diseases. Diseases on plants placed a major constraint on the production and major threat to food security. Hence, early and accurate identification of plant diseases are essential to ensure high quantity and best quality. In recent years, the number of diseases on plants and degree of harm caused has increased due to the variation in pathogen varieties, changes in cultivation methods and inadequate plant protection techniques. </a:t>
            </a:r>
            <a:endParaRPr lang="en-US" altLang="zh-CN" sz="2000" dirty="0">
              <a:solidFill>
                <a:schemeClr val="tx1"/>
              </a:solidFill>
              <a:latin typeface="Times New Roman" panose="02020603050405020304" charset="0"/>
              <a:cs typeface="Times New Roman" panose="02020603050405020304" charset="0"/>
            </a:endParaRPr>
          </a:p>
          <a:p>
            <a:pPr algn="just">
              <a:lnSpc>
                <a:spcPct val="150000"/>
              </a:lnSpc>
            </a:pPr>
            <a:r>
              <a:rPr lang="en-US" altLang="zh-CN" sz="2000" dirty="0">
                <a:solidFill>
                  <a:schemeClr val="tx1"/>
                </a:solidFill>
                <a:latin typeface="Times New Roman" panose="02020603050405020304" charset="0"/>
                <a:cs typeface="Times New Roman" panose="02020603050405020304" charset="0"/>
              </a:rPr>
              <a:t>	An automated system is introduced to identify different diseases on plants by checking the symptoms shown on the leaves of the plant. Deep learning techniques are used to identify the diseases and suggest the precautions that can be taken for those diseases. </a:t>
            </a:r>
            <a:endParaRPr lang="en-US" altLang="zh-CN" sz="2000" dirty="0">
              <a:solidFill>
                <a:schemeClr val="tx1"/>
              </a:solidFill>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effectLst/>
                <a:latin typeface="Times New Roman" panose="02020603050405020304" charset="0"/>
                <a:ea typeface="Tahoma" panose="020B0604030504040204" pitchFamily="34" charset="0"/>
                <a:cs typeface="Times New Roman" panose="02020603050405020304" charset="0"/>
                <a:sym typeface="+mn-ea"/>
              </a:rPr>
              <a:t>OBJECTIVE:</a:t>
            </a:r>
            <a:endParaRPr lang="en-IN" sz="4000" b="1" dirty="0">
              <a:solidFill>
                <a:srgbClr val="FF0000"/>
              </a:solidFill>
            </a:endParaRPr>
          </a:p>
        </p:txBody>
      </p:sp>
      <p:sp>
        <p:nvSpPr>
          <p:cNvPr id="3" name="Content Placeholder 2"/>
          <p:cNvSpPr>
            <a:spLocks noGrp="1"/>
          </p:cNvSpPr>
          <p:nvPr>
            <p:ph idx="1"/>
          </p:nvPr>
        </p:nvSpPr>
        <p:spPr>
          <a:xfrm>
            <a:off x="1097279" y="1847850"/>
            <a:ext cx="11028045" cy="4021244"/>
          </a:xfrm>
        </p:spPr>
        <p:txBody>
          <a:bodyPr/>
          <a:lstStyle/>
          <a:p>
            <a:pPr marL="0" indent="0" algn="just">
              <a:buNone/>
            </a:pPr>
            <a:r>
              <a:rPr lang="en-US" altLang="zh-CN" sz="2000" dirty="0">
                <a:latin typeface="Times New Roman" panose="02020603050405020304" charset="0"/>
                <a:cs typeface="Times New Roman" panose="02020603050405020304" charset="0"/>
              </a:rPr>
              <a:t>By the end of this project you’ll understand:</a:t>
            </a:r>
            <a:endParaRPr lang="en-US" altLang="zh-CN" sz="2000" dirty="0">
              <a:latin typeface="Times New Roman" panose="02020603050405020304" charset="0"/>
              <a:cs typeface="Times New Roman" panose="02020603050405020304" charset="0"/>
            </a:endParaRPr>
          </a:p>
          <a:p>
            <a:pPr algn="just">
              <a:buFont typeface="Wingdings" panose="05000000000000000000" charset="0"/>
              <a:buChar char="Ø"/>
            </a:pPr>
            <a:r>
              <a:rPr lang="en-US" altLang="zh-CN" sz="2000" dirty="0">
                <a:latin typeface="Times New Roman" panose="02020603050405020304" charset="0"/>
                <a:cs typeface="Times New Roman" panose="02020603050405020304" charset="0"/>
              </a:rPr>
              <a:t>Preprocess the images.</a:t>
            </a:r>
            <a:endParaRPr lang="en-US" altLang="zh-CN" sz="2000" dirty="0">
              <a:latin typeface="Times New Roman" panose="02020603050405020304" charset="0"/>
              <a:cs typeface="Times New Roman" panose="02020603050405020304" charset="0"/>
            </a:endParaRPr>
          </a:p>
          <a:p>
            <a:pPr algn="just">
              <a:buFont typeface="Wingdings" panose="05000000000000000000" charset="0"/>
              <a:buChar char="Ø"/>
            </a:pPr>
            <a:r>
              <a:rPr lang="en-US" altLang="zh-CN" sz="2000" dirty="0">
                <a:latin typeface="Times New Roman" panose="02020603050405020304" charset="0"/>
                <a:cs typeface="Times New Roman" panose="02020603050405020304" charset="0"/>
              </a:rPr>
              <a:t>Applying CNN algorithm on the dataset.</a:t>
            </a:r>
            <a:endParaRPr lang="en-US" altLang="zh-CN" sz="2000" dirty="0">
              <a:latin typeface="Times New Roman" panose="02020603050405020304" charset="0"/>
              <a:cs typeface="Times New Roman" panose="02020603050405020304" charset="0"/>
            </a:endParaRPr>
          </a:p>
          <a:p>
            <a:pPr algn="just">
              <a:buFont typeface="Wingdings" panose="05000000000000000000" charset="0"/>
              <a:buChar char="Ø"/>
            </a:pPr>
            <a:r>
              <a:rPr lang="en-US" altLang="zh-CN" sz="2000" dirty="0">
                <a:latin typeface="Times New Roman" panose="02020603050405020304" charset="0"/>
                <a:cs typeface="Times New Roman" panose="02020603050405020304" charset="0"/>
              </a:rPr>
              <a:t>How deep neural networks detect the disease.</a:t>
            </a:r>
            <a:endParaRPr lang="en-US" altLang="zh-CN" sz="2000" dirty="0">
              <a:latin typeface="Times New Roman" panose="02020603050405020304" charset="0"/>
              <a:cs typeface="Times New Roman" panose="02020603050405020304" charset="0"/>
            </a:endParaRPr>
          </a:p>
          <a:p>
            <a:pPr algn="just">
              <a:buFont typeface="Wingdings" panose="05000000000000000000" charset="0"/>
              <a:buChar char="Ø"/>
            </a:pPr>
            <a:r>
              <a:rPr lang="en-US" altLang="zh-CN" sz="2000" dirty="0">
                <a:latin typeface="Times New Roman" panose="02020603050405020304" charset="0"/>
                <a:cs typeface="Times New Roman" panose="02020603050405020304" charset="0"/>
              </a:rPr>
              <a:t>You will be able to know how to find the accuracy of the model.</a:t>
            </a:r>
            <a:endParaRPr lang="en-US" altLang="zh-CN" sz="2000" dirty="0">
              <a:latin typeface="Times New Roman" panose="02020603050405020304" charset="0"/>
              <a:cs typeface="Times New Roman" panose="02020603050405020304" charset="0"/>
            </a:endParaRPr>
          </a:p>
          <a:p>
            <a:pPr algn="just">
              <a:buFont typeface="Wingdings" panose="05000000000000000000" charset="0"/>
              <a:buChar char="Ø"/>
            </a:pPr>
            <a:r>
              <a:rPr lang="en-US" altLang="zh-CN" sz="2000" dirty="0">
                <a:latin typeface="Times New Roman" panose="02020603050405020304" charset="0"/>
                <a:cs typeface="Times New Roman" panose="02020603050405020304" charset="0"/>
              </a:rPr>
              <a:t>You will be able to Build web applications using the Flask framework.</a:t>
            </a:r>
            <a:endParaRPr lang="en-US" altLang="zh-CN" sz="2000" dirty="0">
              <a:latin typeface="Times New Roman" panose="02020603050405020304" charset="0"/>
              <a:cs typeface="Times New Roman" panose="02020603050405020304" charset="0"/>
            </a:endParaRPr>
          </a:p>
          <a:p>
            <a:pPr algn="just">
              <a:buFont typeface="Wingdings" panose="05000000000000000000" charset="0"/>
              <a:buChar char="Ø"/>
            </a:pPr>
            <a:r>
              <a:rPr lang="en-US" altLang="zh-CN" sz="2000" dirty="0">
                <a:latin typeface="Times New Roman" panose="02020603050405020304" charset="0"/>
                <a:cs typeface="Times New Roman" panose="02020603050405020304" charset="0"/>
              </a:rPr>
              <a:t>Work with AWS DynamoDB, Lambda and API Gateway.</a:t>
            </a:r>
            <a:endParaRPr lang="en-US" altLang="zh-CN" sz="2000" dirty="0">
              <a:latin typeface="Times New Roman" panose="02020603050405020304" charset="0"/>
              <a:cs typeface="Times New Roman" panose="02020603050405020304" charset="0"/>
            </a:endParaRPr>
          </a:p>
          <a:p>
            <a:endParaRPr lang="en-IN" dirty="0"/>
          </a:p>
        </p:txBody>
      </p:sp>
      <p:pic>
        <p:nvPicPr>
          <p:cNvPr id="4" name="Picture Placeholder 1" descr="plant final"/>
          <p:cNvPicPr>
            <a:picLocks noChangeAspect="1"/>
          </p:cNvPicPr>
          <p:nvPr/>
        </p:nvPicPr>
        <p:blipFill>
          <a:blip r:embed="rId2"/>
          <a:stretch>
            <a:fillRect/>
          </a:stretch>
        </p:blipFill>
        <p:spPr>
          <a:xfrm>
            <a:off x="8462010" y="1847850"/>
            <a:ext cx="2693670" cy="3543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b="1" spc="300" dirty="0">
                <a:ln w="3175">
                  <a:noFill/>
                  <a:prstDash val="dash"/>
                </a:ln>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rPr>
              <a:t>FLOW CHART:</a:t>
            </a:r>
            <a:endParaRPr lang="en-IN" sz="4000" dirty="0"/>
          </a:p>
        </p:txBody>
      </p:sp>
      <p:pic>
        <p:nvPicPr>
          <p:cNvPr id="4" name="Content Placeholder 99"/>
          <p:cNvPicPr>
            <a:picLocks noGrp="1"/>
          </p:cNvPicPr>
          <p:nvPr>
            <p:ph idx="1"/>
          </p:nvPr>
        </p:nvPicPr>
        <p:blipFill>
          <a:blip r:embed="rId2"/>
          <a:stretch>
            <a:fillRect/>
          </a:stretch>
        </p:blipFill>
        <p:spPr>
          <a:xfrm>
            <a:off x="1613035" y="1846263"/>
            <a:ext cx="9026255" cy="40227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4800" b="1" dirty="0">
                <a:solidFill>
                  <a:schemeClr val="tx1"/>
                </a:solidFill>
                <a:latin typeface="Times New Roman" panose="02020603050405020304" charset="0"/>
                <a:ea typeface="Arial" panose="020B0604020202020204" pitchFamily="34" charset="0"/>
                <a:cs typeface="Times New Roman" panose="02020603050405020304" charset="0"/>
              </a:rPr>
            </a:br>
            <a:r>
              <a:rPr lang="en-US" altLang="zh-CN" sz="4000" b="1" dirty="0">
                <a:solidFill>
                  <a:schemeClr val="tx1"/>
                </a:solidFill>
                <a:latin typeface="Times New Roman" panose="02020603050405020304" charset="0"/>
                <a:ea typeface="Arial" panose="020B0604020202020204" pitchFamily="34" charset="0"/>
                <a:cs typeface="Times New Roman" panose="02020603050405020304" charset="0"/>
              </a:rPr>
              <a:t>PROJECT FLOW:</a:t>
            </a:r>
            <a:endParaRPr lang="en-IN" sz="4000" dirty="0"/>
          </a:p>
        </p:txBody>
      </p:sp>
      <p:sp>
        <p:nvSpPr>
          <p:cNvPr id="3" name="Content Placeholder 2"/>
          <p:cNvSpPr>
            <a:spLocks noGrp="1"/>
          </p:cNvSpPr>
          <p:nvPr>
            <p:ph idx="1"/>
          </p:nvPr>
        </p:nvSpPr>
        <p:spPr/>
        <p:txBody>
          <a:bodyPr>
            <a:normAutofit/>
          </a:bodyPr>
          <a:lstStyle/>
          <a:p>
            <a:pPr>
              <a:lnSpc>
                <a:spcPct val="150000"/>
              </a:lnSpc>
            </a:pPr>
            <a:r>
              <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A web Application is built  where :</a:t>
            </a:r>
            <a:endPar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Farmers interacts with portal build</a:t>
            </a:r>
            <a:endPar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Farmers get registered and logins to the portal</a:t>
            </a:r>
            <a:endPar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Interacts with the User Interface to upload images of diseased leaf</a:t>
            </a:r>
            <a:endPar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Our model built analyses the Disease and suggests the farmer with fertilizers which are to be used.</a:t>
            </a:r>
            <a:endParaRPr lang="en-US" altLang="zh-CN" sz="2000"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36000"/>
          </a:blip>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741680"/>
            <a:ext cx="10058400" cy="5829717"/>
          </a:xfrm>
          <a:noFill/>
        </p:spPr>
        <p:txBody>
          <a:bodyPr>
            <a:normAutofit/>
          </a:bodyPr>
          <a:lstStyle/>
          <a:p>
            <a:pPr marL="342900" indent="-342900">
              <a:lnSpc>
                <a:spcPct val="150000"/>
              </a:lnSpc>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To accomplish the above task you must complete below activities and tasks :</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Download the dataset.</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Classify the dataset into train and test sets.</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Add the neural network layers.</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Load the trained images and fit the model. </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Test the model.</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Save the model and its dependencies.</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Create DB on AWS cloud to store and retrieve the user data using Lambda and API Gateway.</a:t>
            </a:r>
            <a:endPar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endParaRPr>
          </a:p>
          <a:p>
            <a:pPr marL="342900" indent="-342900">
              <a:lnSpc>
                <a:spcPct val="150000"/>
              </a:lnSpc>
              <a:buFont typeface="Wingdings" panose="05000000000000000000" charset="0"/>
              <a:buChar char="Ø"/>
            </a:pPr>
            <a:r>
              <a:rPr lang="en-US" altLang="zh-CN" dirty="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sym typeface="+mn-lt"/>
              </a:rPr>
              <a:t>Build a Web application using flask that integrates with the model built.</a:t>
            </a: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b="1" dirty="0">
                <a:latin typeface="Times New Roman" panose="02020603050405020304" charset="0"/>
                <a:cs typeface="Times New Roman" panose="02020603050405020304" charset="0"/>
              </a:rPr>
              <a:t>DATA COLLECTION:</a:t>
            </a:r>
            <a:endParaRPr lang="en-IN" sz="4000" b="1" dirty="0"/>
          </a:p>
        </p:txBody>
      </p:sp>
      <p:sp>
        <p:nvSpPr>
          <p:cNvPr id="3" name="Content Placeholder 2"/>
          <p:cNvSpPr>
            <a:spLocks noGrp="1"/>
          </p:cNvSpPr>
          <p:nvPr>
            <p:ph idx="1"/>
          </p:nvPr>
        </p:nvSpPr>
        <p:spPr>
          <a:xfrm>
            <a:off x="1097280" y="1886374"/>
            <a:ext cx="10322560" cy="4023360"/>
          </a:xfrm>
        </p:spPr>
        <p:txBody>
          <a:bodyPr>
            <a:normAutofit lnSpcReduction="10000"/>
          </a:bodyPr>
          <a:lstStyle/>
          <a:p>
            <a:pPr algn="just">
              <a:lnSpc>
                <a:spcPct val="150000"/>
              </a:lnSpc>
            </a:pP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a:p>
            <a:pPr algn="just">
              <a:lnSpc>
                <a:spcPct val="150000"/>
              </a:lnSpc>
            </a:pPr>
            <a:r>
              <a:rPr lang="en-US" altLang="zh-CN"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Create Train and Test folders with each folder having subfolders with leaf images of different plant diseases. You can collect datasets from different open sources like kaggle.com, data.gov, UCI machine learning repository, etc. </a:t>
            </a:r>
            <a:endParaRPr lang="en-US" altLang="zh-CN" dirty="0">
              <a:latin typeface="Times New Roman" panose="02020603050405020304" charset="0"/>
              <a:cs typeface="Times New Roman" panose="02020603050405020304" charset="0"/>
            </a:endParaRPr>
          </a:p>
          <a:p>
            <a:pPr algn="just">
              <a:lnSpc>
                <a:spcPct val="150000"/>
              </a:lnSpc>
            </a:pPr>
            <a:r>
              <a:rPr lang="en-US" altLang="zh-CN" dirty="0">
                <a:latin typeface="Times New Roman" panose="02020603050405020304" charset="0"/>
                <a:cs typeface="Times New Roman" panose="02020603050405020304" charset="0"/>
              </a:rPr>
              <a:t>              The folder contains the provided in the project structure section has the link from where you can download  datasets which can be used for training. Two datasets will be used as, we will be creating two models one to detect vegetables leaf diseases  like tomato, potato and pepper plants and the second model would be for fruits  diseases like corn, peach and apple.  </a:t>
            </a:r>
            <a:endParaRPr lang="en-US" altLang="zh-CN" dirty="0">
              <a:latin typeface="Times New Roman" panose="02020603050405020304" charset="0"/>
              <a:cs typeface="Times New Roman" panose="02020603050405020304" charset="0"/>
            </a:endParaRPr>
          </a:p>
          <a:p>
            <a:pPr>
              <a:lnSpc>
                <a:spcPct val="15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b="1" dirty="0">
                <a:latin typeface="Times New Roman" panose="02020603050405020304" charset="0"/>
                <a:cs typeface="Times New Roman" panose="02020603050405020304" charset="0"/>
              </a:rPr>
              <a:t>IMAGE PROCESSING:</a:t>
            </a:r>
            <a:endParaRPr lang="en-IN" sz="4000" b="1" dirty="0"/>
          </a:p>
        </p:txBody>
      </p:sp>
      <p:sp>
        <p:nvSpPr>
          <p:cNvPr id="3" name="Content Placeholder 2"/>
          <p:cNvSpPr>
            <a:spLocks noGrp="1"/>
          </p:cNvSpPr>
          <p:nvPr>
            <p:ph idx="1"/>
          </p:nvPr>
        </p:nvSpPr>
        <p:spPr/>
        <p:txBody>
          <a:bodyPr>
            <a:normAutofit lnSpcReduction="10000"/>
          </a:bodyPr>
          <a:lstStyle/>
          <a:p>
            <a:pPr algn="just">
              <a:lnSpc>
                <a:spcPct val="150000"/>
              </a:lnSpc>
            </a:pPr>
            <a:r>
              <a:rPr lang="en-US" altLang="zh-CN" dirty="0">
                <a:latin typeface="Times New Roman" panose="02020603050405020304" charset="0"/>
                <a:cs typeface="Times New Roman" panose="02020603050405020304" charset="0"/>
              </a:rPr>
              <a:t>	Now that we have all the data collected, let us use this data to train the model . before training the model you have to preprocess the images and then feed them on to the model for training. we make use of </a:t>
            </a:r>
            <a:r>
              <a:rPr lang="en-US" altLang="zh-CN" dirty="0" err="1">
                <a:latin typeface="Times New Roman" panose="02020603050405020304" charset="0"/>
                <a:cs typeface="Times New Roman" panose="02020603050405020304" charset="0"/>
              </a:rPr>
              <a:t>Keras</a:t>
            </a:r>
            <a:r>
              <a:rPr lang="en-US" altLang="zh-CN" dirty="0">
                <a:latin typeface="Times New Roman" panose="02020603050405020304" charset="0"/>
                <a:cs typeface="Times New Roman" panose="02020603050405020304" charset="0"/>
              </a:rPr>
              <a:t> Image Data Generator  class for image preprocessing.</a:t>
            </a:r>
            <a:endParaRPr lang="en-US" altLang="zh-CN" dirty="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altLang="zh-CN" dirty="0">
                <a:latin typeface="Times New Roman" panose="02020603050405020304" charset="0"/>
                <a:cs typeface="Times New Roman" panose="02020603050405020304" charset="0"/>
              </a:rPr>
              <a:t> Image Pre-processing includes the following main tasks</a:t>
            </a:r>
            <a:endParaRPr lang="en-US" altLang="zh-CN" dirty="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altLang="zh-CN" dirty="0">
                <a:latin typeface="Times New Roman" panose="02020603050405020304" charset="0"/>
                <a:cs typeface="Times New Roman" panose="02020603050405020304" charset="0"/>
              </a:rPr>
              <a:t>Import Image Data Generator Library.</a:t>
            </a:r>
            <a:endParaRPr lang="en-US" altLang="zh-CN" dirty="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altLang="zh-CN" dirty="0">
                <a:latin typeface="Times New Roman" panose="02020603050405020304" charset="0"/>
                <a:cs typeface="Times New Roman" panose="02020603050405020304" charset="0"/>
              </a:rPr>
              <a:t>Configure Image Data Generator Class.</a:t>
            </a:r>
            <a:endParaRPr lang="en-US" altLang="zh-CN" dirty="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altLang="zh-CN" dirty="0">
                <a:latin typeface="Times New Roman" panose="02020603050405020304" charset="0"/>
                <a:cs typeface="Times New Roman" panose="02020603050405020304" charset="0"/>
              </a:rPr>
              <a:t>Applying Image Data Generator functionality to the trainset and test se</a:t>
            </a:r>
            <a:r>
              <a:rPr lang="en-US" altLang="zh-CN" dirty="0">
                <a:latin typeface="Times New Roman" panose="02020603050405020304" charset="0"/>
                <a:cs typeface="Times New Roman" panose="02020603050405020304" charset="0"/>
              </a:rPr>
              <a:t>t.</a:t>
            </a:r>
            <a:endParaRPr lang="en-US" altLang="zh-CN" dirty="0">
              <a:latin typeface="Times New Roman" panose="02020603050405020304" charset="0"/>
              <a:cs typeface="Times New Roman" panose="02020603050405020304" charset="0"/>
            </a:endParaRPr>
          </a:p>
          <a:p>
            <a:pPr>
              <a:lnSpc>
                <a:spcPct val="150000"/>
              </a:lnSpc>
            </a:pPr>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5083</Words>
  <Application>WPS Presentation</Application>
  <PresentationFormat>Widescreen</PresentationFormat>
  <Paragraphs>132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Calibri</vt:lpstr>
      <vt:lpstr>Times New Roman</vt:lpstr>
      <vt:lpstr>Roboto Regular</vt:lpstr>
      <vt:lpstr>Segoe Print</vt:lpstr>
      <vt:lpstr>Wingdings</vt:lpstr>
      <vt:lpstr>Tahoma</vt:lpstr>
      <vt:lpstr>Microsoft YaHei</vt:lpstr>
      <vt:lpstr>Arial Unicode MS</vt:lpstr>
      <vt:lpstr>Calibri Light</vt:lpstr>
      <vt:lpstr>Retrospect</vt:lpstr>
      <vt:lpstr>            PLANT DISEASE FERTILIZER RECOMMENDATION SYSTEM</vt:lpstr>
      <vt:lpstr>       CONTENTS:       CONTENTS:</vt:lpstr>
      <vt:lpstr> INTRODUCTION:</vt:lpstr>
      <vt:lpstr>OBJECTIVE:</vt:lpstr>
      <vt:lpstr>FLOW CHART:</vt:lpstr>
      <vt:lpstr> PROJECT FLOW:</vt:lpstr>
      <vt:lpstr>PowerPoint 演示文稿</vt:lpstr>
      <vt:lpstr>DATA COLLECTION:</vt:lpstr>
      <vt:lpstr>IMAGE PROCESSING:</vt:lpstr>
      <vt:lpstr>MODEL BUILDING FOR FRUIT DISEASE PREDICTION:</vt:lpstr>
      <vt:lpstr>MODEL BUILDING FOR VEGETABLE DISEASE PREDICTION:</vt:lpstr>
      <vt:lpstr>OUTPUTS:</vt:lpstr>
      <vt:lpstr>OUTPUTS:</vt:lpstr>
      <vt:lpstr>OUTPUTS: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FERTILIZER RECOMMENDATION SYSTEM</dc:title>
  <dc:creator>Thallada Saiteja</dc:creator>
  <cp:lastModifiedBy>saket</cp:lastModifiedBy>
  <cp:revision>7</cp:revision>
  <dcterms:created xsi:type="dcterms:W3CDTF">2022-01-21T14:35:00Z</dcterms:created>
  <dcterms:modified xsi:type="dcterms:W3CDTF">2022-01-22T08:20:10Z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2DC33744DA634017A4358BE78A446CAD</vt:lpwstr>
  </property>
  <property fmtid="{D5CDD505-2E9C-101B-9397-08002B2CF9AE}" pid="3" name="KSOProductBuildVer">
    <vt:lpwstr>1033-11.2.0.10443</vt:lpwstr>
  </property>
</Properties>
</file>