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1/8/2022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0BFB-F93B-41D1-BCC9-023D3D790795}"/>
              </a:ext>
            </a:extLst>
          </p:cNvPr>
          <p:cNvSpPr>
            <a:spLocks noGrp="1"/>
          </p:cNvSpPr>
          <p:nvPr>
            <p:ph type="ctrTitle"/>
          </p:nvPr>
        </p:nvSpPr>
        <p:spPr/>
        <p:txBody>
          <a:bodyPr/>
          <a:lstStyle/>
          <a:p>
            <a:r>
              <a:rPr lang="en-US" sz="3200" b="1" kern="0" dirty="0">
                <a:effectLst/>
                <a:latin typeface="Times New Roman" panose="02020603050405020304" pitchFamily="18" charset="0"/>
                <a:ea typeface="Times New Roman" panose="02020603050405020304" pitchFamily="18" charset="0"/>
              </a:rPr>
              <a:t>AI-POWERED HOURLY ATTENDANCE CAPTURING SYSTEM</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98968C8-2CF8-4221-9F39-3517E8F5D83F}"/>
              </a:ext>
            </a:extLst>
          </p:cNvPr>
          <p:cNvSpPr>
            <a:spLocks noGrp="1"/>
          </p:cNvSpPr>
          <p:nvPr>
            <p:ph type="subTitle" idx="1"/>
          </p:nvPr>
        </p:nvSpPr>
        <p:spPr>
          <a:xfrm>
            <a:off x="1774424" y="3429000"/>
            <a:ext cx="8637072" cy="2269156"/>
          </a:xfrm>
        </p:spPr>
        <p:txBody>
          <a:bodyPr>
            <a:normAutofit lnSpcReduction="10000"/>
          </a:bodyPr>
          <a:lstStyle/>
          <a:p>
            <a:r>
              <a:rPr lang="en-IN" dirty="0"/>
              <a:t>PRESENTED BY:</a:t>
            </a:r>
          </a:p>
          <a:p>
            <a:r>
              <a:rPr lang="en-IN" dirty="0"/>
              <a:t>UFAIRA TAZHEEN(18UK1A05B4)</a:t>
            </a:r>
          </a:p>
          <a:p>
            <a:r>
              <a:rPr lang="en-IN" dirty="0"/>
              <a:t>BOLUKONDA YASHASWI(18UK1A05C6)</a:t>
            </a:r>
          </a:p>
          <a:p>
            <a:r>
              <a:rPr lang="en-IN" dirty="0"/>
              <a:t>SUJAY CHELLA(18UK1A05B0)</a:t>
            </a:r>
          </a:p>
          <a:p>
            <a:r>
              <a:rPr lang="en-IN" dirty="0"/>
              <a:t>AKULA LOKESH(18UK1A05C1)</a:t>
            </a:r>
          </a:p>
          <a:p>
            <a:endParaRPr lang="en-IN" dirty="0"/>
          </a:p>
        </p:txBody>
      </p:sp>
    </p:spTree>
    <p:extLst>
      <p:ext uri="{BB962C8B-B14F-4D97-AF65-F5344CB8AC3E}">
        <p14:creationId xmlns:p14="http://schemas.microsoft.com/office/powerpoint/2010/main" val="121256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C632-8377-4705-B776-068559B29E93}"/>
              </a:ext>
            </a:extLst>
          </p:cNvPr>
          <p:cNvSpPr>
            <a:spLocks noGrp="1"/>
          </p:cNvSpPr>
          <p:nvPr>
            <p:ph type="title"/>
          </p:nvPr>
        </p:nvSpPr>
        <p:spPr/>
        <p:txBody>
          <a:bodyPr>
            <a:normAutofit/>
          </a:bodyPr>
          <a:lstStyle/>
          <a:p>
            <a:r>
              <a:rPr lang="en-IN" dirty="0"/>
              <a:t>CONTEXT</a:t>
            </a:r>
          </a:p>
        </p:txBody>
      </p:sp>
      <p:sp>
        <p:nvSpPr>
          <p:cNvPr id="3" name="Content Placeholder 2">
            <a:extLst>
              <a:ext uri="{FF2B5EF4-FFF2-40B4-BE49-F238E27FC236}">
                <a16:creationId xmlns:a16="http://schemas.microsoft.com/office/drawing/2014/main" id="{D4A85363-8373-41CB-996A-0F06CA5E3885}"/>
              </a:ext>
            </a:extLst>
          </p:cNvPr>
          <p:cNvSpPr>
            <a:spLocks noGrp="1"/>
          </p:cNvSpPr>
          <p:nvPr>
            <p:ph idx="1"/>
          </p:nvPr>
        </p:nvSpPr>
        <p:spPr/>
        <p:txBody>
          <a:bodyPr/>
          <a:lstStyle/>
          <a:p>
            <a:r>
              <a:rPr lang="en-IN" dirty="0"/>
              <a:t>INTRODUCTION.</a:t>
            </a:r>
          </a:p>
          <a:p>
            <a:r>
              <a:rPr lang="en-IN" dirty="0"/>
              <a:t>OBJECTIVE.</a:t>
            </a:r>
          </a:p>
          <a:p>
            <a:r>
              <a:rPr lang="en-IN" dirty="0"/>
              <a:t>DATA COLLECTION.</a:t>
            </a:r>
          </a:p>
          <a:p>
            <a:r>
              <a:rPr lang="en-IN" dirty="0"/>
              <a:t>PROJECT WORKFLOW.</a:t>
            </a:r>
          </a:p>
          <a:p>
            <a:r>
              <a:rPr lang="en-IN" dirty="0"/>
              <a:t>REQUIREMENTS.</a:t>
            </a:r>
          </a:p>
          <a:p>
            <a:r>
              <a:rPr lang="en-IN" dirty="0"/>
              <a:t>CONCLUSION.</a:t>
            </a:r>
          </a:p>
          <a:p>
            <a:endParaRPr lang="en-IN" dirty="0"/>
          </a:p>
        </p:txBody>
      </p:sp>
    </p:spTree>
    <p:extLst>
      <p:ext uri="{BB962C8B-B14F-4D97-AF65-F5344CB8AC3E}">
        <p14:creationId xmlns:p14="http://schemas.microsoft.com/office/powerpoint/2010/main" val="229170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744F-FDE0-426B-89C7-ED3B763F7D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B324FE7-0B28-4C18-8558-89176A8EBAA0}"/>
              </a:ext>
            </a:extLst>
          </p:cNvPr>
          <p:cNvSpPr>
            <a:spLocks noGrp="1"/>
          </p:cNvSpPr>
          <p:nvPr>
            <p:ph idx="1"/>
          </p:nvPr>
        </p:nvSpPr>
        <p:spPr>
          <a:xfrm>
            <a:off x="1451579" y="1853754"/>
            <a:ext cx="9291215" cy="4027282"/>
          </a:xfrm>
        </p:spPr>
        <p:txBody>
          <a:bodyPr>
            <a:normAutofit/>
          </a:bodyPr>
          <a:lstStyle/>
          <a:p>
            <a:pPr algn="just"/>
            <a:r>
              <a:rPr lang="en-US" sz="1700" b="0" i="0" dirty="0">
                <a:effectLst/>
                <a:latin typeface="+mj-lt"/>
              </a:rPr>
              <a:t>Maintaining attendance is very important in all the institutes for checking the attendance percentage of Students. Every institute has its own method in this regard. Some are taking attendance manually using the old paper for every hour and later they will upload every hour data of a class to the server or file-based approach and some have adopted methods of automatic attendance using some biometric techniques. But in these methods students have to wait for a long time in making a queue for every hour. In the Process of making attendance every hour, the students may lose some portion of class every day. So this project focuses on creating an automated system that takes the attendance of students on hourly bases using preinstalled cameras in the classes. We make use of AWS services to marks the attendance, store the attendance in DB .</a:t>
            </a:r>
          </a:p>
        </p:txBody>
      </p:sp>
    </p:spTree>
    <p:extLst>
      <p:ext uri="{BB962C8B-B14F-4D97-AF65-F5344CB8AC3E}">
        <p14:creationId xmlns:p14="http://schemas.microsoft.com/office/powerpoint/2010/main" val="138564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6E9C-B062-4430-B507-AA2B44E8BD1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680B3FC-8F44-4969-85C0-3B098B2506DE}"/>
              </a:ext>
            </a:extLst>
          </p:cNvPr>
          <p:cNvSpPr>
            <a:spLocks noGrp="1"/>
          </p:cNvSpPr>
          <p:nvPr>
            <p:ph idx="1"/>
          </p:nvPr>
        </p:nvSpPr>
        <p:spPr>
          <a:xfrm>
            <a:off x="1174283" y="1853754"/>
            <a:ext cx="9568512" cy="4412292"/>
          </a:xfrm>
        </p:spPr>
        <p:txBody>
          <a:bodyPr>
            <a:noAutofit/>
          </a:bodyPr>
          <a:lstStyle/>
          <a:p>
            <a:r>
              <a:rPr lang="en-US" sz="1700" dirty="0">
                <a:effectLst/>
                <a:latin typeface="+mj-lt"/>
              </a:rPr>
              <a:t>By the end of this project</a:t>
            </a:r>
          </a:p>
          <a:p>
            <a:endParaRPr lang="en-US" sz="1700" dirty="0">
              <a:effectLst/>
              <a:latin typeface="+mj-lt"/>
            </a:endParaRPr>
          </a:p>
          <a:p>
            <a:pPr lvl="1">
              <a:buFont typeface="Wingdings" panose="05000000000000000000" pitchFamily="2" charset="2"/>
              <a:buChar char="ü"/>
            </a:pPr>
            <a:r>
              <a:rPr lang="en-US" sz="1700" b="0" dirty="0">
                <a:effectLst/>
                <a:latin typeface="+mj-lt"/>
              </a:rPr>
              <a:t>You’ll be able to work with AWS </a:t>
            </a:r>
            <a:r>
              <a:rPr lang="en-US" sz="1700" b="0" dirty="0" err="1">
                <a:effectLst/>
                <a:latin typeface="+mj-lt"/>
              </a:rPr>
              <a:t>Rekognition</a:t>
            </a:r>
            <a:r>
              <a:rPr lang="en-US" sz="1700" b="0" dirty="0">
                <a:effectLst/>
                <a:latin typeface="+mj-lt"/>
              </a:rPr>
              <a:t>, DynamoDB, lambda functions and API Gateway. </a:t>
            </a:r>
          </a:p>
          <a:p>
            <a:pPr lvl="1">
              <a:buFont typeface="Wingdings" panose="05000000000000000000" pitchFamily="2" charset="2"/>
              <a:buChar char="ü"/>
            </a:pPr>
            <a:r>
              <a:rPr lang="en-US" sz="1700" b="0" dirty="0">
                <a:effectLst/>
                <a:latin typeface="+mj-lt"/>
              </a:rPr>
              <a:t>Hands-on experience on </a:t>
            </a:r>
            <a:r>
              <a:rPr lang="en-US" sz="1700" b="0" dirty="0" err="1">
                <a:effectLst/>
                <a:latin typeface="+mj-lt"/>
              </a:rPr>
              <a:t>Opencv</a:t>
            </a:r>
            <a:r>
              <a:rPr lang="en-US" sz="1700" b="0" dirty="0">
                <a:effectLst/>
                <a:latin typeface="+mj-lt"/>
              </a:rPr>
              <a:t>.</a:t>
            </a:r>
          </a:p>
          <a:p>
            <a:pPr lvl="1">
              <a:buFont typeface="Wingdings" panose="05000000000000000000" pitchFamily="2" charset="2"/>
              <a:buChar char="ü"/>
            </a:pPr>
            <a:r>
              <a:rPr lang="en-US" sz="1700" b="0" dirty="0">
                <a:effectLst/>
                <a:latin typeface="+mj-lt"/>
              </a:rPr>
              <a:t>Know how to create a table in AWS Database</a:t>
            </a:r>
          </a:p>
          <a:p>
            <a:pPr lvl="1">
              <a:buFont typeface="Wingdings" panose="05000000000000000000" pitchFamily="2" charset="2"/>
              <a:buChar char="ü"/>
            </a:pPr>
            <a:r>
              <a:rPr lang="en-US" sz="1700" b="0" dirty="0">
                <a:effectLst/>
                <a:latin typeface="+mj-lt"/>
              </a:rPr>
              <a:t>Work with Http Requests</a:t>
            </a:r>
          </a:p>
          <a:p>
            <a:pPr lvl="1">
              <a:buFont typeface="Wingdings" panose="05000000000000000000" pitchFamily="2" charset="2"/>
              <a:buChar char="ü"/>
            </a:pPr>
            <a:r>
              <a:rPr lang="en-US" sz="1700" b="0" dirty="0">
                <a:effectLst/>
                <a:latin typeface="+mj-lt"/>
              </a:rPr>
              <a:t>Create Rest APIS</a:t>
            </a:r>
          </a:p>
          <a:p>
            <a:pPr lvl="1">
              <a:buFont typeface="Wingdings" panose="05000000000000000000" pitchFamily="2" charset="2"/>
              <a:buChar char="ü"/>
            </a:pPr>
            <a:r>
              <a:rPr lang="en-US" sz="1700" b="0" dirty="0">
                <a:effectLst/>
                <a:latin typeface="+mj-lt"/>
              </a:rPr>
              <a:t>Work with Flask </a:t>
            </a:r>
          </a:p>
          <a:p>
            <a:pPr lvl="1">
              <a:buFont typeface="Wingdings" panose="05000000000000000000" pitchFamily="2" charset="2"/>
              <a:buChar char="ü"/>
            </a:pPr>
            <a:r>
              <a:rPr lang="en-US" sz="1700" b="0" dirty="0">
                <a:effectLst/>
                <a:latin typeface="+mj-lt"/>
              </a:rPr>
              <a:t>Integrate Web App with AWS services</a:t>
            </a:r>
          </a:p>
          <a:p>
            <a:pPr marL="0" indent="0">
              <a:buNone/>
            </a:pPr>
            <a:br>
              <a:rPr lang="en-US" sz="1700" dirty="0">
                <a:effectLst/>
                <a:latin typeface="+mj-lt"/>
              </a:rPr>
            </a:br>
            <a:endParaRPr lang="en-IN" sz="1700" dirty="0">
              <a:latin typeface="+mj-lt"/>
            </a:endParaRPr>
          </a:p>
        </p:txBody>
      </p:sp>
    </p:spTree>
    <p:extLst>
      <p:ext uri="{BB962C8B-B14F-4D97-AF65-F5344CB8AC3E}">
        <p14:creationId xmlns:p14="http://schemas.microsoft.com/office/powerpoint/2010/main" val="153362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075B-1A69-4087-B151-D6E771168A0D}"/>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EC66E590-BCF1-434C-BF93-6D7F1E60842F}"/>
              </a:ext>
            </a:extLst>
          </p:cNvPr>
          <p:cNvSpPr>
            <a:spLocks noGrp="1"/>
          </p:cNvSpPr>
          <p:nvPr>
            <p:ph idx="1"/>
          </p:nvPr>
        </p:nvSpPr>
        <p:spPr/>
        <p:txBody>
          <a:bodyPr>
            <a:normAutofit/>
          </a:bodyPr>
          <a:lstStyle/>
          <a:p>
            <a:pPr algn="just"/>
            <a:r>
              <a:rPr lang="en-US" sz="1700" b="0" i="0" dirty="0">
                <a:effectLst/>
                <a:latin typeface="+mj-lt"/>
              </a:rPr>
              <a:t>As we are building a face recognition based smart attendance system, we should acquire the images of students to train the machine.</a:t>
            </a:r>
          </a:p>
          <a:p>
            <a:pPr algn="just"/>
            <a:r>
              <a:rPr lang="en-US" sz="1700" b="0" i="0" dirty="0">
                <a:effectLst/>
                <a:latin typeface="+mj-lt"/>
              </a:rPr>
              <a:t>So collect the images of all the students - one image for a student is suffice</a:t>
            </a:r>
            <a:r>
              <a:rPr lang="en-IN" sz="1700" b="0" i="0" dirty="0">
                <a:effectLst/>
                <a:latin typeface="+mj-lt"/>
              </a:rPr>
              <a:t>.</a:t>
            </a:r>
          </a:p>
          <a:p>
            <a:pPr algn="just"/>
            <a:r>
              <a:rPr lang="en-US" sz="1700" b="0" i="0" dirty="0">
                <a:effectLst/>
                <a:latin typeface="+mj-lt"/>
              </a:rPr>
              <a:t>For this project, we have collected the images of Sehwag, </a:t>
            </a:r>
            <a:r>
              <a:rPr lang="en-US" sz="1700" b="0" i="0" dirty="0" err="1">
                <a:effectLst/>
                <a:latin typeface="+mj-lt"/>
              </a:rPr>
              <a:t>Ganguly</a:t>
            </a:r>
            <a:r>
              <a:rPr lang="en-US" sz="1700" b="0" i="0" dirty="0">
                <a:effectLst/>
                <a:latin typeface="+mj-lt"/>
              </a:rPr>
              <a:t> , and Kapil dev</a:t>
            </a:r>
            <a:r>
              <a:rPr lang="en-IN" sz="1700" dirty="0">
                <a:latin typeface="+mj-lt"/>
              </a:rPr>
              <a:t>.</a:t>
            </a:r>
            <a:endParaRPr lang="en-US" sz="1700" b="0" i="0" dirty="0">
              <a:effectLst/>
              <a:latin typeface="+mj-lt"/>
            </a:endParaRPr>
          </a:p>
        </p:txBody>
      </p:sp>
      <p:pic>
        <p:nvPicPr>
          <p:cNvPr id="5" name="Picture 4">
            <a:extLst>
              <a:ext uri="{FF2B5EF4-FFF2-40B4-BE49-F238E27FC236}">
                <a16:creationId xmlns:a16="http://schemas.microsoft.com/office/drawing/2014/main" id="{FFC55EF3-EC64-4C6F-BFB4-1276AF98E8AB}"/>
              </a:ext>
            </a:extLst>
          </p:cNvPr>
          <p:cNvPicPr>
            <a:picLocks noChangeAspect="1"/>
          </p:cNvPicPr>
          <p:nvPr/>
        </p:nvPicPr>
        <p:blipFill>
          <a:blip r:embed="rId2"/>
          <a:stretch>
            <a:fillRect/>
          </a:stretch>
        </p:blipFill>
        <p:spPr>
          <a:xfrm>
            <a:off x="971149" y="4453281"/>
            <a:ext cx="2857500" cy="1600200"/>
          </a:xfrm>
          <a:prstGeom prst="rect">
            <a:avLst/>
          </a:prstGeom>
        </p:spPr>
      </p:pic>
      <p:pic>
        <p:nvPicPr>
          <p:cNvPr id="7" name="Picture 6">
            <a:extLst>
              <a:ext uri="{FF2B5EF4-FFF2-40B4-BE49-F238E27FC236}">
                <a16:creationId xmlns:a16="http://schemas.microsoft.com/office/drawing/2014/main" id="{395E8F8A-C2DE-43C4-AB60-A131C71131F7}"/>
              </a:ext>
            </a:extLst>
          </p:cNvPr>
          <p:cNvPicPr>
            <a:picLocks noChangeAspect="1"/>
          </p:cNvPicPr>
          <p:nvPr/>
        </p:nvPicPr>
        <p:blipFill>
          <a:blip r:embed="rId3"/>
          <a:stretch>
            <a:fillRect/>
          </a:stretch>
        </p:blipFill>
        <p:spPr>
          <a:xfrm>
            <a:off x="4410125" y="4205631"/>
            <a:ext cx="2466975" cy="1847850"/>
          </a:xfrm>
          <a:prstGeom prst="rect">
            <a:avLst/>
          </a:prstGeom>
        </p:spPr>
      </p:pic>
      <p:pic>
        <p:nvPicPr>
          <p:cNvPr id="9" name="Picture 8">
            <a:extLst>
              <a:ext uri="{FF2B5EF4-FFF2-40B4-BE49-F238E27FC236}">
                <a16:creationId xmlns:a16="http://schemas.microsoft.com/office/drawing/2014/main" id="{52FB2898-9339-4E82-AD72-ED69FE3130FB}"/>
              </a:ext>
            </a:extLst>
          </p:cNvPr>
          <p:cNvPicPr>
            <a:picLocks noChangeAspect="1"/>
          </p:cNvPicPr>
          <p:nvPr/>
        </p:nvPicPr>
        <p:blipFill>
          <a:blip r:embed="rId4"/>
          <a:stretch>
            <a:fillRect/>
          </a:stretch>
        </p:blipFill>
        <p:spPr>
          <a:xfrm>
            <a:off x="7568966" y="3850105"/>
            <a:ext cx="1885950" cy="2203376"/>
          </a:xfrm>
          <a:prstGeom prst="rect">
            <a:avLst/>
          </a:prstGeom>
        </p:spPr>
      </p:pic>
    </p:spTree>
    <p:extLst>
      <p:ext uri="{BB962C8B-B14F-4D97-AF65-F5344CB8AC3E}">
        <p14:creationId xmlns:p14="http://schemas.microsoft.com/office/powerpoint/2010/main" val="5223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654B-23F7-45F3-AADF-0BD4D28B8D70}"/>
              </a:ext>
            </a:extLst>
          </p:cNvPr>
          <p:cNvSpPr>
            <a:spLocks noGrp="1"/>
          </p:cNvSpPr>
          <p:nvPr>
            <p:ph type="title"/>
          </p:nvPr>
        </p:nvSpPr>
        <p:spPr/>
        <p:txBody>
          <a:bodyPr/>
          <a:lstStyle/>
          <a:p>
            <a:r>
              <a:rPr lang="en-IN" dirty="0"/>
              <a:t>PROJECT  OVERFLOW</a:t>
            </a:r>
          </a:p>
        </p:txBody>
      </p:sp>
      <p:sp>
        <p:nvSpPr>
          <p:cNvPr id="3" name="Content Placeholder 2">
            <a:extLst>
              <a:ext uri="{FF2B5EF4-FFF2-40B4-BE49-F238E27FC236}">
                <a16:creationId xmlns:a16="http://schemas.microsoft.com/office/drawing/2014/main" id="{B1182FA2-A217-41E8-B3CE-1F871742EC3F}"/>
              </a:ext>
            </a:extLst>
          </p:cNvPr>
          <p:cNvSpPr>
            <a:spLocks noGrp="1"/>
          </p:cNvSpPr>
          <p:nvPr>
            <p:ph idx="1"/>
          </p:nvPr>
        </p:nvSpPr>
        <p:spPr/>
        <p:txBody>
          <a:bodyPr>
            <a:normAutofit fontScale="85000" lnSpcReduction="20000"/>
          </a:bodyPr>
          <a:lstStyle/>
          <a:p>
            <a:pPr algn="l">
              <a:buFont typeface="Wingdings" panose="05000000000000000000" pitchFamily="2" charset="2"/>
              <a:buChar char="ü"/>
            </a:pPr>
            <a:r>
              <a:rPr lang="en-US" b="0" i="0" dirty="0">
                <a:effectLst/>
                <a:latin typeface="+mj-lt"/>
              </a:rPr>
              <a:t>Store the Images of Students in S3 Bucket.</a:t>
            </a:r>
          </a:p>
          <a:p>
            <a:pPr algn="l">
              <a:buFont typeface="Wingdings" panose="05000000000000000000" pitchFamily="2" charset="2"/>
              <a:buChar char="ü"/>
            </a:pPr>
            <a:r>
              <a:rPr lang="en-US" b="0" i="0" dirty="0">
                <a:effectLst/>
                <a:latin typeface="+mj-lt"/>
              </a:rPr>
              <a:t>create </a:t>
            </a:r>
            <a:r>
              <a:rPr lang="en-US" b="0" i="0" dirty="0" err="1">
                <a:effectLst/>
                <a:latin typeface="+mj-lt"/>
              </a:rPr>
              <a:t>collectionID</a:t>
            </a:r>
            <a:r>
              <a:rPr lang="en-US" b="0" i="0" dirty="0">
                <a:effectLst/>
                <a:latin typeface="+mj-lt"/>
              </a:rPr>
              <a:t> name for student's faces.</a:t>
            </a:r>
          </a:p>
          <a:p>
            <a:pPr algn="l">
              <a:buFont typeface="Wingdings" panose="05000000000000000000" pitchFamily="2" charset="2"/>
              <a:buChar char="ü"/>
            </a:pPr>
            <a:r>
              <a:rPr lang="en-US" b="0" i="0" dirty="0">
                <a:effectLst/>
                <a:latin typeface="+mj-lt"/>
              </a:rPr>
              <a:t>create individual </a:t>
            </a:r>
            <a:r>
              <a:rPr lang="en-US" b="0" i="0" dirty="0" err="1">
                <a:effectLst/>
                <a:latin typeface="+mj-lt"/>
              </a:rPr>
              <a:t>collectionIDs</a:t>
            </a:r>
            <a:r>
              <a:rPr lang="en-US" b="0" i="0" dirty="0">
                <a:effectLst/>
                <a:latin typeface="+mj-lt"/>
              </a:rPr>
              <a:t>.</a:t>
            </a:r>
          </a:p>
          <a:p>
            <a:pPr algn="l">
              <a:buFont typeface="Wingdings" panose="05000000000000000000" pitchFamily="2" charset="2"/>
              <a:buChar char="ü"/>
            </a:pPr>
            <a:r>
              <a:rPr lang="en-US" b="0" i="0" dirty="0">
                <a:effectLst/>
                <a:latin typeface="+mj-lt"/>
              </a:rPr>
              <a:t>Capture the image on Hourly basis.</a:t>
            </a:r>
          </a:p>
          <a:p>
            <a:pPr algn="l">
              <a:buFont typeface="Wingdings" panose="05000000000000000000" pitchFamily="2" charset="2"/>
              <a:buChar char="ü"/>
            </a:pPr>
            <a:r>
              <a:rPr lang="en-US" b="0" i="0" dirty="0">
                <a:effectLst/>
                <a:latin typeface="+mj-lt"/>
              </a:rPr>
              <a:t>Load the image to Face comparison algorithm (compares the faces in s3 bucket).</a:t>
            </a:r>
          </a:p>
          <a:p>
            <a:pPr algn="l">
              <a:buFont typeface="Wingdings" panose="05000000000000000000" pitchFamily="2" charset="2"/>
              <a:buChar char="ü"/>
            </a:pPr>
            <a:r>
              <a:rPr lang="en-US" b="0" i="0" dirty="0">
                <a:effectLst/>
                <a:latin typeface="+mj-lt"/>
              </a:rPr>
              <a:t>Mark the attendance for compared faces and store in </a:t>
            </a:r>
            <a:r>
              <a:rPr lang="en-US" b="0" i="0" dirty="0" err="1">
                <a:effectLst/>
                <a:latin typeface="+mj-lt"/>
              </a:rPr>
              <a:t>DynamoDb</a:t>
            </a:r>
            <a:r>
              <a:rPr lang="en-US" dirty="0">
                <a:latin typeface="+mj-lt"/>
              </a:rPr>
              <a:t>.</a:t>
            </a:r>
            <a:endParaRPr lang="en-US" b="0" i="0" dirty="0">
              <a:effectLst/>
              <a:latin typeface="+mj-lt"/>
            </a:endParaRPr>
          </a:p>
          <a:p>
            <a:pPr algn="l">
              <a:buFont typeface="Wingdings" panose="05000000000000000000" pitchFamily="2" charset="2"/>
              <a:buChar char="ü"/>
            </a:pPr>
            <a:r>
              <a:rPr lang="en-US" b="0" i="0" dirty="0">
                <a:effectLst/>
                <a:latin typeface="+mj-lt"/>
              </a:rPr>
              <a:t> Create a rest API using API gateway and lambda function to connect to dynamo DB</a:t>
            </a:r>
            <a:r>
              <a:rPr lang="en-US" dirty="0">
                <a:latin typeface="+mj-lt"/>
              </a:rPr>
              <a:t> </a:t>
            </a:r>
            <a:r>
              <a:rPr lang="en-US" b="0" i="0" dirty="0">
                <a:effectLst/>
                <a:latin typeface="+mj-lt"/>
              </a:rPr>
              <a:t>through web app.</a:t>
            </a:r>
          </a:p>
          <a:p>
            <a:pPr algn="l">
              <a:buFont typeface="Wingdings" panose="05000000000000000000" pitchFamily="2" charset="2"/>
              <a:buChar char="ü"/>
            </a:pPr>
            <a:r>
              <a:rPr lang="en-US" b="0" i="0" dirty="0">
                <a:effectLst/>
                <a:latin typeface="+mj-lt"/>
              </a:rPr>
              <a:t>Create a web-based dashboard to visualize the attendance.</a:t>
            </a:r>
          </a:p>
          <a:p>
            <a:pPr>
              <a:buFont typeface="Wingdings" panose="05000000000000000000" pitchFamily="2" charset="2"/>
              <a:buChar char="ü"/>
            </a:pPr>
            <a:endParaRPr lang="en-IN" dirty="0">
              <a:latin typeface="+mj-lt"/>
            </a:endParaRPr>
          </a:p>
        </p:txBody>
      </p:sp>
    </p:spTree>
    <p:extLst>
      <p:ext uri="{BB962C8B-B14F-4D97-AF65-F5344CB8AC3E}">
        <p14:creationId xmlns:p14="http://schemas.microsoft.com/office/powerpoint/2010/main" val="101706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E201-B1D4-4971-A4D2-3322A7E3A722}"/>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EBCA49C4-C64D-47CA-9BF8-B13BA3B89866}"/>
              </a:ext>
            </a:extLst>
          </p:cNvPr>
          <p:cNvSpPr>
            <a:spLocks noGrp="1"/>
          </p:cNvSpPr>
          <p:nvPr>
            <p:ph idx="1"/>
          </p:nvPr>
        </p:nvSpPr>
        <p:spPr/>
        <p:txBody>
          <a:bodyPr/>
          <a:lstStyle/>
          <a:p>
            <a:r>
              <a:rPr lang="en-IN" dirty="0"/>
              <a:t>ANACONDA NAVIGATOR.</a:t>
            </a:r>
          </a:p>
          <a:p>
            <a:r>
              <a:rPr lang="en-IN" dirty="0"/>
              <a:t>AWS SERVICES:</a:t>
            </a:r>
          </a:p>
          <a:p>
            <a:pPr lvl="1">
              <a:buFont typeface="Wingdings" panose="05000000000000000000" pitchFamily="2" charset="2"/>
              <a:buChar char="ü"/>
            </a:pPr>
            <a:r>
              <a:rPr lang="en-IN" dirty="0"/>
              <a:t>IAM USER</a:t>
            </a:r>
          </a:p>
          <a:p>
            <a:pPr lvl="1">
              <a:buFont typeface="Wingdings" panose="05000000000000000000" pitchFamily="2" charset="2"/>
              <a:buChar char="ü"/>
            </a:pPr>
            <a:r>
              <a:rPr lang="en-IN" dirty="0"/>
              <a:t>S3 BUCKET</a:t>
            </a:r>
          </a:p>
          <a:p>
            <a:pPr lvl="1">
              <a:buFont typeface="Wingdings" panose="05000000000000000000" pitchFamily="2" charset="2"/>
              <a:buChar char="ü"/>
            </a:pPr>
            <a:r>
              <a:rPr lang="en-IN" dirty="0"/>
              <a:t>DYNAMO DB</a:t>
            </a:r>
          </a:p>
          <a:p>
            <a:pPr lvl="1">
              <a:buFont typeface="Wingdings" panose="05000000000000000000" pitchFamily="2" charset="2"/>
              <a:buChar char="ü"/>
            </a:pPr>
            <a:r>
              <a:rPr lang="en-IN" dirty="0"/>
              <a:t>API GATEWAY</a:t>
            </a:r>
          </a:p>
          <a:p>
            <a:pPr lvl="1">
              <a:buFont typeface="Wingdings" panose="05000000000000000000" pitchFamily="2" charset="2"/>
              <a:buChar char="ü"/>
            </a:pPr>
            <a:r>
              <a:rPr lang="en-IN" dirty="0"/>
              <a:t>LAMBDA FUNCTION</a:t>
            </a:r>
          </a:p>
          <a:p>
            <a:endParaRPr lang="en-IN" dirty="0"/>
          </a:p>
          <a:p>
            <a:endParaRPr lang="en-IN" dirty="0"/>
          </a:p>
          <a:p>
            <a:endParaRPr lang="en-IN" dirty="0"/>
          </a:p>
        </p:txBody>
      </p:sp>
    </p:spTree>
    <p:extLst>
      <p:ext uri="{BB962C8B-B14F-4D97-AF65-F5344CB8AC3E}">
        <p14:creationId xmlns:p14="http://schemas.microsoft.com/office/powerpoint/2010/main" val="412582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C48C-B0AA-4ED7-9D8E-24D74664C46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F73676D-0E9B-43E4-BDA9-C83971C78174}"/>
              </a:ext>
            </a:extLst>
          </p:cNvPr>
          <p:cNvSpPr>
            <a:spLocks noGrp="1"/>
          </p:cNvSpPr>
          <p:nvPr>
            <p:ph idx="1"/>
          </p:nvPr>
        </p:nvSpPr>
        <p:spPr/>
        <p:txBody>
          <a:bodyPr>
            <a:normAutofit fontScale="92500" lnSpcReduction="20000"/>
          </a:bodyPr>
          <a:lstStyle/>
          <a:p>
            <a:r>
              <a:rPr lang="en-US" dirty="0"/>
              <a:t>We are automating the attendance system to decrease the errors that occur due to the manual taking attendance. If the cameras monitoring into classrooms to evaluate their interest and to mark attendance, students tends to pay attention if Artificial Intelligence enabled method can monitor and mark their attendance and faculties will at least come to school or college every day because, in early times they are coming and putting sign and they are letting the school or college now it’s not possible if the faculty left the college the system automatically marks as absent so everyone will come to school or organization regularly. Using the artificial intelligence concept the attendance monitoring system is very secure, accurate and easy to monitor students and faculty’s attendance.</a:t>
            </a:r>
            <a:endParaRPr lang="en-IN" dirty="0"/>
          </a:p>
        </p:txBody>
      </p:sp>
    </p:spTree>
    <p:extLst>
      <p:ext uri="{BB962C8B-B14F-4D97-AF65-F5344CB8AC3E}">
        <p14:creationId xmlns:p14="http://schemas.microsoft.com/office/powerpoint/2010/main" val="426721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5EFAF3-69C3-498B-B71E-7FFC366AA317}"/>
              </a:ext>
            </a:extLst>
          </p:cNvPr>
          <p:cNvPicPr>
            <a:picLocks noChangeAspect="1"/>
          </p:cNvPicPr>
          <p:nvPr/>
        </p:nvPicPr>
        <p:blipFill>
          <a:blip r:embed="rId2"/>
          <a:stretch>
            <a:fillRect/>
          </a:stretch>
        </p:blipFill>
        <p:spPr>
          <a:xfrm>
            <a:off x="206895" y="1511167"/>
            <a:ext cx="11542021" cy="6069090"/>
          </a:xfrm>
          <a:prstGeom prst="rect">
            <a:avLst/>
          </a:prstGeom>
        </p:spPr>
      </p:pic>
    </p:spTree>
    <p:extLst>
      <p:ext uri="{BB962C8B-B14F-4D97-AF65-F5344CB8AC3E}">
        <p14:creationId xmlns:p14="http://schemas.microsoft.com/office/powerpoint/2010/main" val="12404468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27</TotalTime>
  <Words>544</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Times New Roman</vt:lpstr>
      <vt:lpstr>Wingdings</vt:lpstr>
      <vt:lpstr>Gallery</vt:lpstr>
      <vt:lpstr>AI-POWERED HOURLY ATTENDANCE CAPTURING SYSTEM </vt:lpstr>
      <vt:lpstr>CONTEXT</vt:lpstr>
      <vt:lpstr>INTRODUCTION</vt:lpstr>
      <vt:lpstr>OBJECTIVE</vt:lpstr>
      <vt:lpstr>DATA COLLECTION</vt:lpstr>
      <vt:lpstr>PROJECT  OVERFLOW</vt:lpstr>
      <vt:lpstr>REQUIREMENTS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HOURLY ATTENDANCE CAPTURING SYSTEM </dc:title>
  <dc:creator>Ufaira Tazheen</dc:creator>
  <cp:lastModifiedBy>Ufaira Tazheen</cp:lastModifiedBy>
  <cp:revision>1</cp:revision>
  <dcterms:created xsi:type="dcterms:W3CDTF">2022-01-08T13:53:35Z</dcterms:created>
  <dcterms:modified xsi:type="dcterms:W3CDTF">2022-01-08T14:21:09Z</dcterms:modified>
</cp:coreProperties>
</file>