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219498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267657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703724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0055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82478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36E81A-08A2-471D-B524-323F1C2135EB}" type="datetimeFigureOut">
              <a:rPr lang="en-IN" smtClean="0"/>
              <a:t>20-02-2022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947045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36E81A-08A2-471D-B524-323F1C2135EB}" type="datetimeFigureOut">
              <a:rPr lang="en-IN" smtClean="0"/>
              <a:t>20-02-2022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24942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636303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379552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09778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6E81A-08A2-471D-B524-323F1C2135EB}"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271500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6E81A-08A2-471D-B524-323F1C2135EB}" type="datetimeFigureOut">
              <a:rPr lang="en-IN" smtClean="0"/>
              <a:t>20-02-2022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30373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6E81A-08A2-471D-B524-323F1C2135EB}"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41691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6E81A-08A2-471D-B524-323F1C2135EB}" type="datetimeFigureOut">
              <a:rPr lang="en-IN" smtClean="0"/>
              <a:t>20-02-2022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24129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6E81A-08A2-471D-B524-323F1C2135EB}" type="datetimeFigureOut">
              <a:rPr lang="en-IN" smtClean="0"/>
              <a:t>20-02-2022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71202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C36E81A-08A2-471D-B524-323F1C2135EB}" type="datetimeFigureOut">
              <a:rPr lang="en-IN" smtClean="0"/>
              <a:t>20-02-2022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77029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306911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36E81A-08A2-471D-B524-323F1C2135EB}" type="datetimeFigureOut">
              <a:rPr lang="en-IN" smtClean="0"/>
              <a:t>20-02-2022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CD11E-3F22-4A7A-9E7F-4CA65B27EF13}" type="slidenum">
              <a:rPr lang="en-IN" smtClean="0"/>
              <a:t>‹#›</a:t>
            </a:fld>
            <a:endParaRPr lang="en-IN"/>
          </a:p>
        </p:txBody>
      </p:sp>
    </p:spTree>
    <p:extLst>
      <p:ext uri="{BB962C8B-B14F-4D97-AF65-F5344CB8AC3E}">
        <p14:creationId xmlns:p14="http://schemas.microsoft.com/office/powerpoint/2010/main" val="132512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C36E81A-08A2-471D-B524-323F1C2135EB}" type="datetimeFigureOut">
              <a:rPr lang="en-IN" smtClean="0"/>
              <a:t>20-02-2022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66CD11E-3F22-4A7A-9E7F-4CA65B27EF13}" type="slidenum">
              <a:rPr lang="en-IN" smtClean="0"/>
              <a:t>‹#›</a:t>
            </a:fld>
            <a:endParaRPr lang="en-IN"/>
          </a:p>
        </p:txBody>
      </p:sp>
    </p:spTree>
    <p:extLst>
      <p:ext uri="{BB962C8B-B14F-4D97-AF65-F5344CB8AC3E}">
        <p14:creationId xmlns:p14="http://schemas.microsoft.com/office/powerpoint/2010/main" val="13866722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F6B7-E692-4110-9FC0-11A71775FDE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15FD7BB-8B36-4F27-8328-01E07BA57D51}"/>
              </a:ext>
            </a:extLst>
          </p:cNvPr>
          <p:cNvSpPr>
            <a:spLocks noGrp="1"/>
          </p:cNvSpPr>
          <p:nvPr>
            <p:ph type="subTitle" idx="1"/>
          </p:nvPr>
        </p:nvSpPr>
        <p:spPr/>
        <p:txBody>
          <a:bodyPr/>
          <a:lstStyle/>
          <a:p>
            <a:endParaRPr lang="en-IN"/>
          </a:p>
        </p:txBody>
      </p:sp>
      <p:pic>
        <p:nvPicPr>
          <p:cNvPr id="7" name="Picture 2">
            <a:extLst>
              <a:ext uri="{FF2B5EF4-FFF2-40B4-BE49-F238E27FC236}">
                <a16:creationId xmlns:a16="http://schemas.microsoft.com/office/drawing/2014/main" id="{30F146A2-6F66-4B2C-91B3-87D598024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C95EBCB-CE61-41ED-9693-E8DDAB4FB937}"/>
              </a:ext>
            </a:extLst>
          </p:cNvPr>
          <p:cNvSpPr txBox="1"/>
          <p:nvPr/>
        </p:nvSpPr>
        <p:spPr>
          <a:xfrm>
            <a:off x="2328421" y="583619"/>
            <a:ext cx="7944439" cy="769441"/>
          </a:xfrm>
          <a:prstGeom prst="rect">
            <a:avLst/>
          </a:prstGeom>
          <a:noFill/>
        </p:spPr>
        <p:txBody>
          <a:bodyPr wrap="square">
            <a:spAutoFit/>
          </a:bodyPr>
          <a:lstStyle/>
          <a:p>
            <a:r>
              <a:rPr lang="en-US" sz="4400" b="1" dirty="0">
                <a:solidFill>
                  <a:schemeClr val="bg1"/>
                </a:solidFill>
                <a:latin typeface="Calibri" panose="020F0502020204030204" pitchFamily="34" charset="0"/>
                <a:cs typeface="Calibri" panose="020F0502020204030204" pitchFamily="34" charset="0"/>
              </a:rPr>
              <a:t>CLEAN WATER AND SANITATION</a:t>
            </a:r>
            <a:endParaRPr lang="en-IN" sz="4400" dirty="0"/>
          </a:p>
        </p:txBody>
      </p:sp>
      <p:sp>
        <p:nvSpPr>
          <p:cNvPr id="10" name="TextBox 9">
            <a:extLst>
              <a:ext uri="{FF2B5EF4-FFF2-40B4-BE49-F238E27FC236}">
                <a16:creationId xmlns:a16="http://schemas.microsoft.com/office/drawing/2014/main" id="{49D2693F-D40A-46B3-BBA4-04DFC62FD102}"/>
              </a:ext>
            </a:extLst>
          </p:cNvPr>
          <p:cNvSpPr txBox="1"/>
          <p:nvPr/>
        </p:nvSpPr>
        <p:spPr>
          <a:xfrm>
            <a:off x="7418893" y="3509963"/>
            <a:ext cx="4581428" cy="2616101"/>
          </a:xfrm>
          <a:prstGeom prst="rect">
            <a:avLst/>
          </a:prstGeom>
          <a:noFill/>
        </p:spPr>
        <p:txBody>
          <a:bodyPr wrap="square" rtlCol="0">
            <a:spAutoFit/>
          </a:bodyPr>
          <a:lstStyle/>
          <a:p>
            <a:r>
              <a:rPr lang="en-US" sz="3600" b="1" u="sng" dirty="0">
                <a:solidFill>
                  <a:schemeClr val="bg1"/>
                </a:solidFill>
                <a:latin typeface="Calibri" panose="020F0502020204030204" pitchFamily="34" charset="0"/>
                <a:cs typeface="Calibri" panose="020F0502020204030204" pitchFamily="34" charset="0"/>
              </a:rPr>
              <a:t>TEAM MEMBERS:</a:t>
            </a:r>
          </a:p>
          <a:p>
            <a:r>
              <a:rPr lang="en-US" sz="3200" dirty="0">
                <a:solidFill>
                  <a:schemeClr val="bg1"/>
                </a:solidFill>
                <a:latin typeface="Calibri" panose="020F0502020204030204" pitchFamily="34" charset="0"/>
                <a:cs typeface="Calibri" panose="020F0502020204030204" pitchFamily="34" charset="0"/>
              </a:rPr>
              <a:t>Sneha Tingilkar</a:t>
            </a:r>
          </a:p>
          <a:p>
            <a:r>
              <a:rPr lang="en-US" sz="3200" dirty="0" err="1">
                <a:solidFill>
                  <a:schemeClr val="bg1"/>
                </a:solidFill>
                <a:latin typeface="Calibri" panose="020F0502020204030204" pitchFamily="34" charset="0"/>
                <a:cs typeface="Calibri" panose="020F0502020204030204" pitchFamily="34" charset="0"/>
              </a:rPr>
              <a:t>Donikela</a:t>
            </a:r>
            <a:r>
              <a:rPr lang="en-US" sz="3200" dirty="0">
                <a:solidFill>
                  <a:schemeClr val="bg1"/>
                </a:solidFill>
                <a:latin typeface="Calibri" panose="020F0502020204030204" pitchFamily="34" charset="0"/>
                <a:cs typeface="Calibri" panose="020F0502020204030204" pitchFamily="34" charset="0"/>
              </a:rPr>
              <a:t> Rahul</a:t>
            </a:r>
          </a:p>
          <a:p>
            <a:r>
              <a:rPr lang="en-US" sz="3200" dirty="0">
                <a:solidFill>
                  <a:schemeClr val="bg1"/>
                </a:solidFill>
                <a:latin typeface="Calibri" panose="020F0502020204030204" pitchFamily="34" charset="0"/>
                <a:cs typeface="Calibri" panose="020F0502020204030204" pitchFamily="34" charset="0"/>
              </a:rPr>
              <a:t>Md Yakub pasha</a:t>
            </a:r>
          </a:p>
          <a:p>
            <a:r>
              <a:rPr lang="en-US" sz="3200" dirty="0">
                <a:solidFill>
                  <a:schemeClr val="bg1"/>
                </a:solidFill>
                <a:latin typeface="Calibri" panose="020F0502020204030204" pitchFamily="34" charset="0"/>
                <a:cs typeface="Calibri" panose="020F0502020204030204" pitchFamily="34" charset="0"/>
              </a:rPr>
              <a:t>M. Madhava</a:t>
            </a:r>
            <a:endParaRPr lang="en-IN" sz="3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15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F8A6-667C-4595-97C8-0C4023E13594}"/>
              </a:ext>
            </a:extLst>
          </p:cNvPr>
          <p:cNvSpPr>
            <a:spLocks noGrp="1"/>
          </p:cNvSpPr>
          <p:nvPr>
            <p:ph type="title"/>
          </p:nvPr>
        </p:nvSpPr>
        <p:spPr>
          <a:xfrm>
            <a:off x="913775" y="349576"/>
            <a:ext cx="10364451" cy="717224"/>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 CHARTS</a:t>
            </a:r>
          </a:p>
        </p:txBody>
      </p:sp>
      <p:pic>
        <p:nvPicPr>
          <p:cNvPr id="8" name="Content Placeholder 7">
            <a:extLst>
              <a:ext uri="{FF2B5EF4-FFF2-40B4-BE49-F238E27FC236}">
                <a16:creationId xmlns:a16="http://schemas.microsoft.com/office/drawing/2014/main" id="{2585244A-BC2F-4DFD-8F2F-56F513F7B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09" y="1263193"/>
            <a:ext cx="11642103" cy="5245232"/>
          </a:xfrm>
        </p:spPr>
      </p:pic>
    </p:spTree>
    <p:extLst>
      <p:ext uri="{BB962C8B-B14F-4D97-AF65-F5344CB8AC3E}">
        <p14:creationId xmlns:p14="http://schemas.microsoft.com/office/powerpoint/2010/main" val="87294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DD7A-0F24-4756-99C9-6D3C6E285E65}"/>
              </a:ext>
            </a:extLst>
          </p:cNvPr>
          <p:cNvSpPr>
            <a:spLocks noGrp="1"/>
          </p:cNvSpPr>
          <p:nvPr>
            <p:ph type="title"/>
          </p:nvPr>
        </p:nvSpPr>
        <p:spPr>
          <a:xfrm>
            <a:off x="913776" y="331646"/>
            <a:ext cx="10364451" cy="735154"/>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 CHARTS</a:t>
            </a:r>
          </a:p>
        </p:txBody>
      </p:sp>
      <p:pic>
        <p:nvPicPr>
          <p:cNvPr id="7" name="Content Placeholder 6">
            <a:extLst>
              <a:ext uri="{FF2B5EF4-FFF2-40B4-BE49-F238E27FC236}">
                <a16:creationId xmlns:a16="http://schemas.microsoft.com/office/drawing/2014/main" id="{BD39ABC4-512D-4561-98CA-EB6D954729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51" y="1168924"/>
            <a:ext cx="11406433" cy="5608947"/>
          </a:xfrm>
        </p:spPr>
      </p:pic>
    </p:spTree>
    <p:extLst>
      <p:ext uri="{BB962C8B-B14F-4D97-AF65-F5344CB8AC3E}">
        <p14:creationId xmlns:p14="http://schemas.microsoft.com/office/powerpoint/2010/main" val="73841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EC55-9EAB-4D6E-8A1A-352B2EEB84E0}"/>
              </a:ext>
            </a:extLst>
          </p:cNvPr>
          <p:cNvSpPr>
            <a:spLocks noGrp="1"/>
          </p:cNvSpPr>
          <p:nvPr>
            <p:ph type="title"/>
          </p:nvPr>
        </p:nvSpPr>
        <p:spPr>
          <a:xfrm>
            <a:off x="904809" y="268894"/>
            <a:ext cx="10364451" cy="699295"/>
          </a:xfrm>
        </p:spPr>
        <p:txBody>
          <a:bodyPr>
            <a:normAutofit/>
          </a:bodyPr>
          <a:lstStyle/>
          <a:p>
            <a:pPr algn="l"/>
            <a:r>
              <a:rPr lang="en-IN" sz="2800" dirty="0">
                <a:latin typeface="Times New Roman" panose="02020603050405020304" pitchFamily="18" charset="0"/>
                <a:cs typeface="Times New Roman" panose="02020603050405020304" pitchFamily="18" charset="0"/>
              </a:rPr>
              <a:t>                                  DASHBOARD CREATION</a:t>
            </a:r>
          </a:p>
        </p:txBody>
      </p:sp>
      <p:pic>
        <p:nvPicPr>
          <p:cNvPr id="7" name="Content Placeholder 6">
            <a:extLst>
              <a:ext uri="{FF2B5EF4-FFF2-40B4-BE49-F238E27FC236}">
                <a16:creationId xmlns:a16="http://schemas.microsoft.com/office/drawing/2014/main" id="{F9CD3999-CCEF-458A-8EF0-691D81C3CA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37" y="1131216"/>
            <a:ext cx="11689236" cy="5646655"/>
          </a:xfrm>
        </p:spPr>
      </p:pic>
    </p:spTree>
    <p:extLst>
      <p:ext uri="{BB962C8B-B14F-4D97-AF65-F5344CB8AC3E}">
        <p14:creationId xmlns:p14="http://schemas.microsoft.com/office/powerpoint/2010/main" val="134165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A4ED-0D57-49D0-9A08-1BB95CD0C875}"/>
              </a:ext>
            </a:extLst>
          </p:cNvPr>
          <p:cNvSpPr>
            <a:spLocks noGrp="1"/>
          </p:cNvSpPr>
          <p:nvPr>
            <p:ph type="title"/>
          </p:nvPr>
        </p:nvSpPr>
        <p:spPr>
          <a:xfrm>
            <a:off x="913776" y="250965"/>
            <a:ext cx="10364451" cy="735154"/>
          </a:xfrm>
        </p:spPr>
        <p:txBody>
          <a:bodyPr>
            <a:normAutofit/>
          </a:bodyPr>
          <a:lstStyle/>
          <a:p>
            <a:pPr algn="l"/>
            <a:r>
              <a:rPr lang="en-IN" sz="2800" dirty="0">
                <a:latin typeface="Times New Roman" panose="02020603050405020304" pitchFamily="18" charset="0"/>
                <a:cs typeface="Times New Roman" panose="02020603050405020304" pitchFamily="18" charset="0"/>
              </a:rPr>
              <a:t>                                DASHBOARD CREATION</a:t>
            </a:r>
          </a:p>
        </p:txBody>
      </p:sp>
      <p:pic>
        <p:nvPicPr>
          <p:cNvPr id="7" name="Content Placeholder 6">
            <a:extLst>
              <a:ext uri="{FF2B5EF4-FFF2-40B4-BE49-F238E27FC236}">
                <a16:creationId xmlns:a16="http://schemas.microsoft.com/office/drawing/2014/main" id="{7A2CB72C-D1E1-4C6F-8C7C-6D141D879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51" y="1150071"/>
            <a:ext cx="11632675" cy="5542960"/>
          </a:xfrm>
        </p:spPr>
      </p:pic>
    </p:spTree>
    <p:extLst>
      <p:ext uri="{BB962C8B-B14F-4D97-AF65-F5344CB8AC3E}">
        <p14:creationId xmlns:p14="http://schemas.microsoft.com/office/powerpoint/2010/main" val="48950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9234-50CC-4823-BCA3-1C7104B45A33}"/>
              </a:ext>
            </a:extLst>
          </p:cNvPr>
          <p:cNvSpPr>
            <a:spLocks noGrp="1"/>
          </p:cNvSpPr>
          <p:nvPr>
            <p:ph type="title"/>
          </p:nvPr>
        </p:nvSpPr>
        <p:spPr>
          <a:xfrm>
            <a:off x="913774" y="448188"/>
            <a:ext cx="10364451" cy="708259"/>
          </a:xfrm>
        </p:spPr>
        <p:txBody>
          <a:bodyPr>
            <a:normAutofit/>
          </a:bodyPr>
          <a:lstStyle/>
          <a:p>
            <a:pPr algn="l"/>
            <a:r>
              <a:rPr lang="en-IN" sz="2800"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2DB1EDBD-7D2F-417D-855C-95DAD4FA6F84}"/>
              </a:ext>
            </a:extLst>
          </p:cNvPr>
          <p:cNvSpPr>
            <a:spLocks noGrp="1"/>
          </p:cNvSpPr>
          <p:nvPr>
            <p:ph idx="1"/>
          </p:nvPr>
        </p:nvSpPr>
        <p:spPr>
          <a:xfrm>
            <a:off x="913775" y="1326777"/>
            <a:ext cx="10364452" cy="4464424"/>
          </a:xfrm>
        </p:spPr>
        <p:txBody>
          <a:bodyPr/>
          <a:lstStyle/>
          <a:p>
            <a:pPr algn="just"/>
            <a:r>
              <a:rPr lang="en-US" sz="2000" cap="none" dirty="0">
                <a:solidFill>
                  <a:schemeClr val="tx1"/>
                </a:solidFill>
                <a:latin typeface="Times New Roman" pitchFamily="18" charset="0"/>
                <a:cs typeface="Times New Roman" pitchFamily="18" charset="0"/>
              </a:rPr>
              <a:t>In this project we have presented that we will be analyzing some important visualizations, creating a dashboard and by going through these we will get most of the insights of E- commerce</a:t>
            </a:r>
            <a:r>
              <a:rPr lang="en-US" sz="2000" cap="none" dirty="0">
                <a:solidFill>
                  <a:schemeClr val="tx1"/>
                </a:solidFill>
                <a:cs typeface="Times New Roman" panose="02020603050405020304" pitchFamily="18" charset="0"/>
              </a:rPr>
              <a:t>.</a:t>
            </a:r>
          </a:p>
          <a:p>
            <a:pPr algn="just"/>
            <a:r>
              <a:rPr lang="en-IN" sz="3200" cap="none" dirty="0">
                <a:solidFill>
                  <a:schemeClr val="tx1"/>
                </a:solidFill>
                <a:latin typeface="Times New Roman" panose="02020603050405020304" pitchFamily="18" charset="0"/>
                <a:cs typeface="Times New Roman" panose="02020603050405020304" pitchFamily="18" charset="0"/>
              </a:rPr>
              <a:t>By the end of this project you will :</a:t>
            </a:r>
          </a:p>
          <a:p>
            <a:pPr marL="457200" indent="-457200" algn="just">
              <a:buFont typeface="Arial" panose="020B0604020202020204" pitchFamily="34" charset="0"/>
              <a:buChar char="•"/>
            </a:pPr>
            <a:r>
              <a:rPr lang="en-IN" sz="2000" cap="none" dirty="0">
                <a:solidFill>
                  <a:schemeClr val="tx1"/>
                </a:solidFill>
                <a:latin typeface="Times New Roman" panose="02020603050405020304" pitchFamily="18" charset="0"/>
                <a:cs typeface="Times New Roman" panose="02020603050405020304" pitchFamily="18" charset="0"/>
              </a:rPr>
              <a:t>Know fundamental concepts and can work on </a:t>
            </a:r>
            <a:r>
              <a:rPr lang="en-IN" cap="none" dirty="0">
                <a:latin typeface="Times New Roman" panose="02020603050405020304" pitchFamily="18" charset="0"/>
                <a:cs typeface="Times New Roman" panose="02020603050405020304" pitchFamily="18" charset="0"/>
              </a:rPr>
              <a:t>IBM</a:t>
            </a:r>
            <a:r>
              <a:rPr lang="en-IN" sz="2000" cap="none" dirty="0">
                <a:solidFill>
                  <a:schemeClr val="tx1"/>
                </a:solidFill>
                <a:latin typeface="Times New Roman" panose="02020603050405020304" pitchFamily="18" charset="0"/>
                <a:cs typeface="Times New Roman" panose="02020603050405020304" pitchFamily="18" charset="0"/>
              </a:rPr>
              <a:t> </a:t>
            </a:r>
            <a:r>
              <a:rPr lang="en-IN" cap="none" dirty="0">
                <a:latin typeface="Times New Roman" panose="02020603050405020304" pitchFamily="18" charset="0"/>
                <a:cs typeface="Times New Roman" panose="02020603050405020304" pitchFamily="18" charset="0"/>
              </a:rPr>
              <a:t>C</a:t>
            </a:r>
            <a:r>
              <a:rPr lang="en-IN" sz="2000" cap="none" dirty="0">
                <a:solidFill>
                  <a:schemeClr val="tx1"/>
                </a:solidFill>
                <a:latin typeface="Times New Roman" panose="02020603050405020304" pitchFamily="18" charset="0"/>
                <a:cs typeface="Times New Roman" panose="02020603050405020304" pitchFamily="18" charset="0"/>
              </a:rPr>
              <a:t>ognos </a:t>
            </a:r>
            <a:r>
              <a:rPr lang="en-IN" cap="none" dirty="0">
                <a:latin typeface="Times New Roman" panose="02020603050405020304" pitchFamily="18" charset="0"/>
                <a:cs typeface="Times New Roman" panose="02020603050405020304" pitchFamily="18" charset="0"/>
              </a:rPr>
              <a:t>A</a:t>
            </a:r>
            <a:r>
              <a:rPr lang="en-IN" sz="2000" cap="none" dirty="0">
                <a:solidFill>
                  <a:schemeClr val="tx1"/>
                </a:solidFill>
                <a:latin typeface="Times New Roman" panose="02020603050405020304" pitchFamily="18" charset="0"/>
                <a:cs typeface="Times New Roman" panose="02020603050405020304" pitchFamily="18" charset="0"/>
              </a:rPr>
              <a:t>nalytics.</a:t>
            </a:r>
          </a:p>
          <a:p>
            <a:pPr marL="457200" indent="-457200" algn="just">
              <a:buFont typeface="Arial" panose="020B0604020202020204" pitchFamily="34" charset="0"/>
              <a:buChar char="•"/>
            </a:pPr>
            <a:r>
              <a:rPr lang="en-IN" sz="2000" cap="none" dirty="0">
                <a:solidFill>
                  <a:schemeClr val="tx1"/>
                </a:solidFill>
                <a:latin typeface="Times New Roman" panose="02020603050405020304" pitchFamily="18" charset="0"/>
                <a:cs typeface="Times New Roman" panose="02020603050405020304" pitchFamily="18" charset="0"/>
              </a:rPr>
              <a:t>Gain a broad understanding of plotting different graphs.</a:t>
            </a:r>
          </a:p>
          <a:p>
            <a:pPr marL="457200" indent="-457200" algn="just">
              <a:buFont typeface="Arial" panose="020B0604020202020204" pitchFamily="34" charset="0"/>
              <a:buChar char="•"/>
            </a:pPr>
            <a:r>
              <a:rPr lang="en-IN" sz="2000" cap="none" dirty="0">
                <a:solidFill>
                  <a:schemeClr val="tx1"/>
                </a:solidFill>
                <a:latin typeface="Times New Roman" panose="02020603050405020304" pitchFamily="18" charset="0"/>
                <a:cs typeface="Times New Roman" panose="02020603050405020304" pitchFamily="18" charset="0"/>
              </a:rPr>
              <a:t>Able to create meaningful dashboards</a:t>
            </a:r>
          </a:p>
          <a:p>
            <a:pPr algn="just"/>
            <a:endParaRPr lang="en-US" sz="20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0199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89D9-DE7C-4B14-B0E8-DF737F8A7228}"/>
              </a:ext>
            </a:extLst>
          </p:cNvPr>
          <p:cNvSpPr>
            <a:spLocks noGrp="1"/>
          </p:cNvSpPr>
          <p:nvPr>
            <p:ph type="title"/>
          </p:nvPr>
        </p:nvSpPr>
        <p:spPr>
          <a:xfrm>
            <a:off x="913775" y="618517"/>
            <a:ext cx="10364451" cy="40345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E2AD2FED-3317-4CBC-916A-A770485DEF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682" y="600587"/>
            <a:ext cx="10435543" cy="5576095"/>
          </a:xfrm>
        </p:spPr>
      </p:pic>
    </p:spTree>
    <p:extLst>
      <p:ext uri="{BB962C8B-B14F-4D97-AF65-F5344CB8AC3E}">
        <p14:creationId xmlns:p14="http://schemas.microsoft.com/office/powerpoint/2010/main" val="361715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AECF-42EF-4053-809F-4856BFDD7A07}"/>
              </a:ext>
            </a:extLst>
          </p:cNvPr>
          <p:cNvSpPr>
            <a:spLocks noGrp="1"/>
          </p:cNvSpPr>
          <p:nvPr>
            <p:ph type="title"/>
          </p:nvPr>
        </p:nvSpPr>
        <p:spPr>
          <a:xfrm>
            <a:off x="913774" y="331646"/>
            <a:ext cx="10364451" cy="735154"/>
          </a:xfrm>
        </p:spPr>
        <p:txBody>
          <a:bodyPr>
            <a:normAutofit/>
          </a:bodyPr>
          <a:lstStyle/>
          <a:p>
            <a:r>
              <a:rPr lang="en-US" sz="2800" b="1" dirty="0">
                <a:latin typeface="Times New Roman" panose="02020603050405020304" pitchFamily="18" charset="0"/>
                <a:cs typeface="Times New Roman" panose="02020603050405020304" pitchFamily="18" charset="0"/>
              </a:rPr>
              <a:t>OUTLINE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D65093-AC45-4037-9D76-ACA4197DA094}"/>
              </a:ext>
            </a:extLst>
          </p:cNvPr>
          <p:cNvSpPr>
            <a:spLocks noGrp="1"/>
          </p:cNvSpPr>
          <p:nvPr>
            <p:ph idx="1"/>
          </p:nvPr>
        </p:nvSpPr>
        <p:spPr>
          <a:xfrm>
            <a:off x="913775" y="1066801"/>
            <a:ext cx="10364452" cy="5316070"/>
          </a:xfrm>
        </p:spPr>
        <p:txBody>
          <a:bodyPr>
            <a:normAutofit/>
          </a:bodyPr>
          <a:lstStyle/>
          <a:p>
            <a:r>
              <a:rPr lang="en-US" sz="2400" dirty="0">
                <a:latin typeface="Times New Roman" panose="02020603050405020304" pitchFamily="18" charset="0"/>
                <a:cs typeface="Times New Roman" panose="02020603050405020304" pitchFamily="18" charset="0"/>
              </a:rPr>
              <a:t>INTRODUCTION </a:t>
            </a:r>
          </a:p>
          <a:p>
            <a:r>
              <a:rPr lang="en-US" sz="2400" dirty="0">
                <a:latin typeface="Times New Roman" panose="02020603050405020304" pitchFamily="18" charset="0"/>
                <a:cs typeface="Times New Roman" panose="02020603050405020304" pitchFamily="18" charset="0"/>
              </a:rPr>
              <a:t>OBJECTIVE</a:t>
            </a:r>
          </a:p>
          <a:p>
            <a:r>
              <a:rPr lang="en-US" sz="2400" dirty="0">
                <a:latin typeface="Times New Roman" panose="02020603050405020304" pitchFamily="18" charset="0"/>
                <a:cs typeface="Times New Roman" panose="02020603050405020304" pitchFamily="18" charset="0"/>
              </a:rPr>
              <a:t>IBM CLOUD </a:t>
            </a:r>
          </a:p>
          <a:p>
            <a:r>
              <a:rPr lang="en-US" sz="2400" dirty="0">
                <a:latin typeface="Times New Roman" panose="02020603050405020304" pitchFamily="18" charset="0"/>
                <a:cs typeface="Times New Roman" panose="02020603050405020304" pitchFamily="18" charset="0"/>
              </a:rPr>
              <a:t>IBM COGNOS ANALYTICS</a:t>
            </a:r>
          </a:p>
          <a:p>
            <a:r>
              <a:rPr lang="en-US" sz="2400" dirty="0">
                <a:latin typeface="Times New Roman" panose="02020603050405020304" pitchFamily="18" charset="0"/>
                <a:cs typeface="Times New Roman" panose="02020603050405020304" pitchFamily="18" charset="0"/>
              </a:rPr>
              <a:t>DATA SETS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11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8E23-58BA-44D5-98D3-BEB7BB8D98C1}"/>
              </a:ext>
            </a:extLst>
          </p:cNvPr>
          <p:cNvSpPr>
            <a:spLocks noGrp="1"/>
          </p:cNvSpPr>
          <p:nvPr>
            <p:ph type="title"/>
          </p:nvPr>
        </p:nvSpPr>
        <p:spPr>
          <a:xfrm>
            <a:off x="1451579" y="248707"/>
            <a:ext cx="9603275" cy="1049235"/>
          </a:xfrm>
        </p:spPr>
        <p:txBody>
          <a:bodyPr>
            <a:normAutofit/>
          </a:bodyPr>
          <a:lstStyle/>
          <a:p>
            <a:pPr algn="l"/>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1028AF-EABA-48F9-9785-F705458A9627}"/>
              </a:ext>
            </a:extLst>
          </p:cNvPr>
          <p:cNvSpPr txBox="1">
            <a:spLocks noGrp="1"/>
          </p:cNvSpPr>
          <p:nvPr>
            <p:ph idx="1"/>
          </p:nvPr>
        </p:nvSpPr>
        <p:spPr>
          <a:xfrm>
            <a:off x="860425" y="1111250"/>
            <a:ext cx="10498138" cy="3737946"/>
          </a:xfrm>
          <a:prstGeom prst="rect">
            <a:avLst/>
          </a:prstGeom>
          <a:noFill/>
        </p:spPr>
        <p:txBody>
          <a:bodyPr wrap="square">
            <a:spAutoFit/>
          </a:bodyPr>
          <a:lstStyle/>
          <a:p>
            <a:pPr algn="just">
              <a:lnSpc>
                <a:spcPct val="150000"/>
              </a:lnSpc>
            </a:pPr>
            <a:r>
              <a:rPr lang="en-US" sz="2000" i="0" dirty="0">
                <a:latin typeface="Calibri" panose="020F0502020204030204" pitchFamily="34" charset="0"/>
                <a:cs typeface="Calibri" panose="020F0502020204030204" pitchFamily="34" charset="0"/>
              </a:rPr>
              <a:t>Water is the natural resource that is most threatened by climate change and is a prerequisite for life on earth. According to the World Health Organization, 2.2 billion people around the world do not have safely managed drinking water services, 4.2 billion people do not have safely managed sanitation services, and 3 billion people lack basic handwashing facilities. These services are critical in preventing the spread of COVID-19 and other diseases. Even in areas that have these services, there are vast inequalities in the accessibility, availability, and quality of the services.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828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8CA8-233B-4C00-805A-FE2315DC05EE}"/>
              </a:ext>
            </a:extLst>
          </p:cNvPr>
          <p:cNvSpPr>
            <a:spLocks noGrp="1"/>
          </p:cNvSpPr>
          <p:nvPr>
            <p:ph type="title"/>
          </p:nvPr>
        </p:nvSpPr>
        <p:spPr>
          <a:xfrm>
            <a:off x="913777" y="537883"/>
            <a:ext cx="10364451" cy="699295"/>
          </a:xfrm>
        </p:spPr>
        <p:txBody>
          <a:bodyPr>
            <a:normAutofit/>
          </a:bodyPr>
          <a:lstStyle/>
          <a:p>
            <a:pPr algn="l"/>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8F54830-C8C0-4328-ADE5-1369C0C8D38D}"/>
              </a:ext>
            </a:extLst>
          </p:cNvPr>
          <p:cNvSpPr>
            <a:spLocks noGrp="1"/>
          </p:cNvSpPr>
          <p:nvPr>
            <p:ph idx="1"/>
          </p:nvPr>
        </p:nvSpPr>
        <p:spPr>
          <a:xfrm>
            <a:off x="913774" y="1344708"/>
            <a:ext cx="10364452" cy="5199528"/>
          </a:xfrm>
        </p:spPr>
        <p:txBody>
          <a:bodyPr/>
          <a:lstStyle/>
          <a:p>
            <a:r>
              <a:rPr lang="en-US" b="0" i="0" cap="none" dirty="0">
                <a:solidFill>
                  <a:srgbClr val="35475C"/>
                </a:solidFill>
                <a:effectLst/>
                <a:latin typeface="Times New Roman" panose="02020603050405020304" pitchFamily="18" charset="0"/>
                <a:cs typeface="Times New Roman" panose="02020603050405020304" pitchFamily="18" charset="0"/>
              </a:rPr>
              <a:t>So the main objective of this challenge is to ensure sustainable </a:t>
            </a:r>
            <a:r>
              <a:rPr lang="en-US" b="0" i="0" cap="none" dirty="0" err="1">
                <a:solidFill>
                  <a:srgbClr val="35475C"/>
                </a:solidFill>
                <a:effectLst/>
                <a:latin typeface="Times New Roman" panose="02020603050405020304" pitchFamily="18" charset="0"/>
                <a:cs typeface="Times New Roman" panose="02020603050405020304" pitchFamily="18" charset="0"/>
              </a:rPr>
              <a:t>withdrawls</a:t>
            </a:r>
            <a:r>
              <a:rPr lang="en-US" b="0" i="0" cap="none" dirty="0">
                <a:solidFill>
                  <a:srgbClr val="35475C"/>
                </a:solidFill>
                <a:effectLst/>
                <a:latin typeface="Times New Roman" panose="02020603050405020304" pitchFamily="18" charset="0"/>
                <a:cs typeface="Times New Roman" panose="02020603050405020304" pitchFamily="18" charset="0"/>
              </a:rPr>
              <a:t> and supply of freshwater to address water </a:t>
            </a:r>
            <a:r>
              <a:rPr lang="en-US" b="0" i="0" cap="none" dirty="0" err="1">
                <a:solidFill>
                  <a:srgbClr val="35475C"/>
                </a:solidFill>
                <a:effectLst/>
                <a:latin typeface="Times New Roman" panose="02020603050405020304" pitchFamily="18" charset="0"/>
                <a:cs typeface="Times New Roman" panose="02020603050405020304" pitchFamily="18" charset="0"/>
              </a:rPr>
              <a:t>scatcity</a:t>
            </a:r>
            <a:r>
              <a:rPr lang="en-US" b="0" i="0" cap="none" dirty="0">
                <a:solidFill>
                  <a:srgbClr val="35475C"/>
                </a:solidFill>
                <a:effectLst/>
                <a:latin typeface="Times New Roman" panose="02020603050405020304" pitchFamily="18" charset="0"/>
                <a:cs typeface="Times New Roman" panose="02020603050405020304" pitchFamily="18" charset="0"/>
              </a:rPr>
              <a:t> and substantially reduce the number of people suffering from water scarcity. </a:t>
            </a:r>
          </a:p>
          <a:p>
            <a:pPr marL="0" indent="0">
              <a:buNone/>
            </a:pPr>
            <a:r>
              <a:rPr lang="en-US" sz="2400" b="1" cap="none" dirty="0">
                <a:solidFill>
                  <a:srgbClr val="35475C"/>
                </a:solidFill>
                <a:latin typeface="Times New Roman" panose="02020603050405020304" pitchFamily="18" charset="0"/>
                <a:cs typeface="Times New Roman" panose="02020603050405020304" pitchFamily="18" charset="0"/>
              </a:rPr>
              <a:t>BY THE END OF THIS PROJECT YOU WILL KNOW:</a:t>
            </a:r>
          </a:p>
          <a:p>
            <a:r>
              <a:rPr lang="en-US" cap="none" dirty="0">
                <a:latin typeface="Times New Roman" panose="02020603050405020304" pitchFamily="18" charset="0"/>
                <a:cs typeface="Times New Roman" panose="02020603050405020304" pitchFamily="18" charset="0"/>
              </a:rPr>
              <a:t>Know fundamental concepts and can work on IBM Cognos Analytics.</a:t>
            </a:r>
          </a:p>
          <a:p>
            <a:r>
              <a:rPr lang="en-US" cap="none" dirty="0">
                <a:latin typeface="Times New Roman" panose="02020603050405020304" pitchFamily="18" charset="0"/>
                <a:cs typeface="Times New Roman" panose="02020603050405020304" pitchFamily="18" charset="0"/>
              </a:rPr>
              <a:t>Gain a broad understanding of  plotting different graphs.</a:t>
            </a:r>
          </a:p>
          <a:p>
            <a:r>
              <a:rPr lang="en-US" cap="none" dirty="0">
                <a:latin typeface="Times New Roman" panose="02020603050405020304" pitchFamily="18" charset="0"/>
                <a:cs typeface="Times New Roman" panose="02020603050405020304" pitchFamily="18" charset="0"/>
              </a:rPr>
              <a:t>Able to create dashboard.</a:t>
            </a:r>
            <a:br>
              <a:rPr lang="en-US" cap="none" dirty="0"/>
            </a:b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61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0F86-16A6-4F16-A887-49AA8ED0B4A9}"/>
              </a:ext>
            </a:extLst>
          </p:cNvPr>
          <p:cNvSpPr>
            <a:spLocks noGrp="1"/>
          </p:cNvSpPr>
          <p:nvPr>
            <p:ph type="title"/>
          </p:nvPr>
        </p:nvSpPr>
        <p:spPr>
          <a:xfrm>
            <a:off x="913774" y="233036"/>
            <a:ext cx="10364451" cy="520000"/>
          </a:xfrm>
        </p:spPr>
        <p:txBody>
          <a:bodyPr>
            <a:normAutofit/>
          </a:bodyPr>
          <a:lstStyle/>
          <a:p>
            <a:pPr algn="l"/>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IBM CLOUD</a:t>
            </a:r>
          </a:p>
        </p:txBody>
      </p:sp>
      <p:sp>
        <p:nvSpPr>
          <p:cNvPr id="3" name="Content Placeholder 2">
            <a:extLst>
              <a:ext uri="{FF2B5EF4-FFF2-40B4-BE49-F238E27FC236}">
                <a16:creationId xmlns:a16="http://schemas.microsoft.com/office/drawing/2014/main" id="{C377E225-8805-4795-9312-122CC5AD9C3C}"/>
              </a:ext>
            </a:extLst>
          </p:cNvPr>
          <p:cNvSpPr>
            <a:spLocks noGrp="1"/>
          </p:cNvSpPr>
          <p:nvPr>
            <p:ph idx="1"/>
          </p:nvPr>
        </p:nvSpPr>
        <p:spPr>
          <a:xfrm>
            <a:off x="913775" y="753036"/>
            <a:ext cx="7459260" cy="5871928"/>
          </a:xfrm>
        </p:spPr>
        <p:txBody>
          <a:bodyPr/>
          <a:lstStyle/>
          <a:p>
            <a:pPr marL="0" indent="0" algn="just">
              <a:buNone/>
            </a:pPr>
            <a:r>
              <a:rPr lang="en-US" b="0" i="0" cap="none" dirty="0">
                <a:solidFill>
                  <a:srgbClr val="202124"/>
                </a:solidFill>
                <a:effectLst/>
                <a:latin typeface="Times New Roman" panose="02020603050405020304" pitchFamily="18" charset="0"/>
                <a:cs typeface="Times New Roman" panose="02020603050405020304" pitchFamily="18" charset="0"/>
              </a:rPr>
              <a:t>IBM cloud is </a:t>
            </a:r>
            <a:r>
              <a:rPr lang="en-US" b="1" i="0" cap="none" dirty="0">
                <a:solidFill>
                  <a:srgbClr val="202124"/>
                </a:solidFill>
                <a:effectLst/>
                <a:latin typeface="Times New Roman" panose="02020603050405020304" pitchFamily="18" charset="0"/>
                <a:cs typeface="Times New Roman" panose="02020603050405020304" pitchFamily="18" charset="0"/>
              </a:rPr>
              <a:t>a suite of cloud computing services from IBM</a:t>
            </a:r>
            <a:r>
              <a:rPr lang="en-US" b="0" i="0" cap="none" dirty="0">
                <a:solidFill>
                  <a:srgbClr val="202124"/>
                </a:solidFill>
                <a:effectLst/>
                <a:latin typeface="Times New Roman" panose="02020603050405020304" pitchFamily="18" charset="0"/>
                <a:cs typeface="Times New Roman" panose="02020603050405020304" pitchFamily="18" charset="0"/>
              </a:rPr>
              <a:t> that offers both platform as a service (</a:t>
            </a:r>
            <a:r>
              <a:rPr lang="en-US" b="0" i="0" cap="none" dirty="0" err="1">
                <a:solidFill>
                  <a:srgbClr val="202124"/>
                </a:solidFill>
                <a:effectLst/>
                <a:latin typeface="Times New Roman" panose="02020603050405020304" pitchFamily="18" charset="0"/>
                <a:cs typeface="Times New Roman" panose="02020603050405020304" pitchFamily="18" charset="0"/>
              </a:rPr>
              <a:t>paas</a:t>
            </a:r>
            <a:r>
              <a:rPr lang="en-US" b="0" i="0" cap="none" dirty="0">
                <a:solidFill>
                  <a:srgbClr val="202124"/>
                </a:solidFill>
                <a:effectLst/>
                <a:latin typeface="Times New Roman" panose="02020603050405020304" pitchFamily="18" charset="0"/>
                <a:cs typeface="Times New Roman" panose="02020603050405020304" pitchFamily="18" charset="0"/>
              </a:rPr>
              <a:t>) and infrastructure as a service (</a:t>
            </a:r>
            <a:r>
              <a:rPr lang="en-US" b="0" i="0" cap="none" dirty="0" err="1">
                <a:solidFill>
                  <a:srgbClr val="202124"/>
                </a:solidFill>
                <a:effectLst/>
                <a:latin typeface="Times New Roman" panose="02020603050405020304" pitchFamily="18" charset="0"/>
                <a:cs typeface="Times New Roman" panose="02020603050405020304" pitchFamily="18" charset="0"/>
              </a:rPr>
              <a:t>iaas</a:t>
            </a:r>
            <a:r>
              <a:rPr lang="en-US" b="0" i="0" cap="none" dirty="0">
                <a:solidFill>
                  <a:srgbClr val="202124"/>
                </a:solidFill>
                <a:effectLst/>
                <a:latin typeface="Times New Roman" panose="02020603050405020304" pitchFamily="18" charset="0"/>
                <a:cs typeface="Times New Roman" panose="02020603050405020304" pitchFamily="18" charset="0"/>
              </a:rPr>
              <a:t>). With IBM cloud </a:t>
            </a:r>
            <a:r>
              <a:rPr lang="en-US" b="0" i="0" cap="none" dirty="0" err="1">
                <a:solidFill>
                  <a:srgbClr val="202124"/>
                </a:solidFill>
                <a:effectLst/>
                <a:latin typeface="Times New Roman" panose="02020603050405020304" pitchFamily="18" charset="0"/>
                <a:cs typeface="Times New Roman" panose="02020603050405020304" pitchFamily="18" charset="0"/>
              </a:rPr>
              <a:t>iaas</a:t>
            </a:r>
            <a:r>
              <a:rPr lang="en-US" b="0" i="0" cap="none" dirty="0">
                <a:solidFill>
                  <a:srgbClr val="202124"/>
                </a:solidFill>
                <a:effectLst/>
                <a:latin typeface="Times New Roman" panose="02020603050405020304" pitchFamily="18" charset="0"/>
                <a:cs typeface="Times New Roman" panose="02020603050405020304" pitchFamily="18" charset="0"/>
              </a:rPr>
              <a:t>, organizations can deploy and access virtualized IT resources -- such as compute power, storage and networking -- over the internet.</a:t>
            </a:r>
          </a:p>
          <a:p>
            <a:pPr marL="0" indent="0" algn="just">
              <a:buNone/>
            </a:pPr>
            <a:r>
              <a:rPr lang="en-IN" sz="2800" b="1" cap="none" dirty="0">
                <a:latin typeface="Times New Roman" panose="02020603050405020304" pitchFamily="18" charset="0"/>
                <a:cs typeface="Times New Roman" panose="02020603050405020304" pitchFamily="18" charset="0"/>
              </a:rPr>
              <a:t>             IBM COGOS ANALYTICS</a:t>
            </a:r>
          </a:p>
          <a:p>
            <a:pPr marL="0" indent="0" algn="just">
              <a:buNone/>
            </a:pPr>
            <a:r>
              <a:rPr lang="en-US" b="0" i="0" cap="none" dirty="0">
                <a:solidFill>
                  <a:srgbClr val="202124"/>
                </a:solidFill>
                <a:effectLst/>
                <a:latin typeface="Times New Roman" panose="02020603050405020304" pitchFamily="18" charset="0"/>
                <a:cs typeface="Times New Roman" panose="02020603050405020304" pitchFamily="18" charset="0"/>
              </a:rPr>
              <a:t>IBM </a:t>
            </a:r>
            <a:r>
              <a:rPr lang="en-US" b="0" i="0" cap="none" dirty="0" err="1">
                <a:solidFill>
                  <a:srgbClr val="202124"/>
                </a:solidFill>
                <a:effectLst/>
                <a:latin typeface="Times New Roman" panose="02020603050405020304" pitchFamily="18" charset="0"/>
                <a:cs typeface="Times New Roman" panose="02020603050405020304" pitchFamily="18" charset="0"/>
              </a:rPr>
              <a:t>cognos</a:t>
            </a:r>
            <a:r>
              <a:rPr lang="en-US" b="0" i="0" cap="none" dirty="0">
                <a:solidFill>
                  <a:srgbClr val="202124"/>
                </a:solidFill>
                <a:effectLst/>
                <a:latin typeface="Times New Roman" panose="02020603050405020304" pitchFamily="18" charset="0"/>
                <a:cs typeface="Times New Roman" panose="02020603050405020304" pitchFamily="18" charset="0"/>
              </a:rPr>
              <a:t> analytics is a </a:t>
            </a:r>
            <a:r>
              <a:rPr lang="en-US" b="1" i="0" cap="none" dirty="0">
                <a:solidFill>
                  <a:srgbClr val="202124"/>
                </a:solidFill>
                <a:effectLst/>
                <a:latin typeface="Times New Roman" panose="02020603050405020304" pitchFamily="18" charset="0"/>
                <a:cs typeface="Times New Roman" panose="02020603050405020304" pitchFamily="18" charset="0"/>
              </a:rPr>
              <a:t>set of business intelligence tools available on cloud</a:t>
            </a:r>
            <a:r>
              <a:rPr lang="en-US" b="0" i="0" cap="none" dirty="0">
                <a:solidFill>
                  <a:srgbClr val="202124"/>
                </a:solidFill>
                <a:effectLst/>
                <a:latin typeface="Times New Roman" panose="02020603050405020304" pitchFamily="18" charset="0"/>
                <a:cs typeface="Times New Roman" panose="02020603050405020304" pitchFamily="18" charset="0"/>
              </a:rPr>
              <a:t> or on-premise. The primary focus is in the area of descriptive analytics, to help users see the information in your data through dashboards, professional reporting and self-service data exploration.</a:t>
            </a:r>
            <a:endParaRPr lang="en-IN" cap="none" dirty="0">
              <a:latin typeface="Times New Roman" panose="02020603050405020304" pitchFamily="18" charset="0"/>
              <a:cs typeface="Times New Roman" panose="02020603050405020304" pitchFamily="18" charset="0"/>
            </a:endParaRPr>
          </a:p>
        </p:txBody>
      </p:sp>
      <p:pic>
        <p:nvPicPr>
          <p:cNvPr id="1026" name="Picture 2" descr="IBM Enterprise Cloud System | IBM Cloud Managed Services">
            <a:extLst>
              <a:ext uri="{FF2B5EF4-FFF2-40B4-BE49-F238E27FC236}">
                <a16:creationId xmlns:a16="http://schemas.microsoft.com/office/drawing/2014/main" id="{3146B5BD-A3F4-4A7F-9F13-41A6A579A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501" y="75303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tail Analytic App by Sodales addressing &amp;quot;The OmniChannel Dilemma&amp;quot; of the  Industry - Sodales Solutions">
            <a:extLst>
              <a:ext uri="{FF2B5EF4-FFF2-40B4-BE49-F238E27FC236}">
                <a16:creationId xmlns:a16="http://schemas.microsoft.com/office/drawing/2014/main" id="{DD7929E8-2AB3-46DF-AD98-73A3A82FD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035" y="3016111"/>
            <a:ext cx="3048841" cy="281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83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0F50-3763-4E94-A49E-AEC4EAF7B0D6}"/>
              </a:ext>
            </a:extLst>
          </p:cNvPr>
          <p:cNvSpPr>
            <a:spLocks noGrp="1"/>
          </p:cNvSpPr>
          <p:nvPr>
            <p:ph type="title"/>
          </p:nvPr>
        </p:nvSpPr>
        <p:spPr>
          <a:xfrm>
            <a:off x="913774" y="448187"/>
            <a:ext cx="10364451" cy="618612"/>
          </a:xfrm>
        </p:spPr>
        <p:txBody>
          <a:bodyPr>
            <a:normAutofit/>
          </a:bodyPr>
          <a:lstStyle/>
          <a:p>
            <a:pPr algn="l"/>
            <a:r>
              <a:rPr lang="en-IN" sz="2800" dirty="0">
                <a:latin typeface="Times New Roman" panose="02020603050405020304" pitchFamily="18" charset="0"/>
                <a:cs typeface="Times New Roman" panose="02020603050405020304" pitchFamily="18" charset="0"/>
              </a:rPr>
              <a:t>                                             DATA SETS</a:t>
            </a:r>
          </a:p>
        </p:txBody>
      </p:sp>
      <p:sp>
        <p:nvSpPr>
          <p:cNvPr id="3" name="Content Placeholder 2">
            <a:extLst>
              <a:ext uri="{FF2B5EF4-FFF2-40B4-BE49-F238E27FC236}">
                <a16:creationId xmlns:a16="http://schemas.microsoft.com/office/drawing/2014/main" id="{BFB392C4-9F57-4188-AE4C-7680FAF52611}"/>
              </a:ext>
            </a:extLst>
          </p:cNvPr>
          <p:cNvSpPr>
            <a:spLocks noGrp="1"/>
          </p:cNvSpPr>
          <p:nvPr>
            <p:ph idx="1"/>
          </p:nvPr>
        </p:nvSpPr>
        <p:spPr>
          <a:xfrm>
            <a:off x="913775" y="1344706"/>
            <a:ext cx="10473803" cy="4948517"/>
          </a:xfrm>
        </p:spPr>
        <p:txBody>
          <a:bodyPr/>
          <a:lstStyle/>
          <a:p>
            <a:pPr marL="0" indent="0">
              <a:buNone/>
            </a:pPr>
            <a:r>
              <a:rPr lang="en-IN" cap="none" dirty="0"/>
              <a:t>Clean water and sanitation dashboard creation data sets are downloaded from this below given link:</a:t>
            </a:r>
          </a:p>
          <a:p>
            <a:pPr marL="0" indent="0">
              <a:buNone/>
            </a:pPr>
            <a:endParaRPr lang="en-IN" cap="none" dirty="0"/>
          </a:p>
          <a:p>
            <a:pPr marL="0" indent="0">
              <a:buNone/>
            </a:pPr>
            <a:r>
              <a:rPr lang="en-IN" cap="none" dirty="0"/>
              <a:t>https://data.gov.in/catalog/district-wise-allocation-release-and-expenditure-nrdwp-fund?filters%5Bfield_catalog_reference%5D=87602&amp;format=json&amp;offset=0&amp;limit=6&amp;sort%5Bcreated%5D=desc</a:t>
            </a:r>
          </a:p>
        </p:txBody>
      </p:sp>
    </p:spTree>
    <p:extLst>
      <p:ext uri="{BB962C8B-B14F-4D97-AF65-F5344CB8AC3E}">
        <p14:creationId xmlns:p14="http://schemas.microsoft.com/office/powerpoint/2010/main" val="141965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CB48-A736-448B-97FB-1439E9BBB8D1}"/>
              </a:ext>
            </a:extLst>
          </p:cNvPr>
          <p:cNvSpPr>
            <a:spLocks noGrp="1"/>
          </p:cNvSpPr>
          <p:nvPr>
            <p:ph type="title"/>
          </p:nvPr>
        </p:nvSpPr>
        <p:spPr>
          <a:xfrm>
            <a:off x="913776" y="376470"/>
            <a:ext cx="10364451" cy="690330"/>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a:t>
            </a:r>
          </a:p>
        </p:txBody>
      </p:sp>
      <p:sp>
        <p:nvSpPr>
          <p:cNvPr id="3" name="Content Placeholder 2">
            <a:extLst>
              <a:ext uri="{FF2B5EF4-FFF2-40B4-BE49-F238E27FC236}">
                <a16:creationId xmlns:a16="http://schemas.microsoft.com/office/drawing/2014/main" id="{28725E3E-44FC-4764-B7C1-FCD15C818ACA}"/>
              </a:ext>
            </a:extLst>
          </p:cNvPr>
          <p:cNvSpPr>
            <a:spLocks noGrp="1"/>
          </p:cNvSpPr>
          <p:nvPr>
            <p:ph idx="1"/>
          </p:nvPr>
        </p:nvSpPr>
        <p:spPr>
          <a:xfrm>
            <a:off x="913775" y="1174376"/>
            <a:ext cx="6903449" cy="5307153"/>
          </a:xfrm>
        </p:spPr>
        <p:txBody>
          <a:bodyPr>
            <a:normAutofit/>
          </a:bodyPr>
          <a:lstStyle/>
          <a:p>
            <a:pPr algn="just"/>
            <a:r>
              <a:rPr lang="en-IN" cap="none" dirty="0">
                <a:latin typeface="Times New Roman" panose="02020603050405020304" pitchFamily="18" charset="0"/>
                <a:cs typeface="Times New Roman" panose="02020603050405020304" pitchFamily="18" charset="0"/>
              </a:rPr>
              <a:t>Data visualization is where a given dataset is presented in a graphical format.</a:t>
            </a:r>
          </a:p>
          <a:p>
            <a:pPr algn="just"/>
            <a:r>
              <a:rPr lang="en-IN" cap="none" dirty="0">
                <a:latin typeface="Times New Roman" panose="02020603050405020304" pitchFamily="18" charset="0"/>
                <a:cs typeface="Times New Roman" panose="02020603050405020304" pitchFamily="18" charset="0"/>
              </a:rPr>
              <a:t>It helps the detection of patterns, trends and correlations that might go and detected in test based data. </a:t>
            </a:r>
          </a:p>
          <a:p>
            <a:pPr algn="just"/>
            <a:r>
              <a:rPr lang="en-IN" cap="none" dirty="0">
                <a:latin typeface="Times New Roman" panose="02020603050405020304" pitchFamily="18" charset="0"/>
                <a:cs typeface="Times New Roman" panose="02020603050405020304" pitchFamily="18" charset="0"/>
              </a:rPr>
              <a:t>Using the e commerce dataset we plan to create various graphs and charts to high light the insights and visualizations.</a:t>
            </a:r>
          </a:p>
          <a:p>
            <a:pPr algn="just"/>
            <a:r>
              <a:rPr lang="en-IN" cap="none" dirty="0">
                <a:latin typeface="Times New Roman" panose="02020603050405020304" pitchFamily="18" charset="0"/>
                <a:cs typeface="Times New Roman" panose="02020603050405020304" pitchFamily="18" charset="0"/>
              </a:rPr>
              <a:t>To visualize the dataset we need </a:t>
            </a:r>
            <a:r>
              <a:rPr lang="en-IN" cap="none" dirty="0" err="1">
                <a:latin typeface="Times New Roman" panose="02020603050405020304" pitchFamily="18" charset="0"/>
                <a:cs typeface="Times New Roman" panose="02020603050405020304" pitchFamily="18" charset="0"/>
              </a:rPr>
              <a:t>ibm</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cognos</a:t>
            </a:r>
            <a:r>
              <a:rPr lang="en-IN" cap="none" dirty="0">
                <a:latin typeface="Times New Roman" panose="02020603050405020304" pitchFamily="18" charset="0"/>
                <a:cs typeface="Times New Roman" panose="02020603050405020304" pitchFamily="18" charset="0"/>
              </a:rPr>
              <a:t> analytics dashboard.</a:t>
            </a:r>
          </a:p>
          <a:p>
            <a:r>
              <a:rPr lang="en-IN" cap="none" dirty="0">
                <a:latin typeface="Times New Roman" panose="02020603050405020304" pitchFamily="18" charset="0"/>
                <a:cs typeface="Times New Roman" panose="02020603050405020304" pitchFamily="18" charset="0"/>
              </a:rPr>
              <a:t>This dashboard contains different visualization charts such as bar, area, bubble, column, pie, etc charts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Content Placeholder 12">
            <a:extLst>
              <a:ext uri="{FF2B5EF4-FFF2-40B4-BE49-F238E27FC236}">
                <a16:creationId xmlns:a16="http://schemas.microsoft.com/office/drawing/2014/main" id="{96043FF3-11CE-4E90-903B-B1C7406D990C}"/>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019" y="1174376"/>
            <a:ext cx="3386668" cy="4144963"/>
          </a:xfrm>
          <a:prstGeom prst="rect">
            <a:avLst/>
          </a:prstGeom>
        </p:spPr>
      </p:pic>
    </p:spTree>
    <p:extLst>
      <p:ext uri="{BB962C8B-B14F-4D97-AF65-F5344CB8AC3E}">
        <p14:creationId xmlns:p14="http://schemas.microsoft.com/office/powerpoint/2010/main" val="276290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09A0-FCA3-4CE0-8815-6A655DB11848}"/>
              </a:ext>
            </a:extLst>
          </p:cNvPr>
          <p:cNvSpPr>
            <a:spLocks noGrp="1"/>
          </p:cNvSpPr>
          <p:nvPr>
            <p:ph type="title"/>
          </p:nvPr>
        </p:nvSpPr>
        <p:spPr>
          <a:xfrm>
            <a:off x="913774" y="322682"/>
            <a:ext cx="10364451" cy="672401"/>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 CHARTS</a:t>
            </a:r>
          </a:p>
        </p:txBody>
      </p:sp>
      <p:pic>
        <p:nvPicPr>
          <p:cNvPr id="11" name="Content Placeholder 10">
            <a:extLst>
              <a:ext uri="{FF2B5EF4-FFF2-40B4-BE49-F238E27FC236}">
                <a16:creationId xmlns:a16="http://schemas.microsoft.com/office/drawing/2014/main" id="{7345A76C-EA49-4613-986C-9F92021B1B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31" y="1716881"/>
            <a:ext cx="6087532" cy="3929775"/>
          </a:xfrm>
        </p:spPr>
      </p:pic>
      <p:pic>
        <p:nvPicPr>
          <p:cNvPr id="13" name="Picture 12">
            <a:extLst>
              <a:ext uri="{FF2B5EF4-FFF2-40B4-BE49-F238E27FC236}">
                <a16:creationId xmlns:a16="http://schemas.microsoft.com/office/drawing/2014/main" id="{52F293A9-70BD-4770-BD3E-A3B40CAEC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373" y="1695081"/>
            <a:ext cx="5288438" cy="3951575"/>
          </a:xfrm>
          <a:prstGeom prst="rect">
            <a:avLst/>
          </a:prstGeom>
        </p:spPr>
      </p:pic>
    </p:spTree>
    <p:extLst>
      <p:ext uri="{BB962C8B-B14F-4D97-AF65-F5344CB8AC3E}">
        <p14:creationId xmlns:p14="http://schemas.microsoft.com/office/powerpoint/2010/main" val="89456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542A-4E88-46F1-A692-B5D8DE248EBD}"/>
              </a:ext>
            </a:extLst>
          </p:cNvPr>
          <p:cNvSpPr>
            <a:spLocks noGrp="1"/>
          </p:cNvSpPr>
          <p:nvPr>
            <p:ph type="title"/>
          </p:nvPr>
        </p:nvSpPr>
        <p:spPr>
          <a:xfrm>
            <a:off x="913776" y="313717"/>
            <a:ext cx="10364451" cy="645507"/>
          </a:xfrm>
        </p:spPr>
        <p:txBody>
          <a:bodyPr>
            <a:normAutofit/>
          </a:bodyPr>
          <a:lstStyle/>
          <a:p>
            <a:pPr algn="l"/>
            <a:r>
              <a:rPr lang="en-IN" sz="2800" dirty="0">
                <a:latin typeface="Times New Roman" panose="02020603050405020304" pitchFamily="18" charset="0"/>
                <a:cs typeface="Times New Roman" panose="02020603050405020304" pitchFamily="18" charset="0"/>
              </a:rPr>
              <a:t>                           DATA VISUALISATION CHARTS</a:t>
            </a:r>
          </a:p>
        </p:txBody>
      </p:sp>
      <p:pic>
        <p:nvPicPr>
          <p:cNvPr id="8" name="Content Placeholder 7">
            <a:extLst>
              <a:ext uri="{FF2B5EF4-FFF2-40B4-BE49-F238E27FC236}">
                <a16:creationId xmlns:a16="http://schemas.microsoft.com/office/drawing/2014/main" id="{8B33CFCC-D90B-4E4E-9675-E2304B67EC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27" y="1244339"/>
            <a:ext cx="5903230" cy="5382704"/>
          </a:xfrm>
        </p:spPr>
      </p:pic>
      <p:pic>
        <p:nvPicPr>
          <p:cNvPr id="11" name="Picture 10">
            <a:extLst>
              <a:ext uri="{FF2B5EF4-FFF2-40B4-BE49-F238E27FC236}">
                <a16:creationId xmlns:a16="http://schemas.microsoft.com/office/drawing/2014/main" id="{10CDF037-24C8-420D-9802-B629E8126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858" y="1244339"/>
            <a:ext cx="5632037" cy="5382704"/>
          </a:xfrm>
          <a:prstGeom prst="rect">
            <a:avLst/>
          </a:prstGeom>
        </p:spPr>
      </p:pic>
    </p:spTree>
    <p:extLst>
      <p:ext uri="{BB962C8B-B14F-4D97-AF65-F5344CB8AC3E}">
        <p14:creationId xmlns:p14="http://schemas.microsoft.com/office/powerpoint/2010/main" val="55587092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2212</TotalTime>
  <Words>552</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Tw Cen MT</vt:lpstr>
      <vt:lpstr>Droplet</vt:lpstr>
      <vt:lpstr>PowerPoint Presentation</vt:lpstr>
      <vt:lpstr>OUTLINE</vt:lpstr>
      <vt:lpstr>                                    INTRODUCTION</vt:lpstr>
      <vt:lpstr>                                              OBJECTIVE</vt:lpstr>
      <vt:lpstr>                           IBM CLOUD</vt:lpstr>
      <vt:lpstr>                                             DATA SETS</vt:lpstr>
      <vt:lpstr>                                   Data visualisation</vt:lpstr>
      <vt:lpstr>                         DATA VISUALISATION CHARTS</vt:lpstr>
      <vt:lpstr>                           DATA VISUALISATION CHARTS</vt:lpstr>
      <vt:lpstr>                          DATA VISUALISATION CHARTS</vt:lpstr>
      <vt:lpstr>                          DATA VISUALISATION CHARTS</vt:lpstr>
      <vt:lpstr>                                  DASHBOARD CREATION</vt:lpstr>
      <vt:lpstr>                                DASHBOARD CREATION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Sujana Sri Chidara</dc:creator>
  <cp:lastModifiedBy>Sneha Tingilkar</cp:lastModifiedBy>
  <cp:revision>34</cp:revision>
  <dcterms:created xsi:type="dcterms:W3CDTF">2022-01-04T12:12:59Z</dcterms:created>
  <dcterms:modified xsi:type="dcterms:W3CDTF">2022-02-20T18:22:37Z</dcterms:modified>
</cp:coreProperties>
</file>