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94D1-3268-422A-50B9-AA5C6DA2A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49BAC-550F-B59D-5A3D-6D0FCF71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C1F5-8627-0BA0-7991-65E8176C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5C98-EF69-2921-FFD8-0E57F6BE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A27E-05FB-BE6A-A380-99426A59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F345-81D0-E4B1-99FA-68AF745A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5150B-291A-7C53-7F64-38A7DBD7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3A03-22B1-73BC-856C-A415BE51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AC2-CB4D-B0E7-B743-9B9E914C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07EA-0F3D-A1EB-9741-B2DF6E50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3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E9C30-FDA1-64A8-E2C1-179A5CD06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11E62-3FBA-4708-9BE0-3588EB40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C18B-3E2F-2849-2686-B8425FCD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F0AA-1C82-EA4A-C82E-DE20C2E2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2CCE-B30D-419A-3C6F-533C3E5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CE97-B047-E2FF-5F98-BBF68E5B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9F7-7F32-5A95-8138-6A1870E4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EEEC-24FA-2878-BE60-2600C369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4AB5-26AF-DBCD-6828-C26EA82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D9A1-C58D-39AB-40A5-B32491CB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3952-52F7-AFD1-B781-ED4B44F4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A9E9-E07D-C40E-60E5-EA2F1A86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03BE-4C1D-0E2C-FB3B-7D1E4439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8320-2671-BE48-D3B1-8749FF2B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7BE-E87E-C6C0-295A-810F5C83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6B7-DC66-F531-CE99-48B5986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D8EC-A19E-A6B9-D36C-732590FF0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57F6-7CEC-E9C0-71C1-8654F367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CDF49-B380-B49E-218F-8D0B8235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5421F-1598-945F-024C-5D46F24F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29727-4930-D369-71A8-BA27FB9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783B-D39E-03C8-9137-C1D02C80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3708-93B3-A3AF-1F2D-0BA1FA4B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165A-1A4A-32CD-CC80-2217755FC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A8BBE-09A0-60CB-A139-678B53341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9A1B4-0040-2B62-C93F-342C0269D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29AA1-232F-622A-0989-C39A1CCF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F49FC-905B-B3CA-56C8-784C97C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2FABD-498B-62FC-8F4E-E7122EDB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0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8E0-3D4B-D563-D26E-C4DE54D9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F6EA-D63A-6582-AAAC-84250E4C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8B3AE-FD4B-C5C5-EC50-704CCB7D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19B5-2E41-0013-2F1C-D40F20F8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16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6871F-F502-875C-8622-6676357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3E743-3693-1B82-C09E-56D678D3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EEF7-E9C0-6BCA-C2B3-08EF21DC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1A2F-4A71-949E-F1BA-949B49D6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86BC-0C7D-24C0-66CA-9CCF2F06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53C04-D620-663C-E697-43ED442F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26B1B-FB06-D28B-3741-0CC655C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B879-E266-D79A-CFC4-D780827F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29AE-B428-5434-5FB1-1FF84E9B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8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3BD1-1160-73C1-97E3-D922793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E17C-5F34-DDD9-79ED-549A1F8C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00664-DB7F-F896-63CB-8A005ABC7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323F-4AAD-7D9E-90FE-3116C37D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CBD77-1EA4-8BB1-B8D6-3CF16EE5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25A62-5A6C-0C3E-2F8B-E6A7F825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18616-0041-A3AB-4DD3-604BA969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B229-4157-E4B5-54D2-282FB0C8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773D-193F-8233-32BF-2FD01A771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4D6B-DDA9-4610-8D52-A73798554098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9619-6CD6-2427-BB40-523EE954E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AC10-3143-1949-893C-80DB91EDE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CE88-A962-45CD-90C8-1526B9FF5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D3B2-2C8D-1993-0A1E-0D4B9E37A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DETECTING BUILDING DEFECTS USING VGG16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EA229-24C0-00B6-0FAB-925F94F47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350" y="3829050"/>
            <a:ext cx="7105650" cy="2160586"/>
          </a:xfrm>
        </p:spPr>
        <p:txBody>
          <a:bodyPr>
            <a:normAutofit fontScale="47500" lnSpcReduction="20000"/>
          </a:bodyPr>
          <a:lstStyle/>
          <a:p>
            <a:pPr marL="0" lvl="4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800" b="1" u="sng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3800" b="1" u="sng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8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VADICHERLA NARESH           (18UK1A05H7)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8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LAKKARSU SHIVA                    (18UK1A05K6)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8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REVANTH METTELA       (18UK1A05M0)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8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BOMMA KAVYA	                         (18UK1A05J4)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7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ADCB-0274-0B85-D14D-C9A1F419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5490-C826-BD07-6122-0BAF9AE30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77470" algn="just">
              <a:lnSpc>
                <a:spcPct val="145000"/>
              </a:lnSpc>
              <a:buSzPts val="1200"/>
              <a:tabLst>
                <a:tab pos="304165" algn="l"/>
                <a:tab pos="30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 ﬁnally created three web pages in order to translate text from     one language to the other language.</a:t>
            </a:r>
            <a:endParaRPr lang="en-IN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spcBef>
                <a:spcPts val="10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800" spc="-1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800" spc="-1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output</a:t>
            </a:r>
            <a:r>
              <a:rPr lang="en-US" sz="2800" spc="-1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language</a:t>
            </a:r>
            <a:r>
              <a:rPr lang="en-US" sz="2800" spc="-1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section,</a:t>
            </a:r>
            <a:r>
              <a:rPr lang="en-US" sz="2800" spc="-1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2800" spc="-1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included</a:t>
            </a:r>
            <a:r>
              <a:rPr lang="en-US" sz="2800" spc="-1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executing</a:t>
            </a:r>
            <a:r>
              <a:rPr lang="en-US" sz="2800" spc="-1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local</a:t>
            </a:r>
            <a:r>
              <a:rPr lang="en-US" sz="2800" spc="-1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host</a:t>
            </a:r>
            <a:r>
              <a:rPr lang="en-US" sz="2800" spc="-1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 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browser.</a:t>
            </a:r>
            <a:endParaRPr lang="en-IN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185420" lvl="1" algn="just">
              <a:lnSpc>
                <a:spcPct val="145000"/>
              </a:lnSpc>
              <a:spcBef>
                <a:spcPts val="6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z="2800" spc="-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image</a:t>
            </a:r>
            <a:r>
              <a:rPr lang="en-US" sz="2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given</a:t>
            </a:r>
            <a:r>
              <a:rPr lang="en-US" sz="2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input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2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web</a:t>
            </a:r>
            <a:r>
              <a:rPr lang="en-US" sz="2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cam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2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output</a:t>
            </a:r>
            <a:r>
              <a:rPr lang="en-US" sz="2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2800" spc="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2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form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text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whether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 cracks, ﬂakes or</a:t>
            </a:r>
            <a:r>
              <a:rPr lang="en-US" sz="2800" spc="-1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roof.</a:t>
            </a:r>
            <a:endParaRPr lang="en-IN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spcBef>
                <a:spcPts val="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Here are the screenshot images of our</a:t>
            </a:r>
            <a:r>
              <a:rPr lang="en-US" sz="2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project.</a:t>
            </a:r>
          </a:p>
          <a:p>
            <a:pPr lvl="1" algn="just">
              <a:spcBef>
                <a:spcPts val="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endParaRPr lang="en-US" sz="28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spcBef>
                <a:spcPts val="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spcBef>
                <a:spcPts val="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endParaRPr lang="en-US" sz="28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spcBef>
                <a:spcPts val="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1" algn="just">
              <a:spcBef>
                <a:spcPts val="75"/>
              </a:spcBef>
              <a:spcAft>
                <a:spcPts val="0"/>
              </a:spcAft>
              <a:buSzPts val="1200"/>
              <a:tabLst>
                <a:tab pos="532765" algn="l"/>
                <a:tab pos="533400" algn="l"/>
              </a:tabLst>
            </a:pPr>
            <a:endParaRPr lang="en-US" sz="2800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57200" lvl="1" indent="0" algn="just">
              <a:spcBef>
                <a:spcPts val="75"/>
              </a:spcBef>
              <a:spcAft>
                <a:spcPts val="0"/>
              </a:spcAft>
              <a:buSzPts val="1200"/>
              <a:buNone/>
              <a:tabLst>
                <a:tab pos="532765" algn="l"/>
                <a:tab pos="533400" algn="l"/>
              </a:tabLst>
            </a:pPr>
            <a:endParaRPr lang="en-IN" sz="2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24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2.jpeg">
            <a:extLst>
              <a:ext uri="{FF2B5EF4-FFF2-40B4-BE49-F238E27FC236}">
                <a16:creationId xmlns:a16="http://schemas.microsoft.com/office/drawing/2014/main" id="{9FE01A4C-2C3C-D38D-B67E-49B9269A29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7894" y="747423"/>
            <a:ext cx="3896843" cy="2584174"/>
          </a:xfrm>
          <a:prstGeom prst="rect">
            <a:avLst/>
          </a:prstGeom>
        </p:spPr>
      </p:pic>
      <p:pic>
        <p:nvPicPr>
          <p:cNvPr id="3" name="image43.jpeg">
            <a:extLst>
              <a:ext uri="{FF2B5EF4-FFF2-40B4-BE49-F238E27FC236}">
                <a16:creationId xmlns:a16="http://schemas.microsoft.com/office/drawing/2014/main" id="{CDB5DABE-712D-7FD3-07DA-0108FF13A2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747423"/>
            <a:ext cx="4513760" cy="2584174"/>
          </a:xfrm>
          <a:prstGeom prst="rect">
            <a:avLst/>
          </a:prstGeom>
        </p:spPr>
      </p:pic>
      <p:pic>
        <p:nvPicPr>
          <p:cNvPr id="4" name="image44.jpeg">
            <a:extLst>
              <a:ext uri="{FF2B5EF4-FFF2-40B4-BE49-F238E27FC236}">
                <a16:creationId xmlns:a16="http://schemas.microsoft.com/office/drawing/2014/main" id="{EA5F831C-D420-E629-D3A9-A84A2DD716E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6038" y="4004865"/>
            <a:ext cx="4110825" cy="2006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98D38-D1CD-417D-9041-2857D475DEAB}"/>
              </a:ext>
            </a:extLst>
          </p:cNvPr>
          <p:cNvSpPr txBox="1"/>
          <p:nvPr/>
        </p:nvSpPr>
        <p:spPr>
          <a:xfrm>
            <a:off x="1602189" y="3543200"/>
            <a:ext cx="60946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 Displays the</a:t>
            </a:r>
            <a:r>
              <a:rPr lang="en-US" sz="12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</a:t>
            </a:r>
            <a:r>
              <a:rPr lang="en-US" sz="1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D5D69-EF52-A52A-DF37-EEC9679F9813}"/>
              </a:ext>
            </a:extLst>
          </p:cNvPr>
          <p:cNvSpPr txBox="1"/>
          <p:nvPr/>
        </p:nvSpPr>
        <p:spPr>
          <a:xfrm>
            <a:off x="5750781" y="3453460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">
              <a:spcBef>
                <a:spcPts val="5"/>
              </a:spcBef>
              <a:spcAft>
                <a:spcPts val="0"/>
              </a:spcAft>
              <a:tabLst>
                <a:tab pos="304546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Figure 2. Displays an introduction about the</a:t>
            </a:r>
            <a:r>
              <a:rPr lang="en-US" sz="1200" spc="-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44.jpeg">
            <a:extLst>
              <a:ext uri="{FF2B5EF4-FFF2-40B4-BE49-F238E27FC236}">
                <a16:creationId xmlns:a16="http://schemas.microsoft.com/office/drawing/2014/main" id="{2F20A344-F641-A47E-08BA-AE91905521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6038" y="4004865"/>
            <a:ext cx="4110825" cy="2006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131963-F67B-D70F-B4C9-0C5AFC0F4875}"/>
              </a:ext>
            </a:extLst>
          </p:cNvPr>
          <p:cNvSpPr txBox="1"/>
          <p:nvPr/>
        </p:nvSpPr>
        <p:spPr>
          <a:xfrm>
            <a:off x="2901232" y="6195852"/>
            <a:ext cx="5699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2115" marR="635635" algn="ctr"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Displays an Emergency alert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3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C9FA-5D25-08C1-61CD-C1EC8C21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96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                              </a:t>
            </a:r>
            <a:r>
              <a:rPr lang="en-IN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A1E5-9C86-E14E-52E6-6003AB2D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" indent="93980">
              <a:spcBef>
                <a:spcPts val="39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output is displayed in text</a:t>
            </a:r>
            <a:r>
              <a:rPr lang="en-US" sz="1800" spc="-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45.jpeg">
            <a:extLst>
              <a:ext uri="{FF2B5EF4-FFF2-40B4-BE49-F238E27FC236}">
                <a16:creationId xmlns:a16="http://schemas.microsoft.com/office/drawing/2014/main" id="{C419B289-B2DC-DD49-708F-607BC88735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0421" y="2504661"/>
            <a:ext cx="6440555" cy="3331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334D2-B566-8306-C214-B5D5B59A31E4}"/>
              </a:ext>
            </a:extLst>
          </p:cNvPr>
          <p:cNvSpPr txBox="1"/>
          <p:nvPr/>
        </p:nvSpPr>
        <p:spPr>
          <a:xfrm>
            <a:off x="3325633" y="5931818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250" marR="476250" algn="ctr">
              <a:spcBef>
                <a:spcPts val="96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Output of our project predictions displayed like this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7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74A-E1AC-F5C6-6B41-407408B5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C691-B760-ABB9-9057-BF2BDE04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PROBLEM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2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749A-4A9A-1F1A-39F3-B16C5554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C4F7-AE77-1047-CB8C-741C9672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5067300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of defects including cracks and flakes on the wall surfaces in high-rise buildings is a crucial task of buildings maintenance.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left undetected and untreated, these defects can significantly affect the structural integrity and the aesthetic aspect of buildings, Time and cost-effective methods of building condition survey are of practicing need for the building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agencies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labor-consuming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 of the manual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project detecting building defects such as cracks, flakes, and roof defects, we 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usingCNN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pre-trained model VGG16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type of building defect on the given parameters.</a:t>
            </a:r>
          </a:p>
          <a:p>
            <a:pPr algn="just"/>
            <a:r>
              <a:rPr lang="en-US" sz="18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defect.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model uses an integrated webcam to capture the video frame and the video frame is compared with the pre-trained model and the type of building defect is identified and showcased on the OpenCV window and emergency pull is initiated.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32EA-06B7-84F9-C975-01820435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FDE5C6-2BE2-433F-E103-25B34EB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image8.jpeg">
            <a:extLst>
              <a:ext uri="{FF2B5EF4-FFF2-40B4-BE49-F238E27FC236}">
                <a16:creationId xmlns:a16="http://schemas.microsoft.com/office/drawing/2014/main" id="{61D446DE-AE85-0907-AC3E-B792C3D1DD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1100" y="2146300"/>
            <a:ext cx="988695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5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76CB-FDEF-225A-6CD5-C33C25E9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5E90-246B-0141-A349-2B249674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 time passes many buildings due to poor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develops defects like cracks,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flakesetc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if left undetected it can cause hazardous damages.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methods for this</a:t>
            </a:r>
            <a:r>
              <a:rPr lang="en-US" sz="1800" spc="-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of work commonly comprise of engaging building surveyors to undertake a condition assessment which involves a lengthy site inspection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produce a systematic recording of the physical condition of the building elements, including cost estimates of immediate and projected long-term costs of renewal, repair and maintenance of 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66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999A-6966-08C0-F687-67E85FA9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A6DB-6591-7D9F-9FAD-00617B2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5450" marR="681990" indent="-285750" algn="just">
              <a:lnSpc>
                <a:spcPct val="150000"/>
              </a:lnSpc>
              <a:spcBef>
                <a:spcPts val="128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project detecting building defects such as cracks, flakes and roof defects, we are using CNN     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pre-trained model VGG16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type of building defect on the given parameters.</a:t>
            </a:r>
          </a:p>
          <a:p>
            <a:pPr marL="139700" marR="681990" indent="226695" algn="just">
              <a:lnSpc>
                <a:spcPct val="150000"/>
              </a:lnSpc>
              <a:spcBef>
                <a:spcPts val="1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objective of the project is to build an application to detect the type of building defect.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25450" marR="681355" indent="-28575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uses an integrated webcam to capture the video frame and the video frame is compared     with the pre-trained model and the type of building defect is identified and showcased on the OpenCV window and emergency pull is initiated.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1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BDED-1FAE-C0BB-CF24-17A3A5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922-AB46-5B0D-52D8-6B2E1B4E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spcBef>
                <a:spcPts val="112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Little to no equipment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needed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8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Easy to</a:t>
            </a:r>
            <a:r>
              <a:rPr lang="en-US" sz="32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train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93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Portable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69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Minimum Part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Preparation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94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Perfect prediction of the building defects and very accurate performance calculations.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490B-E592-2BB6-4178-A473BBFA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B8EC-DCE4-04BD-31BD-4E8482DD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just"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Surface indications</a:t>
            </a:r>
            <a:r>
              <a:rPr lang="en-US" sz="32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only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8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Generally, only able to detect large</a:t>
            </a:r>
            <a:r>
              <a:rPr lang="en-US" sz="3200" spc="-10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ﬂaws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8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Possible misinterpretation of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ﬂaws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95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User should have the idea on all the parameters and units of each</a:t>
            </a:r>
            <a:r>
              <a:rPr lang="en-US" sz="3200" spc="-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parameter.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134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F2EC-29F3-9EAF-8D4A-C2FCED73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5ACA-7FC4-C8C0-4E67-1D7E9677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just"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Thermography</a:t>
            </a:r>
            <a:r>
              <a:rPr lang="en-US" sz="3200" spc="-1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methodologies</a:t>
            </a:r>
            <a:r>
              <a:rPr lang="en-US" sz="3200" spc="-1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spc="1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fordetecting</a:t>
            </a:r>
            <a:r>
              <a:rPr lang="en-US" sz="3200" spc="-1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energy</a:t>
            </a:r>
            <a:r>
              <a:rPr lang="en-US" sz="3200" spc="-1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related</a:t>
            </a:r>
            <a:r>
              <a:rPr lang="en-US" sz="3200" spc="-1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building</a:t>
            </a:r>
            <a:r>
              <a:rPr lang="en-US" sz="3200" spc="-1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defects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87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Time-lapse thermography for building defect</a:t>
            </a:r>
            <a:r>
              <a:rPr lang="en-US" sz="32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detection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85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spc="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Improvingthedetectionofthermalbridgesinbuildingsviaon-siteinfrared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thermography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 algn="just">
              <a:spcBef>
                <a:spcPts val="68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Geophysical methods for defect detection in architectural</a:t>
            </a:r>
            <a:r>
              <a:rPr lang="en-US" sz="32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structures.</a:t>
            </a:r>
            <a:endParaRPr lang="en-IN" sz="3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40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DETECTING BUILDING DEFECTS USING VGG16</vt:lpstr>
      <vt:lpstr>CONTEXT</vt:lpstr>
      <vt:lpstr>INTRODUCTION</vt:lpstr>
      <vt:lpstr>BLOCK DIAGRAM</vt:lpstr>
      <vt:lpstr>EXISTING PROBLEM</vt:lpstr>
      <vt:lpstr>PROPOSED SOLUTION</vt:lpstr>
      <vt:lpstr>ADVANTAGES </vt:lpstr>
      <vt:lpstr> DISADVANTAGES</vt:lpstr>
      <vt:lpstr>APPLICATIONS</vt:lpstr>
      <vt:lpstr>CONCLUSION</vt:lpstr>
      <vt:lpstr>PowerPoint Presentation</vt:lpstr>
      <vt:lpstr>                             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BUILDING DEFECTS USING VGG16</dc:title>
  <dc:creator>Kavya Kaleru</dc:creator>
  <cp:lastModifiedBy>dajaykumar384@hotmail.com</cp:lastModifiedBy>
  <cp:revision>7</cp:revision>
  <dcterms:created xsi:type="dcterms:W3CDTF">2022-06-25T06:04:42Z</dcterms:created>
  <dcterms:modified xsi:type="dcterms:W3CDTF">2022-07-15T09:57:09Z</dcterms:modified>
</cp:coreProperties>
</file>