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3" r:id="rId8"/>
    <p:sldId id="264" r:id="rId9"/>
    <p:sldId id="268" r:id="rId10"/>
    <p:sldId id="271" r:id="rId11"/>
    <p:sldId id="262"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6D2D4-0046-4659-8936-B7D6A107B6B1}">
          <p14:sldIdLst>
            <p14:sldId id="256"/>
            <p14:sldId id="257"/>
            <p14:sldId id="258"/>
            <p14:sldId id="259"/>
            <p14:sldId id="260"/>
            <p14:sldId id="267"/>
            <p14:sldId id="263"/>
            <p14:sldId id="264"/>
            <p14:sldId id="268"/>
            <p14:sldId id="271"/>
            <p14:sldId id="262"/>
          </p14:sldIdLst>
        </p14:section>
        <p14:section name="Untitled Section" id="{FA7E2FEF-600D-4AC3-B305-C95B8AF479F4}">
          <p14:sldIdLst>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 MANDA" initials="A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2708"/>
    <a:srgbClr val="F2F4F3"/>
    <a:srgbClr val="4F2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pPr/>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4774-6DC8-452E-87B9-EF5ECAE1CC0B}" type="datetimeFigureOut">
              <a:rPr lang="en-IN" smtClean="0"/>
              <a:pPr/>
              <a:t>09-01-2022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1C0-4E3A-4774-8719-74BC4920BC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210" y="2420759"/>
            <a:ext cx="10815003" cy="1433830"/>
          </a:xfrm>
        </p:spPr>
        <p:txBody>
          <a:bodyPr>
            <a:noAutofit/>
            <a:scene3d>
              <a:camera prst="orthographicFront"/>
              <a:lightRig rig="threePt" dir="t"/>
            </a:scene3d>
          </a:bodyPr>
          <a:lstStyle/>
          <a:p>
            <a:r>
              <a:rPr lang="en-US" sz="4500" b="1" i="0"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Flight Delays Prediction Using Machine Learning</a:t>
            </a:r>
            <a:br>
              <a:rPr lang="en-US" sz="800" b="1" i="0" dirty="0">
                <a:solidFill>
                  <a:srgbClr val="2D2828"/>
                </a:solidFill>
                <a:effectLst/>
                <a:latin typeface="Open Sans" panose="020B0606030504020204" pitchFamily="34" charset="0"/>
              </a:rPr>
            </a:br>
            <a:br>
              <a:rPr lang="en-US" sz="1200" b="0" i="0" dirty="0">
                <a:solidFill>
                  <a:srgbClr val="35475C"/>
                </a:solidFill>
                <a:effectLst/>
                <a:latin typeface="Open Sans" panose="020B0606030504020204" pitchFamily="34" charset="0"/>
              </a:rPr>
            </a:br>
            <a:br>
              <a:rPr lang="en-US" sz="4400" dirty="0">
                <a:ln/>
                <a:solidFill>
                  <a:schemeClr val="accent5">
                    <a:lumMod val="75000"/>
                  </a:schemeClr>
                </a:solidFill>
                <a:effectLst>
                  <a:reflection blurRad="6350" stA="53000" endA="300" endPos="35500" dir="5400000" sy="-90000" algn="bl" rotWithShape="0"/>
                </a:effectLst>
                <a:latin typeface="+mn-lt"/>
                <a:cs typeface="+mn-lt"/>
              </a:rPr>
            </a:br>
            <a:endParaRPr lang="en-US" sz="4400" dirty="0">
              <a:ln/>
              <a:solidFill>
                <a:schemeClr val="accent5">
                  <a:lumMod val="75000"/>
                </a:schemeClr>
              </a:solidFill>
              <a:effectLst>
                <a:reflection blurRad="6350" stA="53000" endA="300" endPos="35500" dir="5400000" sy="-90000" algn="bl" rotWithShape="0"/>
              </a:effectLst>
              <a:latin typeface="+mn-lt"/>
              <a:cs typeface="+mn-lt"/>
            </a:endParaRPr>
          </a:p>
        </p:txBody>
      </p:sp>
      <p:sp>
        <p:nvSpPr>
          <p:cNvPr id="12" name="TextBox 11">
            <a:extLst>
              <a:ext uri="{FF2B5EF4-FFF2-40B4-BE49-F238E27FC236}">
                <a16:creationId xmlns:a16="http://schemas.microsoft.com/office/drawing/2014/main" id="{38A01F6E-20B9-40F1-82C6-CDC26273644E}"/>
              </a:ext>
            </a:extLst>
          </p:cNvPr>
          <p:cNvSpPr txBox="1"/>
          <p:nvPr/>
        </p:nvSpPr>
        <p:spPr>
          <a:xfrm>
            <a:off x="4092893" y="2456571"/>
            <a:ext cx="3521413" cy="1400383"/>
          </a:xfrm>
          <a:prstGeom prst="rect">
            <a:avLst/>
          </a:prstGeom>
          <a:noFill/>
        </p:spPr>
        <p:txBody>
          <a:bodyPr wrap="square" rtlCol="0">
            <a:spAutoFit/>
          </a:bodyPr>
          <a:lstStyle/>
          <a:p>
            <a:pPr algn="ctr"/>
            <a:endParaRPr lang="en-IN" sz="2500" dirty="0"/>
          </a:p>
          <a:p>
            <a:pPr algn="ctr"/>
            <a:r>
              <a:rPr lang="en-IN" sz="3000" dirty="0"/>
              <a:t>Presented by:</a:t>
            </a:r>
          </a:p>
          <a:p>
            <a:pPr algn="ctr"/>
            <a:r>
              <a:rPr lang="en-IN" sz="3000" dirty="0"/>
              <a:t> Team no: CSE-013</a:t>
            </a:r>
          </a:p>
        </p:txBody>
      </p:sp>
      <p:sp>
        <p:nvSpPr>
          <p:cNvPr id="13" name="TextBox 12">
            <a:extLst>
              <a:ext uri="{FF2B5EF4-FFF2-40B4-BE49-F238E27FC236}">
                <a16:creationId xmlns:a16="http://schemas.microsoft.com/office/drawing/2014/main" id="{CFD10BE3-EA56-4EAA-9D47-5C9CA0721B14}"/>
              </a:ext>
            </a:extLst>
          </p:cNvPr>
          <p:cNvSpPr txBox="1"/>
          <p:nvPr/>
        </p:nvSpPr>
        <p:spPr>
          <a:xfrm>
            <a:off x="4330561" y="4060219"/>
            <a:ext cx="4670004" cy="1200329"/>
          </a:xfrm>
          <a:prstGeom prst="rect">
            <a:avLst/>
          </a:prstGeom>
          <a:noFill/>
        </p:spPr>
        <p:txBody>
          <a:bodyPr wrap="square" rtlCol="0">
            <a:spAutoFit/>
          </a:bodyPr>
          <a:lstStyle/>
          <a:p>
            <a:r>
              <a:rPr lang="en-IN" dirty="0">
                <a:latin typeface="Candara" panose="020E0502030303020204" pitchFamily="34" charset="0"/>
              </a:rPr>
              <a:t>18UK1A0559-  CHENNABOINA VARUN RAHUL</a:t>
            </a:r>
          </a:p>
          <a:p>
            <a:r>
              <a:rPr lang="en-IN" dirty="0">
                <a:latin typeface="Candara" panose="020E0502030303020204" pitchFamily="34" charset="0"/>
              </a:rPr>
              <a:t>18UK1A0502-  ALUGU SAIPRIYA  </a:t>
            </a:r>
          </a:p>
          <a:p>
            <a:r>
              <a:rPr lang="en-IN" dirty="0">
                <a:latin typeface="Candara" panose="020E0502030303020204" pitchFamily="34" charset="0"/>
              </a:rPr>
              <a:t>18UK1A0517-  GIDDEMARI SHASHIKUMAR</a:t>
            </a:r>
          </a:p>
          <a:p>
            <a:r>
              <a:rPr lang="en-IN" dirty="0">
                <a:latin typeface="Candara" panose="020E0502030303020204" pitchFamily="34" charset="0"/>
              </a:rPr>
              <a:t>18UK1A0571-  DHARIPELLI PRAVEEN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146392-09DC-45A5-A352-9A2B55CC3B14}"/>
              </a:ext>
            </a:extLst>
          </p:cNvPr>
          <p:cNvSpPr txBox="1"/>
          <p:nvPr/>
        </p:nvSpPr>
        <p:spPr>
          <a:xfrm>
            <a:off x="407331" y="192742"/>
            <a:ext cx="9546565" cy="4985980"/>
          </a:xfrm>
          <a:prstGeom prst="rect">
            <a:avLst/>
          </a:prstGeom>
          <a:noFill/>
        </p:spPr>
        <p:txBody>
          <a:bodyPr wrap="square" rtlCol="0">
            <a:spAutoFit/>
          </a:bodyPr>
          <a:lstStyle/>
          <a:p>
            <a:r>
              <a:rPr lang="en-US" sz="5400" b="0" i="0" dirty="0">
                <a:solidFill>
                  <a:schemeClr val="accent2">
                    <a:lumMod val="50000"/>
                  </a:schemeClr>
                </a:solidFill>
                <a:effectLst/>
                <a:ea typeface="Tahoma" panose="020B0604030504040204" pitchFamily="34" charset="0"/>
                <a:cs typeface="Tahoma" panose="020B0604030504040204" pitchFamily="34" charset="0"/>
              </a:rPr>
              <a:t>MACHINE LEARNING ALGORITMS</a:t>
            </a:r>
          </a:p>
          <a:p>
            <a:endParaRPr lang="en-US" sz="4400" dirty="0">
              <a:solidFill>
                <a:schemeClr val="accent2">
                  <a:lumMod val="50000"/>
                </a:schemeClr>
              </a:solidFill>
              <a:ea typeface="Tahoma" panose="020B0604030504040204" pitchFamily="34" charset="0"/>
              <a:cs typeface="Tahoma" panose="020B0604030504040204" pitchFamily="34" charset="0"/>
            </a:endParaRPr>
          </a:p>
          <a:p>
            <a:endParaRPr lang="en-US" sz="4400" b="0" i="0" dirty="0">
              <a:solidFill>
                <a:schemeClr val="accent2">
                  <a:lumMod val="50000"/>
                </a:schemeClr>
              </a:solidFill>
              <a:effectLst/>
              <a:ea typeface="Tahoma" panose="020B0604030504040204" pitchFamily="34" charset="0"/>
              <a:cs typeface="Tahoma" panose="020B0604030504040204" pitchFamily="34" charset="0"/>
            </a:endParaRPr>
          </a:p>
          <a:p>
            <a:endParaRPr lang="en-US" sz="4400" dirty="0">
              <a:solidFill>
                <a:schemeClr val="accent2">
                  <a:lumMod val="50000"/>
                </a:schemeClr>
              </a:solidFill>
              <a:ea typeface="Tahoma" panose="020B0604030504040204" pitchFamily="34" charset="0"/>
              <a:cs typeface="Tahoma" panose="020B0604030504040204" pitchFamily="34" charset="0"/>
            </a:endParaRPr>
          </a:p>
          <a:p>
            <a:endParaRPr lang="en-US" sz="4400" b="0" i="0" dirty="0">
              <a:solidFill>
                <a:schemeClr val="accent2">
                  <a:lumMod val="50000"/>
                </a:schemeClr>
              </a:solidFill>
              <a:effectLst/>
              <a:ea typeface="Tahoma" panose="020B0604030504040204" pitchFamily="34" charset="0"/>
              <a:cs typeface="Tahoma" panose="020B0604030504040204" pitchFamily="34" charset="0"/>
            </a:endParaRPr>
          </a:p>
          <a:p>
            <a:endParaRPr lang="en-US" sz="4400" b="0" i="0" dirty="0">
              <a:solidFill>
                <a:schemeClr val="accent2">
                  <a:lumMod val="50000"/>
                </a:schemeClr>
              </a:solidFill>
              <a:effectLst/>
              <a:ea typeface="Tahoma" panose="020B0604030504040204" pitchFamily="34" charset="0"/>
              <a:cs typeface="Tahoma" panose="020B0604030504040204" pitchFamily="34" charset="0"/>
            </a:endParaRPr>
          </a:p>
          <a:p>
            <a:endParaRPr lang="en-US" sz="4400" dirty="0">
              <a:solidFill>
                <a:schemeClr val="accent2">
                  <a:lumMod val="50000"/>
                </a:schemeClr>
              </a:solidFill>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024D1286-D85A-4A1F-BFB0-7F4E9CFAAC35}"/>
              </a:ext>
            </a:extLst>
          </p:cNvPr>
          <p:cNvSpPr txBox="1"/>
          <p:nvPr/>
        </p:nvSpPr>
        <p:spPr>
          <a:xfrm>
            <a:off x="407332" y="950260"/>
            <a:ext cx="11282644" cy="3354765"/>
          </a:xfrm>
          <a:prstGeom prst="rect">
            <a:avLst/>
          </a:prstGeom>
          <a:noFill/>
        </p:spPr>
        <p:txBody>
          <a:bodyPr wrap="square">
            <a:spAutoFit/>
          </a:bodyPr>
          <a:lstStyle/>
          <a:p>
            <a:r>
              <a:rPr lang="en-US" sz="3200" u="sng" dirty="0"/>
              <a:t>Decision Tree </a:t>
            </a:r>
          </a:p>
          <a:p>
            <a:r>
              <a:rPr lang="en-US" sz="1800" b="0" i="0" dirty="0">
                <a:effectLst/>
              </a:rPr>
              <a:t>A </a:t>
            </a:r>
            <a:r>
              <a:rPr lang="en-US" dirty="0"/>
              <a:t>decision tree are type of Supervised Machine Learning (that is you explain what the input is and what the corresponding output is in the training data) where the data is continuously split according to a certain parameter. The tree can be explained by two entities, namely decision nodes and leaves. The leaves are the decisions or the final outcomes. And the decision nodes are where the data is split.</a:t>
            </a:r>
          </a:p>
          <a:p>
            <a:pPr marL="285750" indent="-285750">
              <a:buFont typeface="Arial" panose="020B0604020202020204" pitchFamily="34" charset="0"/>
              <a:buChar char="•"/>
            </a:pPr>
            <a:endParaRPr lang="en-US" sz="1800" dirty="0"/>
          </a:p>
          <a:p>
            <a:pPr marL="285750" indent="-285750" algn="l" fontAlgn="base">
              <a:buFont typeface="Arial" panose="020B0604020202020204" pitchFamily="34" charset="0"/>
              <a:buChar char="•"/>
            </a:pPr>
            <a:r>
              <a:rPr lang="en-US" b="0" i="0" dirty="0">
                <a:solidFill>
                  <a:srgbClr val="273239"/>
                </a:solidFill>
                <a:effectLst/>
              </a:rPr>
              <a:t>Decision trees are able to generate understandable rules.</a:t>
            </a:r>
          </a:p>
          <a:p>
            <a:pPr marL="285750" indent="-285750" algn="l" fontAlgn="base">
              <a:buFont typeface="Arial" panose="020B0604020202020204" pitchFamily="34" charset="0"/>
              <a:buChar char="•"/>
            </a:pPr>
            <a:r>
              <a:rPr lang="en-US" b="0" i="0" dirty="0">
                <a:solidFill>
                  <a:srgbClr val="273239"/>
                </a:solidFill>
                <a:effectLst/>
              </a:rPr>
              <a:t>Decision trees perform classification without requiring much computation.</a:t>
            </a:r>
          </a:p>
          <a:p>
            <a:pPr marL="285750" indent="-285750" algn="l" fontAlgn="base">
              <a:buFont typeface="Arial" panose="020B0604020202020204" pitchFamily="34" charset="0"/>
              <a:buChar char="•"/>
            </a:pPr>
            <a:r>
              <a:rPr lang="en-US" b="0" i="0" dirty="0">
                <a:solidFill>
                  <a:srgbClr val="273239"/>
                </a:solidFill>
                <a:effectLst/>
              </a:rPr>
              <a:t>Decision trees are able to handle both continuous and categorical variables.</a:t>
            </a:r>
          </a:p>
          <a:p>
            <a:pPr marL="285750" indent="-285750" algn="l" fontAlgn="base">
              <a:buFont typeface="Arial" panose="020B0604020202020204" pitchFamily="34" charset="0"/>
              <a:buChar char="•"/>
            </a:pPr>
            <a:r>
              <a:rPr lang="en-US" b="0" i="0" dirty="0">
                <a:solidFill>
                  <a:srgbClr val="273239"/>
                </a:solidFill>
                <a:effectLst/>
              </a:rPr>
              <a:t>Decision trees provide a clear indication of which fields are most important for prediction or classification</a:t>
            </a:r>
            <a:r>
              <a:rPr lang="en-US" b="0" i="0" dirty="0">
                <a:solidFill>
                  <a:srgbClr val="273239"/>
                </a:solidFill>
                <a:effectLst/>
                <a:latin typeface="urw-din"/>
              </a:rPr>
              <a:t>.</a:t>
            </a:r>
          </a:p>
          <a:p>
            <a:endParaRPr lang="en-US" sz="1800" dirty="0"/>
          </a:p>
        </p:txBody>
      </p:sp>
      <p:pic>
        <p:nvPicPr>
          <p:cNvPr id="10" name="Picture 9">
            <a:extLst>
              <a:ext uri="{FF2B5EF4-FFF2-40B4-BE49-F238E27FC236}">
                <a16:creationId xmlns:a16="http://schemas.microsoft.com/office/drawing/2014/main" id="{F974ECA9-23CD-4B28-B8CA-21A02BCBB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52" y="4080623"/>
            <a:ext cx="4405313" cy="2451015"/>
          </a:xfrm>
          <a:prstGeom prst="rect">
            <a:avLst/>
          </a:prstGeom>
        </p:spPr>
      </p:pic>
      <p:pic>
        <p:nvPicPr>
          <p:cNvPr id="12" name="Picture 11">
            <a:extLst>
              <a:ext uri="{FF2B5EF4-FFF2-40B4-BE49-F238E27FC236}">
                <a16:creationId xmlns:a16="http://schemas.microsoft.com/office/drawing/2014/main" id="{BD602C8F-2981-4261-AC32-D5075ADD1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4171955"/>
            <a:ext cx="4405313" cy="2545329"/>
          </a:xfrm>
          <a:prstGeom prst="rect">
            <a:avLst/>
          </a:prstGeom>
        </p:spPr>
      </p:pic>
    </p:spTree>
    <p:extLst>
      <p:ext uri="{BB962C8B-B14F-4D97-AF65-F5344CB8AC3E}">
        <p14:creationId xmlns:p14="http://schemas.microsoft.com/office/powerpoint/2010/main" val="253316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4" y="-528918"/>
            <a:ext cx="9565341" cy="2281518"/>
          </a:xfrm>
        </p:spPr>
        <p:txBody>
          <a:bodyPr/>
          <a:lstStyle/>
          <a:p>
            <a:r>
              <a:rPr lang="en-US" dirty="0"/>
              <a:t> </a:t>
            </a:r>
            <a:r>
              <a:rPr lang="en-IN" sz="3200" i="0" u="sng" dirty="0">
                <a:solidFill>
                  <a:srgbClr val="273239"/>
                </a:solidFill>
                <a:effectLst/>
                <a:latin typeface="+mn-lt"/>
                <a:cs typeface="Calibri" panose="020F0502020204030204" pitchFamily="34" charset="0"/>
              </a:rPr>
              <a:t>k-nearest</a:t>
            </a:r>
            <a:r>
              <a:rPr lang="en-IN" sz="3200" b="1" i="0" u="sng" dirty="0">
                <a:solidFill>
                  <a:srgbClr val="273239"/>
                </a:solidFill>
                <a:effectLst/>
                <a:latin typeface="+mn-lt"/>
                <a:cs typeface="Calibri" panose="020F0502020204030204" pitchFamily="34" charset="0"/>
              </a:rPr>
              <a:t> </a:t>
            </a:r>
            <a:r>
              <a:rPr lang="en-IN" sz="3200" i="0" u="sng" dirty="0">
                <a:solidFill>
                  <a:srgbClr val="273239"/>
                </a:solidFill>
                <a:effectLst/>
                <a:latin typeface="+mn-lt"/>
                <a:cs typeface="Calibri" panose="020F0502020204030204" pitchFamily="34" charset="0"/>
              </a:rPr>
              <a:t>neighbor</a:t>
            </a:r>
            <a:r>
              <a:rPr lang="en-IN" sz="3200" b="1" i="0" u="sng" dirty="0">
                <a:solidFill>
                  <a:srgbClr val="273239"/>
                </a:solidFill>
                <a:effectLst/>
                <a:latin typeface="+mn-lt"/>
                <a:cs typeface="Calibri" panose="020F0502020204030204" pitchFamily="34" charset="0"/>
              </a:rPr>
              <a:t> </a:t>
            </a:r>
            <a:r>
              <a:rPr lang="en-IN" sz="3200" i="0" u="sng" dirty="0">
                <a:solidFill>
                  <a:srgbClr val="273239"/>
                </a:solidFill>
                <a:effectLst/>
                <a:latin typeface="+mn-lt"/>
                <a:cs typeface="Calibri" panose="020F0502020204030204" pitchFamily="34" charset="0"/>
              </a:rPr>
              <a:t>algorithm</a:t>
            </a:r>
            <a:r>
              <a:rPr lang="en-IN" sz="1800" b="1" i="0" dirty="0">
                <a:solidFill>
                  <a:srgbClr val="273239"/>
                </a:solidFill>
                <a:effectLst/>
                <a:latin typeface="+mn-lt"/>
              </a:rPr>
              <a:t>:</a:t>
            </a:r>
            <a:br>
              <a:rPr lang="en-IN" sz="1800" b="1" i="0" dirty="0">
                <a:solidFill>
                  <a:srgbClr val="273239"/>
                </a:solidFill>
                <a:effectLst/>
                <a:latin typeface="+mn-lt"/>
              </a:rPr>
            </a:br>
            <a:endParaRPr lang="en-IN" sz="1800" u="sng" dirty="0">
              <a:latin typeface="+mn-lt"/>
            </a:endParaRPr>
          </a:p>
        </p:txBody>
      </p:sp>
      <p:sp>
        <p:nvSpPr>
          <p:cNvPr id="7" name="Content Placeholder 6">
            <a:extLst>
              <a:ext uri="{FF2B5EF4-FFF2-40B4-BE49-F238E27FC236}">
                <a16:creationId xmlns:a16="http://schemas.microsoft.com/office/drawing/2014/main" id="{81BC40C1-D9FE-45F0-8A78-A168ACD313BA}"/>
              </a:ext>
            </a:extLst>
          </p:cNvPr>
          <p:cNvSpPr>
            <a:spLocks noGrp="1"/>
          </p:cNvSpPr>
          <p:nvPr>
            <p:ph idx="1"/>
          </p:nvPr>
        </p:nvSpPr>
        <p:spPr>
          <a:xfrm>
            <a:off x="690282" y="941294"/>
            <a:ext cx="10847293" cy="5190565"/>
          </a:xfrm>
        </p:spPr>
        <p:txBody>
          <a:bodyPr>
            <a:noAutofit/>
          </a:bodyPr>
          <a:lstStyle/>
          <a:p>
            <a:pPr fontAlgn="base"/>
            <a:r>
              <a:rPr lang="en-US" sz="1800" dirty="0"/>
              <a:t>It is a supervised machine learning algorithm. The algorithm can be used to solve both classification and regression problem statements. The number of nearest neighbor's to a new unknown variable that has to be predicted or classified is denoted by the symbol 'K'.</a:t>
            </a:r>
          </a:p>
          <a:p>
            <a:pPr fontAlgn="base"/>
            <a:r>
              <a:rPr lang="en-US" sz="1800" dirty="0"/>
              <a:t>KNN algorithm at the training phase just stores the dataset and when it gets new data, then it classifies that data into a category that is much similar to the new data.</a:t>
            </a:r>
          </a:p>
          <a:p>
            <a:pPr fontAlgn="base"/>
            <a:r>
              <a:rPr lang="en-US" sz="1800" dirty="0"/>
              <a:t>K-Nearest Neighbors (KNN) is one of the simplest algorithms used in </a:t>
            </a:r>
            <a:r>
              <a:rPr lang="en-US" sz="1800" b="1" dirty="0"/>
              <a:t>Machine Learning for regression and classification problem</a:t>
            </a:r>
            <a:r>
              <a:rPr lang="en-US" sz="1800" dirty="0"/>
              <a:t>. KNN algorithms use data and classify new data points based on similarity measures (e.g. distance function). The data is assigned to the class which has the nearest neighbors.</a:t>
            </a:r>
            <a:endParaRPr lang="en-US" sz="1750" b="0" i="0" dirty="0">
              <a:solidFill>
                <a:srgbClr val="273239"/>
              </a:solidFill>
              <a:effectLst/>
            </a:endParaRPr>
          </a:p>
          <a:p>
            <a:pPr marL="0" indent="0">
              <a:buNone/>
            </a:pPr>
            <a:endParaRPr lang="en-IN" dirty="0"/>
          </a:p>
        </p:txBody>
      </p:sp>
      <p:pic>
        <p:nvPicPr>
          <p:cNvPr id="11" name="Picture 10">
            <a:extLst>
              <a:ext uri="{FF2B5EF4-FFF2-40B4-BE49-F238E27FC236}">
                <a16:creationId xmlns:a16="http://schemas.microsoft.com/office/drawing/2014/main" id="{DF539E37-6FF2-42B2-A471-5A3C51790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491" y="3522427"/>
            <a:ext cx="3081867" cy="26329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469900"/>
            <a:ext cx="10515600" cy="1325563"/>
          </a:xfrm>
        </p:spPr>
        <p:txBody>
          <a:bodyPr>
            <a:normAutofit/>
          </a:bodyPr>
          <a:lstStyle/>
          <a:p>
            <a:r>
              <a:rPr lang="en-US" sz="5400" i="0" dirty="0">
                <a:solidFill>
                  <a:schemeClr val="accent2">
                    <a:lumMod val="50000"/>
                  </a:schemeClr>
                </a:solidFill>
                <a:effectLst/>
                <a:ea typeface="Tahoma" panose="020B0604030504040204" pitchFamily="34" charset="0"/>
                <a:cs typeface="Tahoma" panose="020B0604030504040204" pitchFamily="34" charset="0"/>
              </a:rPr>
              <a:t>SOFTWARE REQUIREMENTS</a:t>
            </a:r>
            <a:endParaRPr lang="en-IN" sz="5400" dirty="0">
              <a:solidFill>
                <a:schemeClr val="accent2">
                  <a:lumMod val="50000"/>
                </a:schemeClr>
              </a:solidFill>
            </a:endParaRPr>
          </a:p>
        </p:txBody>
      </p:sp>
      <p:sp>
        <p:nvSpPr>
          <p:cNvPr id="3" name="Content Placeholder 2"/>
          <p:cNvSpPr>
            <a:spLocks noGrp="1"/>
          </p:cNvSpPr>
          <p:nvPr>
            <p:ph idx="1"/>
          </p:nvPr>
        </p:nvSpPr>
        <p:spPr>
          <a:xfrm>
            <a:off x="1009649" y="1587499"/>
            <a:ext cx="8767439" cy="3509856"/>
          </a:xfrm>
        </p:spPr>
        <p:txBody>
          <a:bodyPr>
            <a:normAutofit/>
          </a:bodyPr>
          <a:lstStyle/>
          <a:p>
            <a:pPr marL="0" indent="0">
              <a:buNone/>
            </a:pPr>
            <a:endParaRPr lang="en-US" sz="1750" dirty="0"/>
          </a:p>
          <a:p>
            <a:r>
              <a:rPr lang="en-US" sz="1750" dirty="0"/>
              <a:t>Anaconda navigator</a:t>
            </a:r>
          </a:p>
          <a:p>
            <a:r>
              <a:rPr lang="en-US" sz="1750" dirty="0"/>
              <a:t>Jupyter notebook</a:t>
            </a:r>
          </a:p>
          <a:p>
            <a:r>
              <a:rPr lang="en-US" sz="1750" dirty="0"/>
              <a:t>Machine learning tools: pandas,</a:t>
            </a:r>
          </a:p>
          <a:p>
            <a:pPr marL="0" indent="0">
              <a:buNone/>
            </a:pPr>
            <a:r>
              <a:rPr lang="en-US" sz="1750" dirty="0"/>
              <a:t>                                               numpy,</a:t>
            </a:r>
          </a:p>
          <a:p>
            <a:pPr marL="0" indent="0">
              <a:buNone/>
            </a:pPr>
            <a:r>
              <a:rPr lang="en-US" sz="1750" dirty="0"/>
              <a:t>                                               matplotlib,</a:t>
            </a:r>
          </a:p>
          <a:p>
            <a:pPr marL="0" indent="0">
              <a:buNone/>
            </a:pPr>
            <a:r>
              <a:rPr lang="en-US" sz="1750" dirty="0"/>
              <a:t>                                               seaborn</a:t>
            </a:r>
          </a:p>
          <a:p>
            <a:pPr marL="0" indent="0">
              <a:buNone/>
            </a:pPr>
            <a:endParaRPr lang="en-US" sz="1750"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0" dirty="0">
                <a:solidFill>
                  <a:schemeClr val="accent2">
                    <a:lumMod val="50000"/>
                  </a:schemeClr>
                </a:solidFill>
                <a:effectLst/>
                <a:ea typeface="Tahoma" panose="020B0604030504040204" pitchFamily="34" charset="0"/>
                <a:cs typeface="Tahoma" panose="020B0604030504040204" pitchFamily="34" charset="0"/>
              </a:rPr>
              <a:t>CONCLUSION</a:t>
            </a:r>
            <a:endParaRPr lang="en-IN" sz="5400" dirty="0">
              <a:solidFill>
                <a:schemeClr val="accent2">
                  <a:lumMod val="50000"/>
                </a:schemeClr>
              </a:solidFill>
            </a:endParaRPr>
          </a:p>
        </p:txBody>
      </p:sp>
      <p:sp>
        <p:nvSpPr>
          <p:cNvPr id="3" name="Content Placeholder 2"/>
          <p:cNvSpPr>
            <a:spLocks noGrp="1"/>
          </p:cNvSpPr>
          <p:nvPr>
            <p:ph idx="1"/>
          </p:nvPr>
        </p:nvSpPr>
        <p:spPr>
          <a:xfrm>
            <a:off x="619125" y="1690688"/>
            <a:ext cx="10515600" cy="4351338"/>
          </a:xfrm>
        </p:spPr>
        <p:txBody>
          <a:bodyPr>
            <a:normAutofit/>
          </a:bodyPr>
          <a:lstStyle/>
          <a:p>
            <a:r>
              <a:rPr lang="en-US" sz="1750" dirty="0"/>
              <a:t>In this project we have analyzed whether the flight is delay or not based on some input fields given by the person.</a:t>
            </a:r>
            <a:r>
              <a:rPr lang="en-US" sz="1750" b="0" i="0" dirty="0">
                <a:effectLst/>
              </a:rPr>
              <a:t> </a:t>
            </a:r>
            <a:endParaRPr lang="en-US" sz="1750" dirty="0"/>
          </a:p>
          <a:p>
            <a:r>
              <a:rPr lang="en-US" sz="1750" dirty="0"/>
              <a:t>Prediction is done using Machine Learning Techniques.</a:t>
            </a:r>
          </a:p>
          <a:p>
            <a:r>
              <a:rPr lang="en-US" sz="1750" dirty="0"/>
              <a:t>For the better results we used </a:t>
            </a:r>
            <a:r>
              <a:rPr lang="en-IN" sz="1750" b="0" i="0" dirty="0">
                <a:effectLst/>
              </a:rPr>
              <a:t>Decision Tree Regression </a:t>
            </a:r>
            <a:r>
              <a:rPr lang="en-US" sz="1750" dirty="0"/>
              <a:t>and proved with 86% accuracy.</a:t>
            </a:r>
            <a:endParaRPr lang="en-IN"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1058144" cy="1386205"/>
          </a:xfrm>
        </p:spPr>
        <p:txBody>
          <a:bodyPr>
            <a:normAutofit/>
          </a:bodyPr>
          <a:lstStyle/>
          <a:p>
            <a:r>
              <a:rPr lang="en-US" sz="5400" b="0" i="0"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OUTLINE</a:t>
            </a:r>
            <a:r>
              <a:rPr lang="en-US" sz="5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 </a:t>
            </a:r>
            <a:endParaRPr lang="en-US" sz="5400" b="1" dirty="0">
              <a:ln/>
              <a:solidFill>
                <a:srgbClr val="4F2524"/>
              </a:solidFill>
              <a:effectLst>
                <a:outerShdw blurRad="38100" dist="38100" dir="2700000" algn="tl">
                  <a:srgbClr val="000000">
                    <a:alpha val="43137"/>
                  </a:srgbClr>
                </a:outerShdw>
                <a:reflection blurRad="6350" stA="53000" endA="300" endPos="35500" dir="5400000" sy="-90000" algn="bl" rotWithShape="0"/>
              </a:effectLst>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1690688"/>
            <a:ext cx="28575000" cy="4486275"/>
          </a:xfrm>
        </p:spPr>
        <p:txBody>
          <a:bodyPr>
            <a:normAutofit/>
          </a:bodyPr>
          <a:lstStyle/>
          <a:p>
            <a:r>
              <a:rPr lang="en-US" sz="2500" dirty="0">
                <a:solidFill>
                  <a:schemeClr val="tx1"/>
                </a:solidFill>
                <a:latin typeface="Times New Roman" panose="02020603050405020304" pitchFamily="18" charset="0"/>
                <a:cs typeface="Times New Roman" panose="02020603050405020304" pitchFamily="18" charset="0"/>
              </a:rPr>
              <a:t>INTRODUCTION</a:t>
            </a:r>
          </a:p>
          <a:p>
            <a:r>
              <a:rPr lang="en-US" sz="2500" dirty="0">
                <a:solidFill>
                  <a:schemeClr val="tx1"/>
                </a:solidFill>
                <a:latin typeface="Times New Roman" panose="02020603050405020304" pitchFamily="18" charset="0"/>
                <a:cs typeface="Times New Roman" panose="02020603050405020304" pitchFamily="18" charset="0"/>
              </a:rPr>
              <a:t>OBJECTIVE</a:t>
            </a:r>
          </a:p>
          <a:p>
            <a:r>
              <a:rPr lang="en-US" sz="2500" dirty="0">
                <a:solidFill>
                  <a:schemeClr val="tx1"/>
                </a:solidFill>
                <a:latin typeface="Times New Roman" panose="02020603050405020304" pitchFamily="18" charset="0"/>
                <a:cs typeface="Times New Roman" panose="02020603050405020304" pitchFamily="18" charset="0"/>
              </a:rPr>
              <a:t>DATA</a:t>
            </a:r>
          </a:p>
          <a:p>
            <a:r>
              <a:rPr lang="en-US" sz="2500" dirty="0">
                <a:latin typeface="Times New Roman" panose="02020603050405020304" pitchFamily="18" charset="0"/>
                <a:cs typeface="Times New Roman" panose="02020603050405020304" pitchFamily="18" charset="0"/>
              </a:rPr>
              <a:t>DATA VISUALISATION</a:t>
            </a:r>
            <a:endParaRPr lang="en-US" sz="2500" dirty="0">
              <a:solidFill>
                <a:schemeClr val="tx1"/>
              </a:solidFill>
              <a:latin typeface="Times New Roman" panose="02020603050405020304" pitchFamily="18" charset="0"/>
              <a:cs typeface="Times New Roman" panose="02020603050405020304" pitchFamily="18" charset="0"/>
            </a:endParaRPr>
          </a:p>
          <a:p>
            <a:r>
              <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VISUALIZATION OF GRAPHS</a:t>
            </a:r>
          </a:p>
          <a:p>
            <a:r>
              <a:rPr lang="en-US" sz="2500" dirty="0">
                <a:latin typeface="Times New Roman" panose="02020603050405020304" pitchFamily="18" charset="0"/>
                <a:cs typeface="Times New Roman" panose="02020603050405020304" pitchFamily="18" charset="0"/>
              </a:rPr>
              <a:t>MACHINE LEARNING APPROACHES</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SOFTWARE REQUIREMENTS</a:t>
            </a:r>
          </a:p>
          <a:p>
            <a:r>
              <a:rPr lang="en-US" sz="2500" dirty="0">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79375"/>
            <a:ext cx="10515600" cy="1325563"/>
          </a:xfrm>
        </p:spPr>
        <p:txBody>
          <a:bodyPr>
            <a:normAutofit/>
          </a:bodyPr>
          <a:lstStyle/>
          <a:p>
            <a:r>
              <a:rPr lang="en-US" sz="5400" b="0" i="0"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INTRODUCTION</a:t>
            </a:r>
            <a:endParaRPr lang="en-IN" sz="5400" dirty="0">
              <a:solidFill>
                <a:schemeClr val="accent2">
                  <a:lumMod val="50000"/>
                </a:schemeClr>
              </a:solidFill>
            </a:endParaRPr>
          </a:p>
        </p:txBody>
      </p:sp>
      <p:sp>
        <p:nvSpPr>
          <p:cNvPr id="3" name="Content Placeholder 2"/>
          <p:cNvSpPr>
            <a:spLocks noGrp="1"/>
          </p:cNvSpPr>
          <p:nvPr>
            <p:ph idx="1"/>
          </p:nvPr>
        </p:nvSpPr>
        <p:spPr>
          <a:xfrm>
            <a:off x="513294" y="1316531"/>
            <a:ext cx="10762129" cy="4659798"/>
          </a:xfrm>
        </p:spPr>
        <p:txBody>
          <a:bodyPr>
            <a:noAutofit/>
          </a:bodyPr>
          <a:lstStyle/>
          <a:p>
            <a:pPr algn="just"/>
            <a:r>
              <a:rPr lang="en-US" sz="1800" dirty="0">
                <a:latin typeface="Times New Roman" panose="02020603050405020304" pitchFamily="18" charset="0"/>
                <a:cs typeface="Times New Roman" panose="02020603050405020304" pitchFamily="18" charset="0"/>
              </a:rPr>
              <a:t>Delay is one of the most remembered performance indicators of any transportation system. Notably, commercial aviation players understand delay as the period by which a flight is late or postponed. Thus, a delay may be represented by the difference between scheduled and real times of departure or arrival of a plane.. Country regulator authorities have a multitude of indicators related to tolerance thresholds for flight delays. Indeed, flight delay is an essential subject in the context of air transportation systems. In 2013, 36% of flights delayed by more than five minutes in Europe, 31.1% of flights delayed by more than 15 minutes in the United States, and 16.3% of flights were canceled or suffered delays greater than 30 minutes in Brazil [45, 5].This indicates how relevant this indicator is and how it affects no matter the scale of airline meshes. </a:t>
            </a:r>
            <a:endParaRPr lang="en-GB" sz="1800" dirty="0">
              <a:solidFill>
                <a:srgbClr val="000000"/>
              </a:solidFill>
              <a:effectLst/>
              <a:latin typeface="Times New Roman" panose="02020603050405020304" pitchFamily="18" charset="0"/>
              <a:ea typeface="Roboto Regular"/>
              <a:cs typeface="Times New Roman" panose="02020603050405020304" pitchFamily="18" charset="0"/>
            </a:endParaRPr>
          </a:p>
          <a:p>
            <a:pPr algn="just"/>
            <a:r>
              <a:rPr lang="en-GB" sz="1800" dirty="0">
                <a:solidFill>
                  <a:srgbClr val="000000"/>
                </a:solidFill>
                <a:effectLst/>
                <a:latin typeface="Times New Roman" panose="02020603050405020304" pitchFamily="18" charset="0"/>
                <a:ea typeface="Roboto Regular"/>
                <a:cs typeface="Times New Roman" panose="02020603050405020304" pitchFamily="18" charset="0"/>
              </a:rPr>
              <a:t>Over the last twenty years, air travel has been increasingly preferred among travellers, mainly because of its speed and in some cases comfort. This has led to phenomenal growth in air traffic and on the ground.</a:t>
            </a:r>
            <a:r>
              <a:rPr lang="en-GB" sz="1800" dirty="0">
                <a:effectLst/>
                <a:latin typeface="Times New Roman" panose="02020603050405020304" pitchFamily="18" charset="0"/>
                <a:ea typeface="Roboto Regular"/>
                <a:cs typeface="Times New Roman" panose="02020603050405020304" pitchFamily="18" charset="0"/>
              </a:rPr>
              <a:t> </a:t>
            </a:r>
            <a:endParaRPr lang="en-IN" sz="1800" dirty="0">
              <a:effectLst/>
              <a:latin typeface="Times New Roman" panose="02020603050405020304" pitchFamily="18" charset="0"/>
              <a:ea typeface="Roboto Regular"/>
              <a:cs typeface="Times New Roman" panose="02020603050405020304" pitchFamily="18" charset="0"/>
            </a:endParaRPr>
          </a:p>
          <a:p>
            <a:pPr algn="just"/>
            <a:r>
              <a:rPr lang="en-GB" sz="1800" dirty="0">
                <a:solidFill>
                  <a:srgbClr val="000000"/>
                </a:solidFill>
                <a:effectLst/>
                <a:latin typeface="Times New Roman" panose="02020603050405020304" pitchFamily="18" charset="0"/>
                <a:ea typeface="Roboto Regular"/>
                <a:cs typeface="Times New Roman" panose="02020603050405020304" pitchFamily="18" charset="0"/>
              </a:rPr>
              <a:t>These delays not only cause inconveniences to the airlines but also to the passengers. The result is an increase in travel time which increases the expenses associated with food and lodging and ultimately causes stress among passengers. The airlines are victims of extra costs associated to their crews, aircraft repositioning, fuel consumption while trying to reduce elapse times, and many others which together tamper their reputation and often result in a loss of demand by passengers.</a:t>
            </a:r>
            <a:endParaRPr lang="en-IN" sz="1800" dirty="0">
              <a:effectLst/>
              <a:latin typeface="Times New Roman" panose="02020603050405020304" pitchFamily="18" charset="0"/>
              <a:ea typeface="Roboto Regular"/>
              <a:cs typeface="Times New Roman" panose="02020603050405020304" pitchFamily="18" charset="0"/>
            </a:endParaRPr>
          </a:p>
          <a:p>
            <a:r>
              <a:rPr lang="en-GB" sz="1800" dirty="0">
                <a:effectLst/>
                <a:latin typeface="Times New Roman" panose="02020603050405020304" pitchFamily="18" charset="0"/>
                <a:ea typeface="Roboto Regular"/>
                <a:cs typeface="Times New Roman" panose="02020603050405020304" pitchFamily="18" charset="0"/>
              </a:rPr>
              <a:t>The reasons for these delays vary a lot going from air congestion to weather conditions, mechanical problems, difficulties while boarding passengers, and simply the airlines </a:t>
            </a:r>
            <a:r>
              <a:rPr lang="en-GB" sz="1800" dirty="0">
                <a:effectLst/>
                <a:latin typeface="Times New Roman" panose="02020603050405020304" pitchFamily="18" charset="0"/>
                <a:ea typeface="Roboto Regular"/>
                <a:cs typeface="Roboto Regular"/>
              </a:rPr>
              <a:t>inability to handle the demand given its capacity.</a:t>
            </a:r>
            <a:endParaRPr lang="en-IN" sz="1800" dirty="0">
              <a:effectLst/>
              <a:latin typeface="Roboto Regular"/>
              <a:ea typeface="Roboto Regular"/>
              <a:cs typeface="Roboto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870" y="432719"/>
            <a:ext cx="10515600" cy="1325563"/>
          </a:xfrm>
          <a:effectLst>
            <a:glow rad="139700">
              <a:schemeClr val="accent2">
                <a:satMod val="175000"/>
                <a:alpha val="40000"/>
              </a:schemeClr>
            </a:glow>
          </a:effectLst>
        </p:spPr>
        <p:txBody>
          <a:bodyPr>
            <a:normAutofit/>
          </a:bodyPr>
          <a:lstStyle/>
          <a:p>
            <a:r>
              <a:rPr lang="en-US" sz="5400" b="0" i="0"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OBJECTIVE</a:t>
            </a:r>
            <a:endParaRPr lang="en-US" sz="5400" dirty="0">
              <a:solidFill>
                <a:schemeClr val="accent2">
                  <a:lumMod val="50000"/>
                </a:schemeClr>
              </a:solidFill>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2019162"/>
            <a:ext cx="10820400" cy="4392295"/>
          </a:xfrm>
        </p:spPr>
        <p:txBody>
          <a:bodyPr>
            <a:normAutofit/>
          </a:bodyPr>
          <a:lstStyle/>
          <a:p>
            <a:pPr marL="0" indent="0" algn="just" rtl="0">
              <a:lnSpc>
                <a:spcPct val="150000"/>
              </a:lnSpc>
              <a:spcBef>
                <a:spcPts val="0"/>
              </a:spcBef>
              <a:spcAft>
                <a:spcPts val="800"/>
              </a:spcAft>
              <a:buNone/>
            </a:pPr>
            <a:r>
              <a:rPr lang="en-US" sz="1750" b="0" i="0" dirty="0">
                <a:effectLst/>
              </a:rPr>
              <a:t>By the end of this project:</a:t>
            </a:r>
          </a:p>
          <a:p>
            <a:pPr algn="just">
              <a:buFont typeface="Arial" panose="020B0604020202020204" pitchFamily="34" charset="0"/>
              <a:buChar char="•"/>
            </a:pPr>
            <a:r>
              <a:rPr lang="en-US" sz="1800" dirty="0">
                <a:solidFill>
                  <a:srgbClr val="35475C"/>
                </a:solidFill>
                <a:latin typeface="Times New Roman" panose="02020603050405020304" pitchFamily="18" charset="0"/>
                <a:cs typeface="Times New Roman" panose="02020603050405020304" pitchFamily="18" charset="0"/>
              </a:rPr>
              <a:t>You’ll able to understand the problem to classify if it is a regression or a classification kind of problem.</a:t>
            </a:r>
          </a:p>
          <a:p>
            <a:pPr algn="just">
              <a:buFont typeface="Arial" panose="020B0604020202020204" pitchFamily="34" charset="0"/>
              <a:buChar char="•"/>
            </a:pPr>
            <a:r>
              <a:rPr lang="en-US" sz="1800" i="0" dirty="0">
                <a:solidFill>
                  <a:srgbClr val="35475C"/>
                </a:solidFill>
                <a:effectLst/>
                <a:latin typeface="Times New Roman" panose="02020603050405020304" pitchFamily="18" charset="0"/>
                <a:cs typeface="Times New Roman" panose="02020603050405020304" pitchFamily="18" charset="0"/>
              </a:rPr>
              <a:t>You will be able to know how to pre-process/clean the data using different data preprocessing techniques.</a:t>
            </a:r>
          </a:p>
          <a:p>
            <a:pPr algn="just">
              <a:buFont typeface="Arial" panose="020B0604020202020204" pitchFamily="34" charset="0"/>
              <a:buChar char="•"/>
            </a:pPr>
            <a:r>
              <a:rPr lang="en-US" sz="1800" i="0" dirty="0">
                <a:solidFill>
                  <a:srgbClr val="35475C"/>
                </a:solidFill>
                <a:effectLst/>
                <a:latin typeface="Times New Roman" panose="02020603050405020304" pitchFamily="18" charset="0"/>
                <a:cs typeface="Times New Roman" panose="02020603050405020304" pitchFamily="18" charset="0"/>
              </a:rPr>
              <a:t>You will able to analyze or get insights into data through visualization.</a:t>
            </a:r>
          </a:p>
          <a:p>
            <a:pPr algn="just">
              <a:buFont typeface="Arial" panose="020B0604020202020204" pitchFamily="34" charset="0"/>
              <a:buChar char="•"/>
            </a:pPr>
            <a:r>
              <a:rPr lang="en-US" sz="1800" i="0" dirty="0">
                <a:solidFill>
                  <a:srgbClr val="35475C"/>
                </a:solidFill>
                <a:effectLst/>
                <a:latin typeface="Times New Roman" panose="02020603050405020304" pitchFamily="18" charset="0"/>
                <a:cs typeface="Times New Roman" panose="02020603050405020304" pitchFamily="18" charset="0"/>
              </a:rPr>
              <a:t>Apply</a:t>
            </a:r>
            <a:r>
              <a:rPr lang="en-US" sz="1800" dirty="0">
                <a:solidFill>
                  <a:srgbClr val="35475C"/>
                </a:solidFill>
                <a:latin typeface="Times New Roman" panose="02020603050405020304" pitchFamily="18" charset="0"/>
                <a:cs typeface="Times New Roman" panose="02020603050405020304" pitchFamily="18" charset="0"/>
              </a:rPr>
              <a:t>ing different algorithms according to the dataset and based on visualization.</a:t>
            </a:r>
          </a:p>
          <a:p>
            <a:pPr algn="just">
              <a:buFont typeface="Arial" panose="020B0604020202020204" pitchFamily="34" charset="0"/>
              <a:buChar char="•"/>
            </a:pPr>
            <a:r>
              <a:rPr lang="en-US" sz="1800" dirty="0">
                <a:solidFill>
                  <a:srgbClr val="35475C"/>
                </a:solidFill>
                <a:latin typeface="Times New Roman" panose="02020603050405020304" pitchFamily="18" charset="0"/>
                <a:cs typeface="Times New Roman" panose="02020603050405020304" pitchFamily="18" charset="0"/>
              </a:rPr>
              <a:t>You </a:t>
            </a:r>
            <a:r>
              <a:rPr lang="en-US" sz="1800">
                <a:solidFill>
                  <a:srgbClr val="35475C"/>
                </a:solidFill>
                <a:latin typeface="Times New Roman" panose="02020603050405020304" pitchFamily="18" charset="0"/>
                <a:cs typeface="Times New Roman" panose="02020603050405020304" pitchFamily="18" charset="0"/>
              </a:rPr>
              <a:t>will be </a:t>
            </a:r>
            <a:r>
              <a:rPr lang="en-US" sz="1800" dirty="0">
                <a:solidFill>
                  <a:srgbClr val="35475C"/>
                </a:solidFill>
                <a:latin typeface="Times New Roman" panose="02020603050405020304" pitchFamily="18" charset="0"/>
                <a:cs typeface="Times New Roman" panose="02020603050405020304" pitchFamily="18" charset="0"/>
              </a:rPr>
              <a:t>able to know how to build a web application using the Flask framework.</a:t>
            </a:r>
            <a:endParaRPr lang="en-US" sz="1800" i="0" dirty="0">
              <a:solidFill>
                <a:srgbClr val="35475C"/>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992" y="267470"/>
            <a:ext cx="10515600" cy="1325563"/>
          </a:xfrm>
        </p:spPr>
        <p:txBody>
          <a:bodyPr>
            <a:normAutofit/>
          </a:bodyPr>
          <a:lstStyle/>
          <a:p>
            <a:r>
              <a:rPr lang="en-US" sz="5400" b="0" i="0"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DATA</a:t>
            </a:r>
            <a:endParaRPr lang="en-IN" sz="5400" dirty="0">
              <a:solidFill>
                <a:schemeClr val="accent2">
                  <a:lumMod val="50000"/>
                </a:schemeClr>
              </a:solidFill>
            </a:endParaRPr>
          </a:p>
        </p:txBody>
      </p:sp>
      <p:sp>
        <p:nvSpPr>
          <p:cNvPr id="3" name="Content Placeholder 2"/>
          <p:cNvSpPr>
            <a:spLocks noGrp="1"/>
          </p:cNvSpPr>
          <p:nvPr>
            <p:ph idx="1"/>
          </p:nvPr>
        </p:nvSpPr>
        <p:spPr>
          <a:xfrm>
            <a:off x="562992" y="1459868"/>
            <a:ext cx="10515600" cy="4351338"/>
          </a:xfrm>
        </p:spPr>
        <p:txBody>
          <a:bodyPr>
            <a:normAutofit fontScale="25000" lnSpcReduction="20000"/>
          </a:bodyPr>
          <a:lstStyle/>
          <a:p>
            <a:pPr marL="0" indent="0">
              <a:buNone/>
            </a:pPr>
            <a:r>
              <a:rPr lang="en-US" sz="3200" dirty="0"/>
              <a:t> </a:t>
            </a:r>
            <a:r>
              <a:rPr lang="en-US" sz="7000" dirty="0"/>
              <a:t>Flight delay Dataset for determining</a:t>
            </a:r>
            <a:r>
              <a:rPr lang="en-US" sz="7000" b="0" i="0" dirty="0">
                <a:effectLst/>
              </a:rPr>
              <a:t> whether the fli</a:t>
            </a:r>
            <a:r>
              <a:rPr lang="en-US" sz="7000" dirty="0"/>
              <a:t>ght is delay or not</a:t>
            </a:r>
            <a:r>
              <a:rPr lang="en-US" sz="7000" b="0" i="0" dirty="0">
                <a:effectLst/>
              </a:rPr>
              <a:t>.</a:t>
            </a:r>
            <a:r>
              <a:rPr lang="en-US" sz="7000" dirty="0"/>
              <a:t> </a:t>
            </a:r>
          </a:p>
          <a:p>
            <a:pPr>
              <a:buFont typeface="Wingdings" panose="05000000000000000000" pitchFamily="2" charset="2"/>
              <a:buChar char="Ø"/>
            </a:pPr>
            <a:r>
              <a:rPr lang="en-US" sz="7000" dirty="0"/>
              <a:t>11231 rows with 26 columns</a:t>
            </a:r>
          </a:p>
          <a:p>
            <a:r>
              <a:rPr lang="en-IN" sz="6000" b="1" dirty="0">
                <a:solidFill>
                  <a:srgbClr val="000000"/>
                </a:solidFill>
                <a:latin typeface="Times New Roman" panose="02020603050405020304" pitchFamily="18" charset="0"/>
                <a:cs typeface="Times New Roman" panose="02020603050405020304" pitchFamily="18" charset="0"/>
              </a:rPr>
              <a:t>Fl_Num</a:t>
            </a:r>
          </a:p>
          <a:p>
            <a:r>
              <a:rPr lang="en-IN" sz="6000" b="1" i="0" u="none" strike="noStrike" dirty="0">
                <a:solidFill>
                  <a:srgbClr val="000000"/>
                </a:solidFill>
                <a:effectLst/>
                <a:latin typeface="Times New Roman" panose="02020603050405020304" pitchFamily="18" charset="0"/>
                <a:cs typeface="Times New Roman" panose="02020603050405020304" pitchFamily="18" charset="0"/>
              </a:rPr>
              <a:t>Year</a:t>
            </a:r>
          </a:p>
          <a:p>
            <a:r>
              <a:rPr lang="en-IN" sz="6000" b="1" dirty="0">
                <a:solidFill>
                  <a:srgbClr val="000000"/>
                </a:solidFill>
                <a:latin typeface="Times New Roman" panose="02020603050405020304" pitchFamily="18" charset="0"/>
                <a:cs typeface="Times New Roman" panose="02020603050405020304" pitchFamily="18" charset="0"/>
              </a:rPr>
              <a:t>Month</a:t>
            </a:r>
          </a:p>
          <a:p>
            <a:r>
              <a:rPr lang="en-IN" sz="6000" b="1" dirty="0">
                <a:solidFill>
                  <a:srgbClr val="000000"/>
                </a:solidFill>
                <a:latin typeface="Times New Roman" panose="02020603050405020304" pitchFamily="18" charset="0"/>
                <a:cs typeface="Times New Roman" panose="02020603050405020304" pitchFamily="18" charset="0"/>
              </a:rPr>
              <a:t>Quarter</a:t>
            </a:r>
          </a:p>
          <a:p>
            <a:r>
              <a:rPr lang="en-IN" sz="6000" b="1" dirty="0">
                <a:solidFill>
                  <a:srgbClr val="000000"/>
                </a:solidFill>
                <a:latin typeface="Times New Roman" panose="02020603050405020304" pitchFamily="18" charset="0"/>
                <a:cs typeface="Times New Roman" panose="02020603050405020304" pitchFamily="18" charset="0"/>
              </a:rPr>
              <a:t>Day_of_Month</a:t>
            </a:r>
            <a:endParaRPr lang="en-IN" sz="60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IN" sz="6000" b="1" i="0" u="none" strike="noStrike" dirty="0">
                <a:solidFill>
                  <a:srgbClr val="000000"/>
                </a:solidFill>
                <a:effectLst/>
                <a:latin typeface="Times New Roman" panose="02020603050405020304" pitchFamily="18" charset="0"/>
                <a:cs typeface="Times New Roman" panose="02020603050405020304" pitchFamily="18" charset="0"/>
              </a:rPr>
              <a:t>Day_of_Week</a:t>
            </a:r>
          </a:p>
          <a:p>
            <a:r>
              <a:rPr lang="en-IN" sz="6000" b="1" dirty="0">
                <a:solidFill>
                  <a:srgbClr val="000000"/>
                </a:solidFill>
                <a:latin typeface="Times New Roman" panose="02020603050405020304" pitchFamily="18" charset="0"/>
                <a:cs typeface="Times New Roman" panose="02020603050405020304" pitchFamily="18" charset="0"/>
              </a:rPr>
              <a:t>Origin</a:t>
            </a:r>
          </a:p>
          <a:p>
            <a:r>
              <a:rPr lang="en-IN" sz="6000" b="1" i="0" u="none" strike="noStrike" dirty="0">
                <a:solidFill>
                  <a:srgbClr val="000000"/>
                </a:solidFill>
                <a:effectLst/>
                <a:latin typeface="Times New Roman" panose="02020603050405020304" pitchFamily="18" charset="0"/>
                <a:cs typeface="Times New Roman" panose="02020603050405020304" pitchFamily="18" charset="0"/>
              </a:rPr>
              <a:t>Tail_Num</a:t>
            </a:r>
          </a:p>
          <a:p>
            <a:r>
              <a:rPr lang="en-IN" sz="6000" b="1" dirty="0">
                <a:solidFill>
                  <a:srgbClr val="000000"/>
                </a:solidFill>
                <a:latin typeface="Times New Roman" panose="02020603050405020304" pitchFamily="18" charset="0"/>
                <a:cs typeface="Times New Roman" panose="02020603050405020304" pitchFamily="18" charset="0"/>
              </a:rPr>
              <a:t>Origin_Airport_ID</a:t>
            </a:r>
            <a:endParaRPr lang="en-IN" sz="60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IN" sz="6000" b="1" dirty="0">
                <a:solidFill>
                  <a:srgbClr val="000000"/>
                </a:solidFill>
                <a:latin typeface="Times New Roman" panose="02020603050405020304" pitchFamily="18" charset="0"/>
                <a:cs typeface="Times New Roman" panose="02020603050405020304" pitchFamily="18" charset="0"/>
              </a:rPr>
              <a:t>Crs_Arr_Time</a:t>
            </a:r>
            <a:endParaRPr lang="en-IN" sz="60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IN" sz="6000" b="1" dirty="0">
                <a:solidFill>
                  <a:srgbClr val="000000"/>
                </a:solidFill>
                <a:latin typeface="Times New Roman" panose="02020603050405020304" pitchFamily="18" charset="0"/>
                <a:cs typeface="Times New Roman" panose="02020603050405020304" pitchFamily="18" charset="0"/>
              </a:rPr>
              <a:t>Dep_Del15</a:t>
            </a:r>
            <a:endParaRPr lang="en-IN" sz="60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IN" sz="6000" b="1" dirty="0">
                <a:solidFill>
                  <a:srgbClr val="000000"/>
                </a:solidFill>
                <a:latin typeface="Times New Roman" panose="02020603050405020304" pitchFamily="18" charset="0"/>
                <a:cs typeface="Times New Roman" panose="02020603050405020304" pitchFamily="18" charset="0"/>
              </a:rPr>
              <a:t>Arr_Del15</a:t>
            </a:r>
            <a:endParaRPr lang="en-IN" sz="60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IN" sz="6000" b="1" dirty="0">
                <a:solidFill>
                  <a:srgbClr val="000000"/>
                </a:solidFill>
                <a:latin typeface="Times New Roman" panose="02020603050405020304" pitchFamily="18" charset="0"/>
                <a:cs typeface="Times New Roman" panose="02020603050405020304" pitchFamily="18" charset="0"/>
              </a:rPr>
              <a:t>Distance.</a:t>
            </a:r>
          </a:p>
        </p:txBody>
      </p:sp>
      <p:pic>
        <p:nvPicPr>
          <p:cNvPr id="6" name="Picture 5">
            <a:extLst>
              <a:ext uri="{FF2B5EF4-FFF2-40B4-BE49-F238E27FC236}">
                <a16:creationId xmlns:a16="http://schemas.microsoft.com/office/drawing/2014/main" id="{C7E19A70-6911-47EE-AB46-3A6C4E71E29C}"/>
              </a:ext>
            </a:extLst>
          </p:cNvPr>
          <p:cNvPicPr>
            <a:picLocks noChangeAspect="1"/>
          </p:cNvPicPr>
          <p:nvPr/>
        </p:nvPicPr>
        <p:blipFill rotWithShape="1">
          <a:blip r:embed="rId2">
            <a:extLst>
              <a:ext uri="{28A0092B-C50C-407E-A947-70E740481C1C}">
                <a14:useLocalDpi xmlns:a14="http://schemas.microsoft.com/office/drawing/2010/main" val="0"/>
              </a:ext>
            </a:extLst>
          </a:blip>
          <a:srcRect l="18906" t="33122" r="14940" b="25705"/>
          <a:stretch/>
        </p:blipFill>
        <p:spPr>
          <a:xfrm>
            <a:off x="3970630" y="2082998"/>
            <a:ext cx="7409982" cy="3728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60E1E-B8AF-4155-AF05-CBF79F480EFC}"/>
              </a:ext>
            </a:extLst>
          </p:cNvPr>
          <p:cNvSpPr txBox="1"/>
          <p:nvPr/>
        </p:nvSpPr>
        <p:spPr>
          <a:xfrm>
            <a:off x="691255" y="509408"/>
            <a:ext cx="8734425" cy="5420715"/>
          </a:xfrm>
          <a:prstGeom prst="rect">
            <a:avLst/>
          </a:prstGeom>
          <a:noFill/>
        </p:spPr>
        <p:txBody>
          <a:bodyPr wrap="square" rtlCol="0">
            <a:spAutoFit/>
          </a:bodyPr>
          <a:lstStyle/>
          <a:p>
            <a:r>
              <a:rPr lang="en-US" sz="5400" b="0" i="0"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DATA VISUALISATION</a:t>
            </a:r>
            <a:endParaRPr lang="en-US" sz="5400" dirty="0">
              <a:solidFill>
                <a:srgbClr val="35475C"/>
              </a:solidFill>
              <a:latin typeface="Tahoma" panose="020B0604030504040204" pitchFamily="34" charset="0"/>
              <a:ea typeface="Tahoma" panose="020B0604030504040204" pitchFamily="34" charset="0"/>
              <a:cs typeface="Tahoma" panose="020B0604030504040204" pitchFamily="34" charset="0"/>
            </a:endParaRPr>
          </a:p>
          <a:p>
            <a:endParaRPr lang="en-US" sz="2000" b="1" i="0" dirty="0">
              <a:ln/>
              <a:solidFill>
                <a:srgbClr val="4F2524"/>
              </a:solidFill>
              <a:effectLst>
                <a:reflection blurRad="6350" stA="53000" endA="300" endPos="35500" dir="5400000" sy="-90000" algn="bl" rotWithShape="0"/>
              </a:effectLst>
              <a:latin typeface="Candara" panose="020E0502030303020204" charset="0"/>
            </a:endParaRPr>
          </a:p>
          <a:p>
            <a:pPr>
              <a:lnSpc>
                <a:spcPct val="150000"/>
              </a:lnSpc>
            </a:pPr>
            <a:r>
              <a:rPr lang="en-US" sz="1750" b="0" i="0" dirty="0">
                <a:effectLst/>
              </a:rPr>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gn="l">
              <a:lnSpc>
                <a:spcPct val="150000"/>
              </a:lnSpc>
            </a:pPr>
            <a:br>
              <a:rPr lang="en-US" sz="1750" b="0" i="0" dirty="0">
                <a:effectLst/>
              </a:rPr>
            </a:br>
            <a:r>
              <a:rPr lang="en-US" sz="1750" b="0" i="0" dirty="0">
                <a:effectLst/>
              </a:rPr>
              <a:t>To visualize the dataset we need libraries called Matplotlib and Seaborn. The Matplotlib library is a Python 2D plotting library that allows you to generate plots, scatter plots, histograms, bar charts etc. </a:t>
            </a:r>
          </a:p>
          <a:p>
            <a:br>
              <a:rPr lang="en-US" dirty="0">
                <a:effectLst/>
              </a:rPr>
            </a:br>
            <a:endParaRPr lang="en-IN" dirty="0"/>
          </a:p>
        </p:txBody>
      </p:sp>
    </p:spTree>
    <p:extLst>
      <p:ext uri="{BB962C8B-B14F-4D97-AF65-F5344CB8AC3E}">
        <p14:creationId xmlns:p14="http://schemas.microsoft.com/office/powerpoint/2010/main" val="404302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62" y="-370026"/>
            <a:ext cx="8205924" cy="2383146"/>
          </a:xfrm>
        </p:spPr>
        <p:txBody>
          <a:bodyPr>
            <a:normAutofit/>
          </a:bodyPr>
          <a:lstStyle/>
          <a:p>
            <a:r>
              <a:rPr lang="en-US" sz="5400" i="0" dirty="0">
                <a:solidFill>
                  <a:schemeClr val="accent2">
                    <a:lumMod val="50000"/>
                  </a:schemeClr>
                </a:solidFill>
                <a:effectLst/>
                <a:ea typeface="Tahoma" panose="020B0604030504040204" pitchFamily="34" charset="0"/>
                <a:cs typeface="Tahoma" panose="020B0604030504040204" pitchFamily="34" charset="0"/>
              </a:rPr>
              <a:t>VISUALISATION OF GRAPHS</a:t>
            </a:r>
            <a:endParaRPr lang="en-IN" sz="5400" dirty="0">
              <a:solidFill>
                <a:schemeClr val="accent2">
                  <a:lumMod val="50000"/>
                </a:schemeClr>
              </a:solidFill>
            </a:endParaRPr>
          </a:p>
        </p:txBody>
      </p:sp>
      <p:sp>
        <p:nvSpPr>
          <p:cNvPr id="7" name="TextBox 6"/>
          <p:cNvSpPr txBox="1"/>
          <p:nvPr/>
        </p:nvSpPr>
        <p:spPr>
          <a:xfrm>
            <a:off x="1393823" y="5602180"/>
            <a:ext cx="3474720" cy="646331"/>
          </a:xfrm>
          <a:prstGeom prst="rect">
            <a:avLst/>
          </a:prstGeom>
          <a:noFill/>
        </p:spPr>
        <p:txBody>
          <a:bodyPr wrap="square" rtlCol="0">
            <a:spAutoFit/>
          </a:bodyPr>
          <a:lstStyle/>
          <a:p>
            <a:r>
              <a:rPr lang="en-US" b="1" dirty="0"/>
              <a:t>Scatter Plot between ARR_DELAY and ARR_DEL15</a:t>
            </a:r>
            <a:endParaRPr lang="en-GB" dirty="0"/>
          </a:p>
        </p:txBody>
      </p:sp>
      <p:sp>
        <p:nvSpPr>
          <p:cNvPr id="9" name="TextBox 8"/>
          <p:cNvSpPr txBox="1"/>
          <p:nvPr/>
        </p:nvSpPr>
        <p:spPr>
          <a:xfrm>
            <a:off x="7249886" y="5786846"/>
            <a:ext cx="3644538" cy="923330"/>
          </a:xfrm>
          <a:prstGeom prst="rect">
            <a:avLst/>
          </a:prstGeom>
          <a:noFill/>
        </p:spPr>
        <p:txBody>
          <a:bodyPr wrap="square" rtlCol="0">
            <a:spAutoFit/>
          </a:bodyPr>
          <a:lstStyle/>
          <a:p>
            <a:r>
              <a:rPr lang="en-US" b="1" dirty="0"/>
              <a:t>Cat plot between ARR_DELAY and ARR_DEL15</a:t>
            </a:r>
          </a:p>
          <a:p>
            <a:endParaRPr lang="en-GB" dirty="0"/>
          </a:p>
        </p:txBody>
      </p:sp>
      <p:pic>
        <p:nvPicPr>
          <p:cNvPr id="4" name="Picture 3">
            <a:extLst>
              <a:ext uri="{FF2B5EF4-FFF2-40B4-BE49-F238E27FC236}">
                <a16:creationId xmlns:a16="http://schemas.microsoft.com/office/drawing/2014/main" id="{27186121-C795-46D1-A790-3FF35B9E2FA7}"/>
              </a:ext>
            </a:extLst>
          </p:cNvPr>
          <p:cNvPicPr>
            <a:picLocks noChangeAspect="1"/>
          </p:cNvPicPr>
          <p:nvPr/>
        </p:nvPicPr>
        <p:blipFill>
          <a:blip r:embed="rId2"/>
          <a:stretch>
            <a:fillRect/>
          </a:stretch>
        </p:blipFill>
        <p:spPr>
          <a:xfrm>
            <a:off x="336696" y="1586752"/>
            <a:ext cx="5588975" cy="3690899"/>
          </a:xfrm>
          <a:prstGeom prst="rect">
            <a:avLst/>
          </a:prstGeom>
        </p:spPr>
      </p:pic>
      <p:pic>
        <p:nvPicPr>
          <p:cNvPr id="6" name="Picture 5">
            <a:extLst>
              <a:ext uri="{FF2B5EF4-FFF2-40B4-BE49-F238E27FC236}">
                <a16:creationId xmlns:a16="http://schemas.microsoft.com/office/drawing/2014/main" id="{73C77431-CFF6-4818-845E-0AC006E68066}"/>
              </a:ext>
            </a:extLst>
          </p:cNvPr>
          <p:cNvPicPr>
            <a:picLocks noChangeAspect="1"/>
          </p:cNvPicPr>
          <p:nvPr/>
        </p:nvPicPr>
        <p:blipFill>
          <a:blip r:embed="rId3"/>
          <a:stretch>
            <a:fillRect/>
          </a:stretch>
        </p:blipFill>
        <p:spPr>
          <a:xfrm>
            <a:off x="6499412" y="1586752"/>
            <a:ext cx="5277026" cy="36908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565DEC-2CAA-467E-AFA0-DC9E3D633D66}"/>
              </a:ext>
            </a:extLst>
          </p:cNvPr>
          <p:cNvSpPr txBox="1"/>
          <p:nvPr/>
        </p:nvSpPr>
        <p:spPr>
          <a:xfrm>
            <a:off x="8180423" y="912823"/>
            <a:ext cx="3854823" cy="646331"/>
          </a:xfrm>
          <a:prstGeom prst="rect">
            <a:avLst/>
          </a:prstGeom>
          <a:noFill/>
        </p:spPr>
        <p:txBody>
          <a:bodyPr wrap="square" rtlCol="0">
            <a:spAutoFit/>
          </a:bodyPr>
          <a:lstStyle/>
          <a:p>
            <a:r>
              <a:rPr lang="en-US" dirty="0"/>
              <a:t> </a:t>
            </a:r>
            <a:endParaRPr lang="en-IN" dirty="0">
              <a:solidFill>
                <a:srgbClr val="000000"/>
              </a:solidFill>
            </a:endParaRPr>
          </a:p>
          <a:p>
            <a:endParaRPr lang="en-IN" sz="1800" b="0" i="0" u="none" strike="noStrike" dirty="0">
              <a:solidFill>
                <a:srgbClr val="000000"/>
              </a:solidFill>
              <a:effectLst/>
            </a:endParaRPr>
          </a:p>
        </p:txBody>
      </p:sp>
      <p:pic>
        <p:nvPicPr>
          <p:cNvPr id="4" name="Picture 3">
            <a:extLst>
              <a:ext uri="{FF2B5EF4-FFF2-40B4-BE49-F238E27FC236}">
                <a16:creationId xmlns:a16="http://schemas.microsoft.com/office/drawing/2014/main" id="{CC4E95ED-62BC-4CF9-B57B-D144733C3252}"/>
              </a:ext>
            </a:extLst>
          </p:cNvPr>
          <p:cNvPicPr>
            <a:picLocks noChangeAspect="1"/>
          </p:cNvPicPr>
          <p:nvPr/>
        </p:nvPicPr>
        <p:blipFill>
          <a:blip r:embed="rId2"/>
          <a:stretch>
            <a:fillRect/>
          </a:stretch>
        </p:blipFill>
        <p:spPr>
          <a:xfrm>
            <a:off x="306611" y="836905"/>
            <a:ext cx="5269436" cy="4440537"/>
          </a:xfrm>
          <a:prstGeom prst="rect">
            <a:avLst/>
          </a:prstGeom>
        </p:spPr>
      </p:pic>
      <p:sp>
        <p:nvSpPr>
          <p:cNvPr id="5" name="TextBox 4">
            <a:extLst>
              <a:ext uri="{FF2B5EF4-FFF2-40B4-BE49-F238E27FC236}">
                <a16:creationId xmlns:a16="http://schemas.microsoft.com/office/drawing/2014/main" id="{A634DBB1-1299-46C5-8AC4-C8D6355FE3B8}"/>
              </a:ext>
            </a:extLst>
          </p:cNvPr>
          <p:cNvSpPr txBox="1"/>
          <p:nvPr/>
        </p:nvSpPr>
        <p:spPr>
          <a:xfrm>
            <a:off x="1515034" y="5665694"/>
            <a:ext cx="3178885" cy="646331"/>
          </a:xfrm>
          <a:prstGeom prst="rect">
            <a:avLst/>
          </a:prstGeom>
          <a:noFill/>
        </p:spPr>
        <p:txBody>
          <a:bodyPr wrap="square" rtlCol="0">
            <a:spAutoFit/>
          </a:bodyPr>
          <a:lstStyle/>
          <a:p>
            <a:pPr algn="ctr"/>
            <a:r>
              <a:rPr lang="en-US" b="1" dirty="0">
                <a:cs typeface="Times New Roman" panose="02020603050405020304" pitchFamily="18" charset="0"/>
              </a:rPr>
              <a:t>HeatMap finding the correlation between variables </a:t>
            </a:r>
            <a:endParaRPr lang="en-IN" b="1" dirty="0">
              <a:cs typeface="Times New Roman" panose="02020603050405020304" pitchFamily="18" charset="0"/>
            </a:endParaRPr>
          </a:p>
        </p:txBody>
      </p:sp>
      <p:pic>
        <p:nvPicPr>
          <p:cNvPr id="7" name="Picture 6">
            <a:extLst>
              <a:ext uri="{FF2B5EF4-FFF2-40B4-BE49-F238E27FC236}">
                <a16:creationId xmlns:a16="http://schemas.microsoft.com/office/drawing/2014/main" id="{14033802-150D-4562-A68D-93B6FDA084CA}"/>
              </a:ext>
            </a:extLst>
          </p:cNvPr>
          <p:cNvPicPr>
            <a:picLocks noChangeAspect="1"/>
          </p:cNvPicPr>
          <p:nvPr/>
        </p:nvPicPr>
        <p:blipFill>
          <a:blip r:embed="rId3"/>
          <a:stretch>
            <a:fillRect/>
          </a:stretch>
        </p:blipFill>
        <p:spPr>
          <a:xfrm>
            <a:off x="6275294" y="842685"/>
            <a:ext cx="5152464" cy="4429444"/>
          </a:xfrm>
          <a:prstGeom prst="rect">
            <a:avLst/>
          </a:prstGeom>
        </p:spPr>
      </p:pic>
      <p:sp>
        <p:nvSpPr>
          <p:cNvPr id="10" name="TextBox 9">
            <a:extLst>
              <a:ext uri="{FF2B5EF4-FFF2-40B4-BE49-F238E27FC236}">
                <a16:creationId xmlns:a16="http://schemas.microsoft.com/office/drawing/2014/main" id="{D2206CDE-4759-4E2D-8149-C14E1AC5CEAF}"/>
              </a:ext>
            </a:extLst>
          </p:cNvPr>
          <p:cNvSpPr txBox="1"/>
          <p:nvPr/>
        </p:nvSpPr>
        <p:spPr>
          <a:xfrm>
            <a:off x="7986432" y="5629835"/>
            <a:ext cx="1730188" cy="369332"/>
          </a:xfrm>
          <a:prstGeom prst="rect">
            <a:avLst/>
          </a:prstGeom>
          <a:noFill/>
        </p:spPr>
        <p:txBody>
          <a:bodyPr wrap="square" rtlCol="0">
            <a:spAutoFit/>
          </a:bodyPr>
          <a:lstStyle/>
          <a:p>
            <a:pPr algn="ctr"/>
            <a:r>
              <a:rPr lang="en-US" b="1" dirty="0">
                <a:cs typeface="Times New Roman" panose="02020603050405020304" pitchFamily="18" charset="0"/>
              </a:rPr>
              <a:t>ROC_AUC</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4D1F90-8986-40DB-BF64-B94D7E9969E1}"/>
              </a:ext>
            </a:extLst>
          </p:cNvPr>
          <p:cNvSpPr txBox="1"/>
          <p:nvPr/>
        </p:nvSpPr>
        <p:spPr>
          <a:xfrm>
            <a:off x="3810000" y="1390650"/>
            <a:ext cx="4114800" cy="2162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35ABD29-5D83-4921-9761-28BF8244E900}"/>
              </a:ext>
            </a:extLst>
          </p:cNvPr>
          <p:cNvSpPr txBox="1"/>
          <p:nvPr/>
        </p:nvSpPr>
        <p:spPr>
          <a:xfrm>
            <a:off x="276873" y="317451"/>
            <a:ext cx="6280681" cy="923330"/>
          </a:xfrm>
          <a:prstGeom prst="rect">
            <a:avLst/>
          </a:prstGeom>
          <a:noFill/>
        </p:spPr>
        <p:txBody>
          <a:bodyPr wrap="square" rtlCol="0">
            <a:spAutoFit/>
          </a:bodyPr>
          <a:lstStyle/>
          <a:p>
            <a:r>
              <a:rPr lang="en-US" sz="5400" b="0" i="0"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MODEL BUILDING </a:t>
            </a:r>
            <a:endParaRPr lang="en-IN" sz="5400" dirty="0">
              <a:solidFill>
                <a:schemeClr val="accent2">
                  <a:lumMod val="50000"/>
                </a:schemeClr>
              </a:solidFill>
            </a:endParaRPr>
          </a:p>
        </p:txBody>
      </p:sp>
      <p:sp>
        <p:nvSpPr>
          <p:cNvPr id="12" name="TextBox 11">
            <a:extLst>
              <a:ext uri="{FF2B5EF4-FFF2-40B4-BE49-F238E27FC236}">
                <a16:creationId xmlns:a16="http://schemas.microsoft.com/office/drawing/2014/main" id="{D7BF911A-7298-4D70-9CAC-DA6860D22D4F}"/>
              </a:ext>
            </a:extLst>
          </p:cNvPr>
          <p:cNvSpPr txBox="1"/>
          <p:nvPr/>
        </p:nvSpPr>
        <p:spPr>
          <a:xfrm>
            <a:off x="512684" y="1347957"/>
            <a:ext cx="10838939" cy="4898072"/>
          </a:xfrm>
          <a:prstGeom prst="rect">
            <a:avLst/>
          </a:prstGeom>
          <a:noFill/>
        </p:spPr>
        <p:txBody>
          <a:bodyPr wrap="square" rtlCol="0">
            <a:spAutoFit/>
          </a:bodyPr>
          <a:lstStyle/>
          <a:p>
            <a:pPr>
              <a:lnSpc>
                <a:spcPct val="150000"/>
              </a:lnSpc>
            </a:pPr>
            <a:r>
              <a:rPr lang="en-US" sz="1750" b="0" i="0" dirty="0">
                <a:effectLst/>
              </a:rPr>
              <a:t>There are several Machine learning algorithms to be used depending on the data you are going to process such as images, sound, text, and numerical values. The algorithms that you can choose according to the objective that you might have it may be Classification algorithms </a:t>
            </a:r>
            <a:r>
              <a:rPr lang="en-US" sz="1750" dirty="0"/>
              <a:t>or </a:t>
            </a:r>
            <a:r>
              <a:rPr lang="en-US" sz="1750" b="0" i="0" dirty="0">
                <a:effectLst/>
              </a:rPr>
              <a:t>Regression algorithms.</a:t>
            </a:r>
          </a:p>
          <a:p>
            <a:pPr>
              <a:lnSpc>
                <a:spcPct val="150000"/>
              </a:lnSpc>
            </a:pPr>
            <a:r>
              <a:rPr lang="en-IN" sz="1750" dirty="0"/>
              <a:t>Example:</a:t>
            </a:r>
          </a:p>
          <a:p>
            <a:pPr>
              <a:lnSpc>
                <a:spcPct val="150000"/>
              </a:lnSpc>
            </a:pPr>
            <a:endParaRPr lang="en-IN" sz="1750" dirty="0"/>
          </a:p>
          <a:p>
            <a:pPr>
              <a:lnSpc>
                <a:spcPct val="150000"/>
              </a:lnSpc>
            </a:pPr>
            <a:r>
              <a:rPr lang="en-IN" sz="1750" dirty="0"/>
              <a:t>1.Linear Regression.</a:t>
            </a:r>
          </a:p>
          <a:p>
            <a:pPr>
              <a:lnSpc>
                <a:spcPct val="150000"/>
              </a:lnSpc>
            </a:pPr>
            <a:r>
              <a:rPr lang="en-IN" sz="1750" dirty="0"/>
              <a:t>2. Logistic Regression.</a:t>
            </a:r>
          </a:p>
          <a:p>
            <a:pPr>
              <a:lnSpc>
                <a:spcPct val="150000"/>
              </a:lnSpc>
            </a:pPr>
            <a:r>
              <a:rPr lang="en-IN" sz="1750" dirty="0"/>
              <a:t>3.</a:t>
            </a:r>
            <a:r>
              <a:rPr lang="en-IN" sz="1750" b="0" i="0" dirty="0">
                <a:effectLst/>
              </a:rPr>
              <a:t> Random Forest Regression / Classification.</a:t>
            </a:r>
          </a:p>
          <a:p>
            <a:pPr>
              <a:lnSpc>
                <a:spcPct val="150000"/>
              </a:lnSpc>
            </a:pPr>
            <a:r>
              <a:rPr lang="en-IN" sz="1750" dirty="0"/>
              <a:t>4.</a:t>
            </a:r>
            <a:r>
              <a:rPr lang="en-IN" sz="1750" b="0" i="0" dirty="0">
                <a:effectLst/>
              </a:rPr>
              <a:t> Decision Tree Regression / Classification.</a:t>
            </a:r>
          </a:p>
          <a:p>
            <a:pPr>
              <a:lnSpc>
                <a:spcPct val="150000"/>
              </a:lnSpc>
            </a:pPr>
            <a:endParaRPr lang="en-IN" sz="1750" dirty="0"/>
          </a:p>
          <a:p>
            <a:pPr>
              <a:lnSpc>
                <a:spcPct val="150000"/>
              </a:lnSpc>
            </a:pPr>
            <a:r>
              <a:rPr lang="en-US" sz="1750" b="0" i="0" dirty="0">
                <a:effectLst/>
              </a:rPr>
              <a:t>You will need to train the datasets to run smoothly and see an incremental improvement in the prediction </a:t>
            </a:r>
            <a:r>
              <a:rPr lang="en-US" sz="1750" dirty="0"/>
              <a:t>flight delay</a:t>
            </a:r>
            <a:r>
              <a:rPr lang="en-US" sz="1750" b="0" i="0" dirty="0">
                <a:effectLst/>
              </a:rPr>
              <a:t>.</a:t>
            </a:r>
            <a:endParaRPr lang="en-US" sz="1750" dirty="0"/>
          </a:p>
          <a:p>
            <a:pPr>
              <a:lnSpc>
                <a:spcPct val="150000"/>
              </a:lnSpc>
            </a:pPr>
            <a:r>
              <a:rPr lang="en-US" sz="1750" dirty="0"/>
              <a:t>On our Dataset , we have applied </a:t>
            </a:r>
            <a:r>
              <a:rPr lang="en-IN" sz="1750" dirty="0"/>
              <a:t>Decision Tree Regression ,KNN  </a:t>
            </a:r>
            <a:r>
              <a:rPr lang="en-US" sz="1750" dirty="0"/>
              <a:t>to predict the Accuracy.</a:t>
            </a:r>
            <a:endParaRPr lang="en-IN" sz="1750" dirty="0"/>
          </a:p>
        </p:txBody>
      </p:sp>
    </p:spTree>
    <p:extLst>
      <p:ext uri="{BB962C8B-B14F-4D97-AF65-F5344CB8AC3E}">
        <p14:creationId xmlns:p14="http://schemas.microsoft.com/office/powerpoint/2010/main" val="176597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1115</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Calibri Light</vt:lpstr>
      <vt:lpstr>Candara</vt:lpstr>
      <vt:lpstr>Open Sans</vt:lpstr>
      <vt:lpstr>Roboto Regular</vt:lpstr>
      <vt:lpstr>Tahoma</vt:lpstr>
      <vt:lpstr>Times New Roman</vt:lpstr>
      <vt:lpstr>urw-din</vt:lpstr>
      <vt:lpstr>Wingdings</vt:lpstr>
      <vt:lpstr>Office Theme</vt:lpstr>
      <vt:lpstr>Flight Delays Prediction Using Machine Learning   </vt:lpstr>
      <vt:lpstr>OUTLINE </vt:lpstr>
      <vt:lpstr>INTRODUCTION</vt:lpstr>
      <vt:lpstr>OBJECTIVE</vt:lpstr>
      <vt:lpstr>DATA</vt:lpstr>
      <vt:lpstr>PowerPoint Presentation</vt:lpstr>
      <vt:lpstr>VISUALISATION OF GRAPHS</vt:lpstr>
      <vt:lpstr>PowerPoint Presentation</vt:lpstr>
      <vt:lpstr>PowerPoint Presentation</vt:lpstr>
      <vt:lpstr>PowerPoint Presentation</vt:lpstr>
      <vt:lpstr> k-nearest neighbor algorithm: </vt:lpstr>
      <vt:lpstr>SOFTWARE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UNIVERSITY ADMISSION USING MACHINE LEARNING</dc:title>
  <dc:creator>AKSHITH MANDA</dc:creator>
  <cp:lastModifiedBy>chennaboinavarun@hotmail.com</cp:lastModifiedBy>
  <cp:revision>67</cp:revision>
  <dcterms:created xsi:type="dcterms:W3CDTF">2021-07-23T12:44:00Z</dcterms:created>
  <dcterms:modified xsi:type="dcterms:W3CDTF">2022-01-09T11:12:35Z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