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 id="260" r:id="rId6"/>
    <p:sldId id="261" r:id="rId7"/>
    <p:sldId id="262" r:id="rId8"/>
    <p:sldId id="270" r:id="rId9"/>
    <p:sldId id="272" r:id="rId10"/>
    <p:sldId id="263" r:id="rId11"/>
    <p:sldId id="264" r:id="rId12"/>
    <p:sldId id="265" r:id="rId13"/>
    <p:sldId id="266"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3D4C1-FD22-493E-8BAB-3BF3934B7D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997DF15-2426-4193-BC8C-2FFAA0E56B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67CFE64-4FA3-4D71-862B-C8590062F0DD}"/>
              </a:ext>
            </a:extLst>
          </p:cNvPr>
          <p:cNvSpPr>
            <a:spLocks noGrp="1"/>
          </p:cNvSpPr>
          <p:nvPr>
            <p:ph type="dt" sz="half" idx="10"/>
          </p:nvPr>
        </p:nvSpPr>
        <p:spPr/>
        <p:txBody>
          <a:bodyPr/>
          <a:lstStyle/>
          <a:p>
            <a:fld id="{48F9BC1E-6A0E-4442-9B93-E3CAB6DE03B9}" type="datetimeFigureOut">
              <a:rPr lang="en-IN" smtClean="0"/>
              <a:t>20-02-2022</a:t>
            </a:fld>
            <a:endParaRPr lang="en-IN"/>
          </a:p>
        </p:txBody>
      </p:sp>
      <p:sp>
        <p:nvSpPr>
          <p:cNvPr id="5" name="Footer Placeholder 4">
            <a:extLst>
              <a:ext uri="{FF2B5EF4-FFF2-40B4-BE49-F238E27FC236}">
                <a16:creationId xmlns:a16="http://schemas.microsoft.com/office/drawing/2014/main" id="{925A6377-FE85-4095-A06B-360A584734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7AEEE3-3BF3-46A1-82DD-C5900A597219}"/>
              </a:ext>
            </a:extLst>
          </p:cNvPr>
          <p:cNvSpPr>
            <a:spLocks noGrp="1"/>
          </p:cNvSpPr>
          <p:nvPr>
            <p:ph type="sldNum" sz="quarter" idx="12"/>
          </p:nvPr>
        </p:nvSpPr>
        <p:spPr/>
        <p:txBody>
          <a:bodyPr/>
          <a:lstStyle/>
          <a:p>
            <a:fld id="{627F1DEA-0CFC-4357-9D12-ABA260946763}" type="slidenum">
              <a:rPr lang="en-IN" smtClean="0"/>
              <a:t>‹#›</a:t>
            </a:fld>
            <a:endParaRPr lang="en-IN"/>
          </a:p>
        </p:txBody>
      </p:sp>
    </p:spTree>
    <p:extLst>
      <p:ext uri="{BB962C8B-B14F-4D97-AF65-F5344CB8AC3E}">
        <p14:creationId xmlns:p14="http://schemas.microsoft.com/office/powerpoint/2010/main" val="777662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BE70C-BFCB-41B7-8394-7F2AC2EA3E1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AC14E5F-3D08-41EF-97F1-028D43A8B9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08753F-EA67-4B57-8097-68B0ED0E7A70}"/>
              </a:ext>
            </a:extLst>
          </p:cNvPr>
          <p:cNvSpPr>
            <a:spLocks noGrp="1"/>
          </p:cNvSpPr>
          <p:nvPr>
            <p:ph type="dt" sz="half" idx="10"/>
          </p:nvPr>
        </p:nvSpPr>
        <p:spPr/>
        <p:txBody>
          <a:bodyPr/>
          <a:lstStyle/>
          <a:p>
            <a:fld id="{48F9BC1E-6A0E-4442-9B93-E3CAB6DE03B9}" type="datetimeFigureOut">
              <a:rPr lang="en-IN" smtClean="0"/>
              <a:t>20-02-2022</a:t>
            </a:fld>
            <a:endParaRPr lang="en-IN"/>
          </a:p>
        </p:txBody>
      </p:sp>
      <p:sp>
        <p:nvSpPr>
          <p:cNvPr id="5" name="Footer Placeholder 4">
            <a:extLst>
              <a:ext uri="{FF2B5EF4-FFF2-40B4-BE49-F238E27FC236}">
                <a16:creationId xmlns:a16="http://schemas.microsoft.com/office/drawing/2014/main" id="{2614FD95-2D75-4311-969B-84C28A2A01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D98B94-CDA5-461A-8572-F642ECC35083}"/>
              </a:ext>
            </a:extLst>
          </p:cNvPr>
          <p:cNvSpPr>
            <a:spLocks noGrp="1"/>
          </p:cNvSpPr>
          <p:nvPr>
            <p:ph type="sldNum" sz="quarter" idx="12"/>
          </p:nvPr>
        </p:nvSpPr>
        <p:spPr/>
        <p:txBody>
          <a:bodyPr/>
          <a:lstStyle/>
          <a:p>
            <a:fld id="{627F1DEA-0CFC-4357-9D12-ABA260946763}" type="slidenum">
              <a:rPr lang="en-IN" smtClean="0"/>
              <a:t>‹#›</a:t>
            </a:fld>
            <a:endParaRPr lang="en-IN"/>
          </a:p>
        </p:txBody>
      </p:sp>
    </p:spTree>
    <p:extLst>
      <p:ext uri="{BB962C8B-B14F-4D97-AF65-F5344CB8AC3E}">
        <p14:creationId xmlns:p14="http://schemas.microsoft.com/office/powerpoint/2010/main" val="105306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66DDE9-899A-4773-ACF0-CDA51A3F932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89E33A2-DA0C-4D64-B15C-09416E9B08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A0FC94-9BAC-48DF-86AC-A3CB46FA5ED7}"/>
              </a:ext>
            </a:extLst>
          </p:cNvPr>
          <p:cNvSpPr>
            <a:spLocks noGrp="1"/>
          </p:cNvSpPr>
          <p:nvPr>
            <p:ph type="dt" sz="half" idx="10"/>
          </p:nvPr>
        </p:nvSpPr>
        <p:spPr/>
        <p:txBody>
          <a:bodyPr/>
          <a:lstStyle/>
          <a:p>
            <a:fld id="{48F9BC1E-6A0E-4442-9B93-E3CAB6DE03B9}" type="datetimeFigureOut">
              <a:rPr lang="en-IN" smtClean="0"/>
              <a:t>20-02-2022</a:t>
            </a:fld>
            <a:endParaRPr lang="en-IN"/>
          </a:p>
        </p:txBody>
      </p:sp>
      <p:sp>
        <p:nvSpPr>
          <p:cNvPr id="5" name="Footer Placeholder 4">
            <a:extLst>
              <a:ext uri="{FF2B5EF4-FFF2-40B4-BE49-F238E27FC236}">
                <a16:creationId xmlns:a16="http://schemas.microsoft.com/office/drawing/2014/main" id="{CD669306-8BC4-478F-8876-1CC0765D65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099869-3557-4A96-AA57-B4C5B76C43EF}"/>
              </a:ext>
            </a:extLst>
          </p:cNvPr>
          <p:cNvSpPr>
            <a:spLocks noGrp="1"/>
          </p:cNvSpPr>
          <p:nvPr>
            <p:ph type="sldNum" sz="quarter" idx="12"/>
          </p:nvPr>
        </p:nvSpPr>
        <p:spPr/>
        <p:txBody>
          <a:bodyPr/>
          <a:lstStyle/>
          <a:p>
            <a:fld id="{627F1DEA-0CFC-4357-9D12-ABA260946763}" type="slidenum">
              <a:rPr lang="en-IN" smtClean="0"/>
              <a:t>‹#›</a:t>
            </a:fld>
            <a:endParaRPr lang="en-IN"/>
          </a:p>
        </p:txBody>
      </p:sp>
    </p:spTree>
    <p:extLst>
      <p:ext uri="{BB962C8B-B14F-4D97-AF65-F5344CB8AC3E}">
        <p14:creationId xmlns:p14="http://schemas.microsoft.com/office/powerpoint/2010/main" val="1783856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B982A-0ED5-4995-8043-A673B83305B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B572F22-5AAE-4457-A575-B2DC4CD42D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B51964-66BB-4412-BA27-F8EC8F741284}"/>
              </a:ext>
            </a:extLst>
          </p:cNvPr>
          <p:cNvSpPr>
            <a:spLocks noGrp="1"/>
          </p:cNvSpPr>
          <p:nvPr>
            <p:ph type="dt" sz="half" idx="10"/>
          </p:nvPr>
        </p:nvSpPr>
        <p:spPr/>
        <p:txBody>
          <a:bodyPr/>
          <a:lstStyle/>
          <a:p>
            <a:fld id="{48F9BC1E-6A0E-4442-9B93-E3CAB6DE03B9}" type="datetimeFigureOut">
              <a:rPr lang="en-IN" smtClean="0"/>
              <a:t>20-02-2022</a:t>
            </a:fld>
            <a:endParaRPr lang="en-IN"/>
          </a:p>
        </p:txBody>
      </p:sp>
      <p:sp>
        <p:nvSpPr>
          <p:cNvPr id="5" name="Footer Placeholder 4">
            <a:extLst>
              <a:ext uri="{FF2B5EF4-FFF2-40B4-BE49-F238E27FC236}">
                <a16:creationId xmlns:a16="http://schemas.microsoft.com/office/drawing/2014/main" id="{D5839F92-619E-43C3-BBC3-53C9D5E5B0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A69D72-A100-42FE-BA34-9EF5D2791AA5}"/>
              </a:ext>
            </a:extLst>
          </p:cNvPr>
          <p:cNvSpPr>
            <a:spLocks noGrp="1"/>
          </p:cNvSpPr>
          <p:nvPr>
            <p:ph type="sldNum" sz="quarter" idx="12"/>
          </p:nvPr>
        </p:nvSpPr>
        <p:spPr/>
        <p:txBody>
          <a:bodyPr/>
          <a:lstStyle/>
          <a:p>
            <a:fld id="{627F1DEA-0CFC-4357-9D12-ABA260946763}" type="slidenum">
              <a:rPr lang="en-IN" smtClean="0"/>
              <a:t>‹#›</a:t>
            </a:fld>
            <a:endParaRPr lang="en-IN"/>
          </a:p>
        </p:txBody>
      </p:sp>
    </p:spTree>
    <p:extLst>
      <p:ext uri="{BB962C8B-B14F-4D97-AF65-F5344CB8AC3E}">
        <p14:creationId xmlns:p14="http://schemas.microsoft.com/office/powerpoint/2010/main" val="981470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40323-F369-4DC6-BEB5-D304AB2F40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0E2B245-AEEF-4488-817E-AFE91349AF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25B895-5AC4-483F-89A8-5579C1AB5017}"/>
              </a:ext>
            </a:extLst>
          </p:cNvPr>
          <p:cNvSpPr>
            <a:spLocks noGrp="1"/>
          </p:cNvSpPr>
          <p:nvPr>
            <p:ph type="dt" sz="half" idx="10"/>
          </p:nvPr>
        </p:nvSpPr>
        <p:spPr/>
        <p:txBody>
          <a:bodyPr/>
          <a:lstStyle/>
          <a:p>
            <a:fld id="{48F9BC1E-6A0E-4442-9B93-E3CAB6DE03B9}" type="datetimeFigureOut">
              <a:rPr lang="en-IN" smtClean="0"/>
              <a:t>20-02-2022</a:t>
            </a:fld>
            <a:endParaRPr lang="en-IN"/>
          </a:p>
        </p:txBody>
      </p:sp>
      <p:sp>
        <p:nvSpPr>
          <p:cNvPr id="5" name="Footer Placeholder 4">
            <a:extLst>
              <a:ext uri="{FF2B5EF4-FFF2-40B4-BE49-F238E27FC236}">
                <a16:creationId xmlns:a16="http://schemas.microsoft.com/office/drawing/2014/main" id="{606CC28B-427C-4F28-A5AC-05DADA2216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DE60FB-566F-4C96-9C2E-3B31AC81B463}"/>
              </a:ext>
            </a:extLst>
          </p:cNvPr>
          <p:cNvSpPr>
            <a:spLocks noGrp="1"/>
          </p:cNvSpPr>
          <p:nvPr>
            <p:ph type="sldNum" sz="quarter" idx="12"/>
          </p:nvPr>
        </p:nvSpPr>
        <p:spPr/>
        <p:txBody>
          <a:bodyPr/>
          <a:lstStyle/>
          <a:p>
            <a:fld id="{627F1DEA-0CFC-4357-9D12-ABA260946763}" type="slidenum">
              <a:rPr lang="en-IN" smtClean="0"/>
              <a:t>‹#›</a:t>
            </a:fld>
            <a:endParaRPr lang="en-IN"/>
          </a:p>
        </p:txBody>
      </p:sp>
    </p:spTree>
    <p:extLst>
      <p:ext uri="{BB962C8B-B14F-4D97-AF65-F5344CB8AC3E}">
        <p14:creationId xmlns:p14="http://schemas.microsoft.com/office/powerpoint/2010/main" val="3064825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2D710-0CE0-46A1-8E53-B20CC85D6BC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FB80C88-D821-46AA-B178-01D8E8E12D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E8BA1D2-94C1-49C1-9325-E3D3FB46367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564CA8A-ADB2-49CA-88E3-844CB6979165}"/>
              </a:ext>
            </a:extLst>
          </p:cNvPr>
          <p:cNvSpPr>
            <a:spLocks noGrp="1"/>
          </p:cNvSpPr>
          <p:nvPr>
            <p:ph type="dt" sz="half" idx="10"/>
          </p:nvPr>
        </p:nvSpPr>
        <p:spPr/>
        <p:txBody>
          <a:bodyPr/>
          <a:lstStyle/>
          <a:p>
            <a:fld id="{48F9BC1E-6A0E-4442-9B93-E3CAB6DE03B9}" type="datetimeFigureOut">
              <a:rPr lang="en-IN" smtClean="0"/>
              <a:t>20-02-2022</a:t>
            </a:fld>
            <a:endParaRPr lang="en-IN"/>
          </a:p>
        </p:txBody>
      </p:sp>
      <p:sp>
        <p:nvSpPr>
          <p:cNvPr id="6" name="Footer Placeholder 5">
            <a:extLst>
              <a:ext uri="{FF2B5EF4-FFF2-40B4-BE49-F238E27FC236}">
                <a16:creationId xmlns:a16="http://schemas.microsoft.com/office/drawing/2014/main" id="{72C7372A-44E3-4ECC-B3FD-312B42EDB22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01A2DD4-2A6F-450A-97BD-8435465DB230}"/>
              </a:ext>
            </a:extLst>
          </p:cNvPr>
          <p:cNvSpPr>
            <a:spLocks noGrp="1"/>
          </p:cNvSpPr>
          <p:nvPr>
            <p:ph type="sldNum" sz="quarter" idx="12"/>
          </p:nvPr>
        </p:nvSpPr>
        <p:spPr/>
        <p:txBody>
          <a:bodyPr/>
          <a:lstStyle/>
          <a:p>
            <a:fld id="{627F1DEA-0CFC-4357-9D12-ABA260946763}" type="slidenum">
              <a:rPr lang="en-IN" smtClean="0"/>
              <a:t>‹#›</a:t>
            </a:fld>
            <a:endParaRPr lang="en-IN"/>
          </a:p>
        </p:txBody>
      </p:sp>
    </p:spTree>
    <p:extLst>
      <p:ext uri="{BB962C8B-B14F-4D97-AF65-F5344CB8AC3E}">
        <p14:creationId xmlns:p14="http://schemas.microsoft.com/office/powerpoint/2010/main" val="1070743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22E24-3488-4622-A59B-9CED4FCF824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C0D99C9-C655-4817-8597-D6C77FAEDD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7F2D8C-2201-4FA6-B2C8-059FEF85C6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7467D14-E727-47F6-BD3F-4C78685376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C45F4F-91AF-4A55-8BA4-239F284E820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4A3E3C9-0E50-456F-90FC-31B030876812}"/>
              </a:ext>
            </a:extLst>
          </p:cNvPr>
          <p:cNvSpPr>
            <a:spLocks noGrp="1"/>
          </p:cNvSpPr>
          <p:nvPr>
            <p:ph type="dt" sz="half" idx="10"/>
          </p:nvPr>
        </p:nvSpPr>
        <p:spPr/>
        <p:txBody>
          <a:bodyPr/>
          <a:lstStyle/>
          <a:p>
            <a:fld id="{48F9BC1E-6A0E-4442-9B93-E3CAB6DE03B9}" type="datetimeFigureOut">
              <a:rPr lang="en-IN" smtClean="0"/>
              <a:t>20-02-2022</a:t>
            </a:fld>
            <a:endParaRPr lang="en-IN"/>
          </a:p>
        </p:txBody>
      </p:sp>
      <p:sp>
        <p:nvSpPr>
          <p:cNvPr id="8" name="Footer Placeholder 7">
            <a:extLst>
              <a:ext uri="{FF2B5EF4-FFF2-40B4-BE49-F238E27FC236}">
                <a16:creationId xmlns:a16="http://schemas.microsoft.com/office/drawing/2014/main" id="{2C4FFB58-BCB0-4431-ABB3-C321C828BA5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EE74F4A-21E6-4094-9157-55C960178169}"/>
              </a:ext>
            </a:extLst>
          </p:cNvPr>
          <p:cNvSpPr>
            <a:spLocks noGrp="1"/>
          </p:cNvSpPr>
          <p:nvPr>
            <p:ph type="sldNum" sz="quarter" idx="12"/>
          </p:nvPr>
        </p:nvSpPr>
        <p:spPr/>
        <p:txBody>
          <a:bodyPr/>
          <a:lstStyle/>
          <a:p>
            <a:fld id="{627F1DEA-0CFC-4357-9D12-ABA260946763}" type="slidenum">
              <a:rPr lang="en-IN" smtClean="0"/>
              <a:t>‹#›</a:t>
            </a:fld>
            <a:endParaRPr lang="en-IN"/>
          </a:p>
        </p:txBody>
      </p:sp>
    </p:spTree>
    <p:extLst>
      <p:ext uri="{BB962C8B-B14F-4D97-AF65-F5344CB8AC3E}">
        <p14:creationId xmlns:p14="http://schemas.microsoft.com/office/powerpoint/2010/main" val="3099028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47EE7-0930-442F-8229-97CC1768865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D649054-3872-47CA-8226-527C8F3D540F}"/>
              </a:ext>
            </a:extLst>
          </p:cNvPr>
          <p:cNvSpPr>
            <a:spLocks noGrp="1"/>
          </p:cNvSpPr>
          <p:nvPr>
            <p:ph type="dt" sz="half" idx="10"/>
          </p:nvPr>
        </p:nvSpPr>
        <p:spPr/>
        <p:txBody>
          <a:bodyPr/>
          <a:lstStyle/>
          <a:p>
            <a:fld id="{48F9BC1E-6A0E-4442-9B93-E3CAB6DE03B9}" type="datetimeFigureOut">
              <a:rPr lang="en-IN" smtClean="0"/>
              <a:t>20-02-2022</a:t>
            </a:fld>
            <a:endParaRPr lang="en-IN"/>
          </a:p>
        </p:txBody>
      </p:sp>
      <p:sp>
        <p:nvSpPr>
          <p:cNvPr id="4" name="Footer Placeholder 3">
            <a:extLst>
              <a:ext uri="{FF2B5EF4-FFF2-40B4-BE49-F238E27FC236}">
                <a16:creationId xmlns:a16="http://schemas.microsoft.com/office/drawing/2014/main" id="{38A25773-EB5D-457B-8821-B510090CC19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42BB819-0FBD-42F8-B5EC-B53CF53D3F09}"/>
              </a:ext>
            </a:extLst>
          </p:cNvPr>
          <p:cNvSpPr>
            <a:spLocks noGrp="1"/>
          </p:cNvSpPr>
          <p:nvPr>
            <p:ph type="sldNum" sz="quarter" idx="12"/>
          </p:nvPr>
        </p:nvSpPr>
        <p:spPr/>
        <p:txBody>
          <a:bodyPr/>
          <a:lstStyle/>
          <a:p>
            <a:fld id="{627F1DEA-0CFC-4357-9D12-ABA260946763}" type="slidenum">
              <a:rPr lang="en-IN" smtClean="0"/>
              <a:t>‹#›</a:t>
            </a:fld>
            <a:endParaRPr lang="en-IN"/>
          </a:p>
        </p:txBody>
      </p:sp>
    </p:spTree>
    <p:extLst>
      <p:ext uri="{BB962C8B-B14F-4D97-AF65-F5344CB8AC3E}">
        <p14:creationId xmlns:p14="http://schemas.microsoft.com/office/powerpoint/2010/main" val="3149340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DEC853-7702-47E8-BAD3-B34C59785F8B}"/>
              </a:ext>
            </a:extLst>
          </p:cNvPr>
          <p:cNvSpPr>
            <a:spLocks noGrp="1"/>
          </p:cNvSpPr>
          <p:nvPr>
            <p:ph type="dt" sz="half" idx="10"/>
          </p:nvPr>
        </p:nvSpPr>
        <p:spPr/>
        <p:txBody>
          <a:bodyPr/>
          <a:lstStyle/>
          <a:p>
            <a:fld id="{48F9BC1E-6A0E-4442-9B93-E3CAB6DE03B9}" type="datetimeFigureOut">
              <a:rPr lang="en-IN" smtClean="0"/>
              <a:t>20-02-2022</a:t>
            </a:fld>
            <a:endParaRPr lang="en-IN"/>
          </a:p>
        </p:txBody>
      </p:sp>
      <p:sp>
        <p:nvSpPr>
          <p:cNvPr id="3" name="Footer Placeholder 2">
            <a:extLst>
              <a:ext uri="{FF2B5EF4-FFF2-40B4-BE49-F238E27FC236}">
                <a16:creationId xmlns:a16="http://schemas.microsoft.com/office/drawing/2014/main" id="{F6C3C96D-705C-40F2-83CB-056C7A721D4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F605F16-2E84-41DE-B133-2293DC8E6124}"/>
              </a:ext>
            </a:extLst>
          </p:cNvPr>
          <p:cNvSpPr>
            <a:spLocks noGrp="1"/>
          </p:cNvSpPr>
          <p:nvPr>
            <p:ph type="sldNum" sz="quarter" idx="12"/>
          </p:nvPr>
        </p:nvSpPr>
        <p:spPr/>
        <p:txBody>
          <a:bodyPr/>
          <a:lstStyle/>
          <a:p>
            <a:fld id="{627F1DEA-0CFC-4357-9D12-ABA260946763}" type="slidenum">
              <a:rPr lang="en-IN" smtClean="0"/>
              <a:t>‹#›</a:t>
            </a:fld>
            <a:endParaRPr lang="en-IN"/>
          </a:p>
        </p:txBody>
      </p:sp>
    </p:spTree>
    <p:extLst>
      <p:ext uri="{BB962C8B-B14F-4D97-AF65-F5344CB8AC3E}">
        <p14:creationId xmlns:p14="http://schemas.microsoft.com/office/powerpoint/2010/main" val="3441917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BC920-E568-482B-87AF-373FBE05BB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8BA3B08-39E2-47AA-B1C5-4B1C467952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9164EE1-CF8A-48E9-8488-99A6FF37A1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88A66-0FE2-4B45-B7A1-BBC15D310F52}"/>
              </a:ext>
            </a:extLst>
          </p:cNvPr>
          <p:cNvSpPr>
            <a:spLocks noGrp="1"/>
          </p:cNvSpPr>
          <p:nvPr>
            <p:ph type="dt" sz="half" idx="10"/>
          </p:nvPr>
        </p:nvSpPr>
        <p:spPr/>
        <p:txBody>
          <a:bodyPr/>
          <a:lstStyle/>
          <a:p>
            <a:fld id="{48F9BC1E-6A0E-4442-9B93-E3CAB6DE03B9}" type="datetimeFigureOut">
              <a:rPr lang="en-IN" smtClean="0"/>
              <a:t>20-02-2022</a:t>
            </a:fld>
            <a:endParaRPr lang="en-IN"/>
          </a:p>
        </p:txBody>
      </p:sp>
      <p:sp>
        <p:nvSpPr>
          <p:cNvPr id="6" name="Footer Placeholder 5">
            <a:extLst>
              <a:ext uri="{FF2B5EF4-FFF2-40B4-BE49-F238E27FC236}">
                <a16:creationId xmlns:a16="http://schemas.microsoft.com/office/drawing/2014/main" id="{7E12CF8E-7799-4A1A-9AB8-2EAF05F5AA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03517D6-A385-4274-8C4C-E4E8E3944448}"/>
              </a:ext>
            </a:extLst>
          </p:cNvPr>
          <p:cNvSpPr>
            <a:spLocks noGrp="1"/>
          </p:cNvSpPr>
          <p:nvPr>
            <p:ph type="sldNum" sz="quarter" idx="12"/>
          </p:nvPr>
        </p:nvSpPr>
        <p:spPr/>
        <p:txBody>
          <a:bodyPr/>
          <a:lstStyle/>
          <a:p>
            <a:fld id="{627F1DEA-0CFC-4357-9D12-ABA260946763}" type="slidenum">
              <a:rPr lang="en-IN" smtClean="0"/>
              <a:t>‹#›</a:t>
            </a:fld>
            <a:endParaRPr lang="en-IN"/>
          </a:p>
        </p:txBody>
      </p:sp>
    </p:spTree>
    <p:extLst>
      <p:ext uri="{BB962C8B-B14F-4D97-AF65-F5344CB8AC3E}">
        <p14:creationId xmlns:p14="http://schemas.microsoft.com/office/powerpoint/2010/main" val="2546852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F61D3-1C66-4475-8968-CD3F08EC92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80750E8-9DB3-465C-9166-2C44889220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C8AE947-5471-4F72-AF40-F970D20A58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6F8802-7DC0-4DCD-A28F-E1DA53C625FF}"/>
              </a:ext>
            </a:extLst>
          </p:cNvPr>
          <p:cNvSpPr>
            <a:spLocks noGrp="1"/>
          </p:cNvSpPr>
          <p:nvPr>
            <p:ph type="dt" sz="half" idx="10"/>
          </p:nvPr>
        </p:nvSpPr>
        <p:spPr/>
        <p:txBody>
          <a:bodyPr/>
          <a:lstStyle/>
          <a:p>
            <a:fld id="{48F9BC1E-6A0E-4442-9B93-E3CAB6DE03B9}" type="datetimeFigureOut">
              <a:rPr lang="en-IN" smtClean="0"/>
              <a:t>20-02-2022</a:t>
            </a:fld>
            <a:endParaRPr lang="en-IN"/>
          </a:p>
        </p:txBody>
      </p:sp>
      <p:sp>
        <p:nvSpPr>
          <p:cNvPr id="6" name="Footer Placeholder 5">
            <a:extLst>
              <a:ext uri="{FF2B5EF4-FFF2-40B4-BE49-F238E27FC236}">
                <a16:creationId xmlns:a16="http://schemas.microsoft.com/office/drawing/2014/main" id="{CFF81729-8389-451F-8FB5-AB7587EAE73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059470-ABBD-439B-838F-586673572529}"/>
              </a:ext>
            </a:extLst>
          </p:cNvPr>
          <p:cNvSpPr>
            <a:spLocks noGrp="1"/>
          </p:cNvSpPr>
          <p:nvPr>
            <p:ph type="sldNum" sz="quarter" idx="12"/>
          </p:nvPr>
        </p:nvSpPr>
        <p:spPr/>
        <p:txBody>
          <a:bodyPr/>
          <a:lstStyle/>
          <a:p>
            <a:fld id="{627F1DEA-0CFC-4357-9D12-ABA260946763}" type="slidenum">
              <a:rPr lang="en-IN" smtClean="0"/>
              <a:t>‹#›</a:t>
            </a:fld>
            <a:endParaRPr lang="en-IN"/>
          </a:p>
        </p:txBody>
      </p:sp>
    </p:spTree>
    <p:extLst>
      <p:ext uri="{BB962C8B-B14F-4D97-AF65-F5344CB8AC3E}">
        <p14:creationId xmlns:p14="http://schemas.microsoft.com/office/powerpoint/2010/main" val="741644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s://www.freeimageslive.co.uk/free_stock_image/energy-efficient-bulb-jpg"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extLst>
              <a:ext uri="{837473B0-CC2E-450A-ABE3-18F120FF3D39}">
                <a1611:picAttrSrcUrl xmlns:a1611="http://schemas.microsoft.com/office/drawing/2016/11/main" r:id="rId14"/>
              </a:ext>
            </a:extLst>
          </a:blip>
          <a:srcRect/>
          <a:stretch>
            <a:fillRect t="-9000" b="-9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255BF9-7F71-4716-A4E6-19154A15BC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0301C17-DBAB-4EF9-9414-115B8B5D7F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BF1D1D-7B02-454A-A56F-19F19A5156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F9BC1E-6A0E-4442-9B93-E3CAB6DE03B9}" type="datetimeFigureOut">
              <a:rPr lang="en-IN" smtClean="0"/>
              <a:t>20-02-2022</a:t>
            </a:fld>
            <a:endParaRPr lang="en-IN"/>
          </a:p>
        </p:txBody>
      </p:sp>
      <p:sp>
        <p:nvSpPr>
          <p:cNvPr id="5" name="Footer Placeholder 4">
            <a:extLst>
              <a:ext uri="{FF2B5EF4-FFF2-40B4-BE49-F238E27FC236}">
                <a16:creationId xmlns:a16="http://schemas.microsoft.com/office/drawing/2014/main" id="{59E9D020-D75B-408A-8BAF-86092E03C1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6C2814B-356E-42C3-A2D8-0CEFE4940F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7F1DEA-0CFC-4357-9D12-ABA260946763}" type="slidenum">
              <a:rPr lang="en-IN" smtClean="0"/>
              <a:t>‹#›</a:t>
            </a:fld>
            <a:endParaRPr lang="en-IN"/>
          </a:p>
        </p:txBody>
      </p:sp>
    </p:spTree>
    <p:extLst>
      <p:ext uri="{BB962C8B-B14F-4D97-AF65-F5344CB8AC3E}">
        <p14:creationId xmlns:p14="http://schemas.microsoft.com/office/powerpoint/2010/main" val="8821361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freeimageslive.co.uk/free_stock_image/energy-efficient-bulb-jpg"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72C4D-F756-4337-B2B7-11B8D6681181}"/>
              </a:ext>
            </a:extLst>
          </p:cNvPr>
          <p:cNvSpPr>
            <a:spLocks noGrp="1"/>
          </p:cNvSpPr>
          <p:nvPr>
            <p:ph type="ctrTitle"/>
          </p:nvPr>
        </p:nvSpPr>
        <p:spPr>
          <a:xfrm>
            <a:off x="1443037" y="-381000"/>
            <a:ext cx="9305925" cy="2919413"/>
          </a:xfrm>
          <a:effectLst/>
        </p:spPr>
        <p:txBody>
          <a:bodyPr>
            <a:normAutofit/>
          </a:bodyPr>
          <a:lstStyle/>
          <a:p>
            <a:r>
              <a:rPr lang="en-US" sz="4000" b="1" dirty="0">
                <a:solidFill>
                  <a:schemeClr val="tx1">
                    <a:lumMod val="95000"/>
                    <a:lumOff val="5000"/>
                  </a:schemeClr>
                </a:solidFill>
                <a:effectLst>
                  <a:outerShdw blurRad="38100" dist="38100" dir="2700000" algn="tl">
                    <a:srgbClr val="000000">
                      <a:alpha val="43137"/>
                    </a:srgbClr>
                  </a:outerShdw>
                </a:effectLst>
                <a:latin typeface="Open Sans" panose="020B0606030504020204" pitchFamily="34" charset="0"/>
              </a:rPr>
              <a:t>POWER CONSUMPTION ANALYSIS FOR HOUSEHOLDS</a:t>
            </a:r>
            <a:endParaRPr lang="en-IN" sz="4000" dirty="0">
              <a:solidFill>
                <a:schemeClr val="tx1">
                  <a:lumMod val="95000"/>
                  <a:lumOff val="5000"/>
                </a:schemeClr>
              </a:solidFill>
              <a:effectLst>
                <a:outerShdw blurRad="38100" dist="38100" dir="2700000" algn="tl">
                  <a:srgbClr val="000000">
                    <a:alpha val="43137"/>
                  </a:srgbClr>
                </a:outerShdw>
              </a:effectLst>
              <a:latin typeface="Candara" panose="020E0502030303020204" pitchFamily="34" charset="0"/>
            </a:endParaRPr>
          </a:p>
        </p:txBody>
      </p:sp>
      <p:sp>
        <p:nvSpPr>
          <p:cNvPr id="3" name="Subtitle 2">
            <a:extLst>
              <a:ext uri="{FF2B5EF4-FFF2-40B4-BE49-F238E27FC236}">
                <a16:creationId xmlns:a16="http://schemas.microsoft.com/office/drawing/2014/main" id="{543B70E7-FD16-4E9B-857D-BEB584F4ED14}"/>
              </a:ext>
            </a:extLst>
          </p:cNvPr>
          <p:cNvSpPr>
            <a:spLocks noGrp="1"/>
          </p:cNvSpPr>
          <p:nvPr>
            <p:ph type="subTitle" idx="1"/>
          </p:nvPr>
        </p:nvSpPr>
        <p:spPr>
          <a:xfrm>
            <a:off x="292893" y="2987675"/>
            <a:ext cx="11606212" cy="2767665"/>
          </a:xfrm>
        </p:spPr>
        <p:txBody>
          <a:bodyPr>
            <a:noAutofit/>
          </a:bodyPr>
          <a:lstStyle/>
          <a:p>
            <a:pPr>
              <a:lnSpc>
                <a:spcPct val="170000"/>
              </a:lnSpc>
            </a:pPr>
            <a:r>
              <a:rPr lang="en-US" sz="1500" b="1" dirty="0"/>
              <a:t>PRESENTED BY:</a:t>
            </a:r>
          </a:p>
          <a:p>
            <a:pPr>
              <a:lnSpc>
                <a:spcPct val="170000"/>
              </a:lnSpc>
            </a:pPr>
            <a:r>
              <a:rPr lang="en-US" sz="2000" b="1" dirty="0"/>
              <a:t>TEAM NO: CSE-014</a:t>
            </a:r>
          </a:p>
          <a:p>
            <a:pPr>
              <a:lnSpc>
                <a:spcPct val="170000"/>
              </a:lnSpc>
            </a:pPr>
            <a:r>
              <a:rPr lang="en-US" sz="1500" b="1" dirty="0"/>
              <a:t>18UK1A0537  -NAGUNURI VIKAS</a:t>
            </a:r>
          </a:p>
          <a:p>
            <a:pPr>
              <a:lnSpc>
                <a:spcPct val="100000"/>
              </a:lnSpc>
            </a:pPr>
            <a:r>
              <a:rPr lang="en-US" sz="1500" b="1" dirty="0"/>
              <a:t>                  18UK1A0521-  JANGA SPANDANA REDDY</a:t>
            </a:r>
          </a:p>
          <a:p>
            <a:pPr>
              <a:lnSpc>
                <a:spcPct val="100000"/>
              </a:lnSpc>
            </a:pPr>
            <a:r>
              <a:rPr lang="en-US" sz="1500" b="1" dirty="0"/>
              <a:t>                 18UK1A0568 -  BATTULA SAI SAMYUKTHA</a:t>
            </a:r>
          </a:p>
          <a:p>
            <a:pPr>
              <a:lnSpc>
                <a:spcPct val="100000"/>
              </a:lnSpc>
            </a:pPr>
            <a:r>
              <a:rPr lang="en-US" sz="1500" b="1" dirty="0"/>
              <a:t>            18UK1A0564 -   CHELUMALLA SHRAVYA</a:t>
            </a:r>
            <a:endParaRPr lang="en-IN" sz="1500" b="1" i="1" dirty="0"/>
          </a:p>
        </p:txBody>
      </p:sp>
    </p:spTree>
    <p:extLst>
      <p:ext uri="{BB962C8B-B14F-4D97-AF65-F5344CB8AC3E}">
        <p14:creationId xmlns:p14="http://schemas.microsoft.com/office/powerpoint/2010/main" val="1024746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3A6FB4-A644-46A1-88C8-AEC250C7F1AA}"/>
              </a:ext>
            </a:extLst>
          </p:cNvPr>
          <p:cNvSpPr txBox="1"/>
          <p:nvPr/>
        </p:nvSpPr>
        <p:spPr>
          <a:xfrm>
            <a:off x="834500" y="568171"/>
            <a:ext cx="11357499" cy="3139321"/>
          </a:xfrm>
          <a:prstGeom prst="rect">
            <a:avLst/>
          </a:prstGeom>
          <a:noFill/>
        </p:spPr>
        <p:txBody>
          <a:bodyPr wrap="square" rtlCol="0">
            <a:spAutoFit/>
          </a:bodyPr>
          <a:lstStyle/>
          <a:p>
            <a:r>
              <a:rPr lang="en-US" b="1" u="sng" dirty="0"/>
              <a:t>Random Forest </a:t>
            </a:r>
            <a:r>
              <a:rPr lang="en-US" u="sng" dirty="0"/>
              <a:t>:</a:t>
            </a:r>
          </a:p>
          <a:p>
            <a:r>
              <a:rPr lang="en-US" dirty="0"/>
              <a:t>A random forest is a machine learning technique that’s used to solve regression and classification problems. It utilizes ensemble learning, which is a technique that combines many classifiers to provide solutions to complex problems.</a:t>
            </a:r>
          </a:p>
          <a:p>
            <a:endParaRPr lang="en-US" dirty="0"/>
          </a:p>
          <a:p>
            <a:pPr algn="l"/>
            <a:r>
              <a:rPr lang="en-US" b="1" i="0" dirty="0">
                <a:solidFill>
                  <a:srgbClr val="111111"/>
                </a:solidFill>
                <a:effectLst/>
              </a:rPr>
              <a:t>Working of Random Forest Algorithm </a:t>
            </a:r>
            <a:endParaRPr lang="en-US" b="0" i="0" dirty="0">
              <a:solidFill>
                <a:srgbClr val="111111"/>
              </a:solidFill>
              <a:effectLst/>
            </a:endParaRPr>
          </a:p>
          <a:p>
            <a:pPr algn="l">
              <a:buFont typeface="Arial" panose="020B0604020202020204" pitchFamily="34" charset="0"/>
              <a:buChar char="•"/>
            </a:pPr>
            <a:r>
              <a:rPr lang="en-US" b="0" i="0" dirty="0">
                <a:solidFill>
                  <a:srgbClr val="111111"/>
                </a:solidFill>
                <a:effectLst/>
              </a:rPr>
              <a:t>Step 1 − First, start with the selection of random samples from a given dataset.</a:t>
            </a:r>
          </a:p>
          <a:p>
            <a:pPr algn="l">
              <a:buFont typeface="Arial" panose="020B0604020202020204" pitchFamily="34" charset="0"/>
              <a:buChar char="•"/>
            </a:pPr>
            <a:r>
              <a:rPr lang="en-US" b="0" i="0" dirty="0">
                <a:solidFill>
                  <a:srgbClr val="111111"/>
                </a:solidFill>
                <a:effectLst/>
              </a:rPr>
              <a:t>Step 2 − Next, this algorithm will construct a decision tree for every sample. Then it will get the prediction result...</a:t>
            </a:r>
          </a:p>
          <a:p>
            <a:pPr algn="l">
              <a:buFont typeface="Arial" panose="020B0604020202020204" pitchFamily="34" charset="0"/>
              <a:buChar char="•"/>
            </a:pPr>
            <a:r>
              <a:rPr lang="en-US" b="0" i="0" dirty="0">
                <a:solidFill>
                  <a:srgbClr val="111111"/>
                </a:solidFill>
                <a:effectLst/>
              </a:rPr>
              <a:t>Step 3 − In this step, voting will be performed for every predicted result.</a:t>
            </a:r>
          </a:p>
          <a:p>
            <a:pPr algn="l">
              <a:buFont typeface="Arial" panose="020B0604020202020204" pitchFamily="34" charset="0"/>
              <a:buChar char="•"/>
            </a:pPr>
            <a:r>
              <a:rPr lang="en-US" b="0" i="0" dirty="0">
                <a:solidFill>
                  <a:srgbClr val="111111"/>
                </a:solidFill>
                <a:effectLst/>
              </a:rPr>
              <a:t>Step 4 − At last, select the most voted prediction result as the final prediction result.</a:t>
            </a:r>
          </a:p>
          <a:p>
            <a:endParaRPr lang="en-US" dirty="0"/>
          </a:p>
          <a:p>
            <a:endParaRPr lang="en-IN" dirty="0"/>
          </a:p>
        </p:txBody>
      </p:sp>
      <p:pic>
        <p:nvPicPr>
          <p:cNvPr id="4" name="Picture 3" descr="Chart&#10;&#10;Description automatically generated">
            <a:extLst>
              <a:ext uri="{FF2B5EF4-FFF2-40B4-BE49-F238E27FC236}">
                <a16:creationId xmlns:a16="http://schemas.microsoft.com/office/drawing/2014/main" id="{64A94507-1265-4CA2-80C4-0AC4A94B1D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7373" y="3232229"/>
            <a:ext cx="6095999" cy="3429000"/>
          </a:xfrm>
          <a:prstGeom prst="rect">
            <a:avLst/>
          </a:prstGeom>
        </p:spPr>
      </p:pic>
    </p:spTree>
    <p:extLst>
      <p:ext uri="{BB962C8B-B14F-4D97-AF65-F5344CB8AC3E}">
        <p14:creationId xmlns:p14="http://schemas.microsoft.com/office/powerpoint/2010/main" val="12451850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AA0F63-94E1-477F-B3D0-9E0E49EDC82D}"/>
              </a:ext>
            </a:extLst>
          </p:cNvPr>
          <p:cNvSpPr txBox="1"/>
          <p:nvPr/>
        </p:nvSpPr>
        <p:spPr>
          <a:xfrm>
            <a:off x="707254" y="594804"/>
            <a:ext cx="7797553" cy="3970318"/>
          </a:xfrm>
          <a:prstGeom prst="rect">
            <a:avLst/>
          </a:prstGeom>
          <a:noFill/>
        </p:spPr>
        <p:txBody>
          <a:bodyPr wrap="square" rtlCol="0">
            <a:spAutoFit/>
          </a:bodyPr>
          <a:lstStyle/>
          <a:p>
            <a:r>
              <a:rPr lang="en-US" u="sng" dirty="0"/>
              <a:t>LOGISTIC REGRESSION:</a:t>
            </a:r>
          </a:p>
          <a:p>
            <a:pPr marL="285750" indent="-285750">
              <a:buFont typeface="Arial" panose="020B0604020202020204" pitchFamily="34" charset="0"/>
              <a:buChar char="•"/>
            </a:pPr>
            <a:r>
              <a:rPr lang="en-US" dirty="0"/>
              <a:t>Logistic regression is a supervised learning classification algorithm used to predict the probability of a target variable. The nature of target or dependent variable is dichotomous, which means there would be only two possible classes. ... Mathematically, a logistic regression model predicts P(Y=1) as a function of X.</a:t>
            </a:r>
          </a:p>
          <a:p>
            <a:pPr marL="285750" indent="-285750">
              <a:buFont typeface="Arial" panose="020B0604020202020204" pitchFamily="34" charset="0"/>
              <a:buChar char="•"/>
            </a:pPr>
            <a:r>
              <a:rPr lang="en-US" dirty="0"/>
              <a:t>Logistic Regression is used when the dependent variable (target) is categorical. For example,</a:t>
            </a:r>
          </a:p>
          <a:p>
            <a:pPr marL="285750" indent="-285750">
              <a:buFont typeface="Arial" panose="020B0604020202020204" pitchFamily="34" charset="0"/>
              <a:buChar char="•"/>
            </a:pPr>
            <a:r>
              <a:rPr lang="en-US" dirty="0"/>
              <a:t>To predict whether an email is a spam (1) or (0)</a:t>
            </a:r>
          </a:p>
          <a:p>
            <a:pPr marL="285750" indent="-285750">
              <a:buFont typeface="Arial" panose="020B0604020202020204" pitchFamily="34" charset="0"/>
              <a:buChar char="•"/>
            </a:pPr>
            <a:r>
              <a:rPr lang="en-US" dirty="0"/>
              <a:t>Whether the tumor is malignant (1) or not (0)</a:t>
            </a:r>
          </a:p>
          <a:p>
            <a:endParaRPr lang="en-US" dirty="0"/>
          </a:p>
          <a:p>
            <a:endParaRPr lang="en-US" dirty="0"/>
          </a:p>
          <a:p>
            <a:endParaRPr lang="en-US" dirty="0"/>
          </a:p>
          <a:p>
            <a:endParaRPr lang="en-IN" dirty="0"/>
          </a:p>
        </p:txBody>
      </p:sp>
      <p:sp>
        <p:nvSpPr>
          <p:cNvPr id="10" name="AutoShape 2">
            <a:extLst>
              <a:ext uri="{FF2B5EF4-FFF2-40B4-BE49-F238E27FC236}">
                <a16:creationId xmlns:a16="http://schemas.microsoft.com/office/drawing/2014/main" id="{D8B888F8-AC96-409D-BBA5-CF82EAA3EB8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a:extLst>
              <a:ext uri="{FF2B5EF4-FFF2-40B4-BE49-F238E27FC236}">
                <a16:creationId xmlns:a16="http://schemas.microsoft.com/office/drawing/2014/main" id="{A991246B-5438-4B14-B33F-8CD5CB5F85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6494" y="3953001"/>
            <a:ext cx="3429000" cy="2097835"/>
          </a:xfrm>
          <a:prstGeom prst="rect">
            <a:avLst/>
          </a:prstGeom>
        </p:spPr>
      </p:pic>
    </p:spTree>
    <p:extLst>
      <p:ext uri="{BB962C8B-B14F-4D97-AF65-F5344CB8AC3E}">
        <p14:creationId xmlns:p14="http://schemas.microsoft.com/office/powerpoint/2010/main" val="3454867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A4E300-B0EF-487C-B36A-97506273F44D}"/>
              </a:ext>
            </a:extLst>
          </p:cNvPr>
          <p:cNvSpPr txBox="1"/>
          <p:nvPr/>
        </p:nvSpPr>
        <p:spPr>
          <a:xfrm>
            <a:off x="514905" y="292963"/>
            <a:ext cx="9552373" cy="907941"/>
          </a:xfrm>
          <a:prstGeom prst="rect">
            <a:avLst/>
          </a:prstGeom>
          <a:noFill/>
        </p:spPr>
        <p:txBody>
          <a:bodyPr wrap="square" rtlCol="0">
            <a:spAutoFit/>
          </a:bodyPr>
          <a:lstStyle/>
          <a:p>
            <a:r>
              <a:rPr lang="en-IN" sz="5300" dirty="0">
                <a:solidFill>
                  <a:schemeClr val="tx1">
                    <a:lumMod val="95000"/>
                    <a:lumOff val="5000"/>
                  </a:schemeClr>
                </a:solidFill>
                <a:latin typeface="Candara" panose="020E0502030303020204" pitchFamily="34" charset="0"/>
              </a:rPr>
              <a:t>VISUALISATION OF GRAPHS</a:t>
            </a:r>
          </a:p>
        </p:txBody>
      </p:sp>
      <p:sp>
        <p:nvSpPr>
          <p:cNvPr id="5" name="TextBox 4">
            <a:extLst>
              <a:ext uri="{FF2B5EF4-FFF2-40B4-BE49-F238E27FC236}">
                <a16:creationId xmlns:a16="http://schemas.microsoft.com/office/drawing/2014/main" id="{CBE9167A-9E46-441D-9BB5-55C2483505BA}"/>
              </a:ext>
            </a:extLst>
          </p:cNvPr>
          <p:cNvSpPr txBox="1"/>
          <p:nvPr/>
        </p:nvSpPr>
        <p:spPr>
          <a:xfrm>
            <a:off x="7234178" y="1200904"/>
            <a:ext cx="2205098" cy="4524315"/>
          </a:xfrm>
          <a:prstGeom prst="rect">
            <a:avLst/>
          </a:prstGeom>
          <a:noFill/>
        </p:spPr>
        <p:txBody>
          <a:bodyPr wrap="square" rtlCol="0">
            <a:spAutoFit/>
          </a:bodyPr>
          <a:lstStyle/>
          <a:p>
            <a:pPr marL="285750" indent="-285750">
              <a:buFont typeface="Arial" panose="020B0604020202020204" pitchFamily="34" charset="0"/>
              <a:buChar char="•"/>
            </a:pPr>
            <a:r>
              <a:rPr lang="en-US" dirty="0"/>
              <a:t>Pair plot usually gives pair wise relationships of the columns in the dataset From the above pair plot we infer </a:t>
            </a:r>
            <a:r>
              <a:rPr lang="en-IN" dirty="0" err="1">
                <a:solidFill>
                  <a:srgbClr val="000000"/>
                </a:solidFill>
                <a:latin typeface="Calibri" panose="020F0502020204030204" pitchFamily="34" charset="0"/>
              </a:rPr>
              <a:t>Global_active_power</a:t>
            </a:r>
            <a:r>
              <a:rPr lang="en-IN" sz="1800" b="0" i="0" u="none" strike="noStrike" dirty="0" err="1">
                <a:solidFill>
                  <a:srgbClr val="000000"/>
                </a:solidFill>
                <a:effectLst/>
                <a:latin typeface="Calibri" panose="020F0502020204030204" pitchFamily="34" charset="0"/>
              </a:rPr>
              <a:t>,Global</a:t>
            </a:r>
            <a:r>
              <a:rPr lang="en-IN" sz="1800" b="0" i="0" u="none" strike="noStrike" dirty="0">
                <a:solidFill>
                  <a:srgbClr val="000000"/>
                </a:solidFill>
                <a:effectLst/>
                <a:latin typeface="Calibri" panose="020F0502020204030204" pitchFamily="34" charset="0"/>
              </a:rPr>
              <a:t> _</a:t>
            </a:r>
            <a:r>
              <a:rPr lang="en-IN" sz="1800" b="0" i="0" u="none" strike="noStrike" dirty="0" err="1">
                <a:solidFill>
                  <a:srgbClr val="000000"/>
                </a:solidFill>
                <a:effectLst/>
                <a:latin typeface="Calibri" panose="020F0502020204030204" pitchFamily="34" charset="0"/>
              </a:rPr>
              <a:t>reactive_power</a:t>
            </a:r>
            <a:endParaRPr lang="en-IN" sz="1800" b="0" i="0" u="none" strike="noStrike" dirty="0">
              <a:solidFill>
                <a:srgbClr val="000000"/>
              </a:solidFill>
              <a:effectLst/>
              <a:latin typeface="Calibri" panose="020F0502020204030204" pitchFamily="34" charset="0"/>
            </a:endParaRPr>
          </a:p>
          <a:p>
            <a:pPr marL="285750" indent="-285750">
              <a:buFont typeface="Arial" panose="020B0604020202020204" pitchFamily="34" charset="0"/>
              <a:buChar char="•"/>
            </a:pPr>
            <a:r>
              <a:rPr lang="en-IN" dirty="0">
                <a:solidFill>
                  <a:srgbClr val="000000"/>
                </a:solidFill>
                <a:latin typeface="Calibri" panose="020F0502020204030204" pitchFamily="34" charset="0"/>
              </a:rPr>
              <a:t>Voltage</a:t>
            </a:r>
            <a:r>
              <a:rPr lang="en-IN" sz="1800" b="0" i="0" u="none" strike="noStrike" dirty="0">
                <a:solidFill>
                  <a:srgbClr val="000000"/>
                </a:solidFill>
                <a:effectLst/>
                <a:latin typeface="Calibri" panose="020F0502020204030204" pitchFamily="34" charset="0"/>
              </a:rPr>
              <a:t> ,</a:t>
            </a:r>
            <a:r>
              <a:rPr lang="en-IN" dirty="0" err="1">
                <a:solidFill>
                  <a:srgbClr val="000000"/>
                </a:solidFill>
                <a:latin typeface="Calibri" panose="020F0502020204030204" pitchFamily="34" charset="0"/>
              </a:rPr>
              <a:t>Global_intensity</a:t>
            </a:r>
            <a:r>
              <a:rPr lang="en-IN" sz="1800" b="0" i="0" u="none" strike="noStrike" dirty="0">
                <a:solidFill>
                  <a:srgbClr val="000000"/>
                </a:solidFill>
                <a:effectLst/>
                <a:latin typeface="Calibri" panose="020F0502020204030204" pitchFamily="34" charset="0"/>
              </a:rPr>
              <a:t> </a:t>
            </a:r>
            <a:r>
              <a:rPr lang="en-IN" dirty="0">
                <a:solidFill>
                  <a:srgbClr val="000000"/>
                </a:solidFill>
                <a:latin typeface="Calibri" panose="020F0502020204030204" pitchFamily="34" charset="0"/>
              </a:rPr>
              <a:t>Sub_metering_1</a:t>
            </a:r>
            <a:r>
              <a:rPr lang="en-IN" dirty="0"/>
              <a:t>,</a:t>
            </a:r>
          </a:p>
          <a:p>
            <a:pPr marL="285750" indent="-285750">
              <a:buFont typeface="Arial" panose="020B0604020202020204" pitchFamily="34" charset="0"/>
              <a:buChar char="•"/>
            </a:pPr>
            <a:r>
              <a:rPr lang="en-IN" dirty="0">
                <a:solidFill>
                  <a:srgbClr val="000000"/>
                </a:solidFill>
                <a:latin typeface="Calibri" panose="020F0502020204030204" pitchFamily="34" charset="0"/>
              </a:rPr>
              <a:t>Sub_metering_2</a:t>
            </a:r>
            <a:r>
              <a:rPr lang="en-IN" dirty="0"/>
              <a:t> ,</a:t>
            </a:r>
            <a:endParaRPr lang="en-IN" dirty="0">
              <a:solidFill>
                <a:srgbClr val="000000"/>
              </a:solidFill>
              <a:latin typeface="Calibri" panose="020F0502020204030204" pitchFamily="34" charset="0"/>
            </a:endParaRPr>
          </a:p>
          <a:p>
            <a:pPr marL="285750" indent="-285750">
              <a:buFont typeface="Arial" panose="020B0604020202020204" pitchFamily="34" charset="0"/>
              <a:buChar char="•"/>
            </a:pPr>
            <a:r>
              <a:rPr lang="en-IN" sz="1800" b="0" i="0" u="none" strike="noStrike" dirty="0">
                <a:solidFill>
                  <a:srgbClr val="000000"/>
                </a:solidFill>
                <a:effectLst/>
                <a:latin typeface="Calibri" panose="020F0502020204030204" pitchFamily="34" charset="0"/>
              </a:rPr>
              <a:t>Sub_metering_3</a:t>
            </a:r>
            <a:endParaRPr lang="en-US" dirty="0"/>
          </a:p>
          <a:p>
            <a:endParaRPr lang="en-IN" dirty="0"/>
          </a:p>
        </p:txBody>
      </p:sp>
      <p:pic>
        <p:nvPicPr>
          <p:cNvPr id="6" name="Picture 5">
            <a:extLst>
              <a:ext uri="{FF2B5EF4-FFF2-40B4-BE49-F238E27FC236}">
                <a16:creationId xmlns:a16="http://schemas.microsoft.com/office/drawing/2014/main" id="{BA727344-08E3-4ECA-9A32-7B0D5F320A1E}"/>
              </a:ext>
            </a:extLst>
          </p:cNvPr>
          <p:cNvPicPr>
            <a:picLocks noChangeAspect="1"/>
          </p:cNvPicPr>
          <p:nvPr/>
        </p:nvPicPr>
        <p:blipFill rotWithShape="1">
          <a:blip r:embed="rId2">
            <a:extLst>
              <a:ext uri="{28A0092B-C50C-407E-A947-70E740481C1C}">
                <a14:useLocalDpi xmlns:a14="http://schemas.microsoft.com/office/drawing/2010/main" val="0"/>
              </a:ext>
            </a:extLst>
          </a:blip>
          <a:srcRect l="18822" t="39739" r="46397" b="16862"/>
          <a:stretch/>
        </p:blipFill>
        <p:spPr>
          <a:xfrm>
            <a:off x="1388717" y="1577789"/>
            <a:ext cx="5217459" cy="4329953"/>
          </a:xfrm>
          <a:prstGeom prst="rect">
            <a:avLst/>
          </a:prstGeom>
        </p:spPr>
      </p:pic>
    </p:spTree>
    <p:extLst>
      <p:ext uri="{BB962C8B-B14F-4D97-AF65-F5344CB8AC3E}">
        <p14:creationId xmlns:p14="http://schemas.microsoft.com/office/powerpoint/2010/main" val="36318102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6ECDD8-22CD-4B95-9CFB-386511966989}"/>
              </a:ext>
            </a:extLst>
          </p:cNvPr>
          <p:cNvSpPr txBox="1"/>
          <p:nvPr/>
        </p:nvSpPr>
        <p:spPr>
          <a:xfrm>
            <a:off x="568170" y="399495"/>
            <a:ext cx="9928379" cy="4508927"/>
          </a:xfrm>
          <a:prstGeom prst="rect">
            <a:avLst/>
          </a:prstGeom>
          <a:noFill/>
        </p:spPr>
        <p:txBody>
          <a:bodyPr wrap="square" rtlCol="0">
            <a:spAutoFit/>
          </a:bodyPr>
          <a:lstStyle/>
          <a:p>
            <a:r>
              <a:rPr lang="en-IN" sz="5300" dirty="0">
                <a:solidFill>
                  <a:schemeClr val="tx1">
                    <a:lumMod val="95000"/>
                    <a:lumOff val="5000"/>
                  </a:schemeClr>
                </a:solidFill>
                <a:latin typeface="Candara" panose="020E0502030303020204" pitchFamily="34" charset="0"/>
              </a:rPr>
              <a:t>SOFTWARE REQUIREMENTS</a:t>
            </a:r>
            <a:endParaRPr lang="en-IN" dirty="0">
              <a:solidFill>
                <a:schemeClr val="tx1">
                  <a:lumMod val="95000"/>
                  <a:lumOff val="5000"/>
                </a:schemeClr>
              </a:solidFill>
            </a:endParaRPr>
          </a:p>
          <a:p>
            <a:pPr marL="285750" indent="-285750">
              <a:lnSpc>
                <a:spcPct val="150000"/>
              </a:lnSpc>
              <a:buFont typeface="Arial" panose="020B0604020202020204" pitchFamily="34" charset="0"/>
              <a:buChar char="•"/>
            </a:pPr>
            <a:endParaRPr lang="en-IN" dirty="0"/>
          </a:p>
          <a:p>
            <a:pPr marL="285750" indent="-285750">
              <a:lnSpc>
                <a:spcPct val="150000"/>
              </a:lnSpc>
              <a:buFont typeface="Arial" panose="020B0604020202020204" pitchFamily="34" charset="0"/>
              <a:buChar char="•"/>
            </a:pPr>
            <a:r>
              <a:rPr lang="en-IN" dirty="0"/>
              <a:t>Anaconda navigator</a:t>
            </a:r>
          </a:p>
          <a:p>
            <a:pPr marL="285750" indent="-285750">
              <a:lnSpc>
                <a:spcPct val="150000"/>
              </a:lnSpc>
              <a:buFont typeface="Arial" panose="020B0604020202020204" pitchFamily="34" charset="0"/>
              <a:buChar char="•"/>
            </a:pPr>
            <a:r>
              <a:rPr lang="en-IN" dirty="0"/>
              <a:t>Jupyter notebook</a:t>
            </a:r>
          </a:p>
          <a:p>
            <a:pPr marL="285750" indent="-285750">
              <a:lnSpc>
                <a:spcPct val="150000"/>
              </a:lnSpc>
              <a:buFont typeface="Arial" panose="020B0604020202020204" pitchFamily="34" charset="0"/>
              <a:buChar char="•"/>
            </a:pPr>
            <a:r>
              <a:rPr lang="en-IN" dirty="0"/>
              <a:t>Machine learning tools: pandas,</a:t>
            </a:r>
          </a:p>
          <a:p>
            <a:pPr>
              <a:lnSpc>
                <a:spcPct val="150000"/>
              </a:lnSpc>
            </a:pPr>
            <a:r>
              <a:rPr lang="en-IN" dirty="0"/>
              <a:t>                                               NumPy,</a:t>
            </a:r>
          </a:p>
          <a:p>
            <a:pPr>
              <a:lnSpc>
                <a:spcPct val="150000"/>
              </a:lnSpc>
            </a:pPr>
            <a:r>
              <a:rPr lang="en-IN" dirty="0"/>
              <a:t>                                               Matplotlib,</a:t>
            </a:r>
          </a:p>
          <a:p>
            <a:pPr>
              <a:lnSpc>
                <a:spcPct val="150000"/>
              </a:lnSpc>
            </a:pPr>
            <a:r>
              <a:rPr lang="en-IN" dirty="0"/>
              <a:t>                                               Scikitlearn,</a:t>
            </a:r>
          </a:p>
          <a:p>
            <a:pPr>
              <a:lnSpc>
                <a:spcPct val="150000"/>
              </a:lnSpc>
            </a:pPr>
            <a:r>
              <a:rPr lang="en-IN" dirty="0"/>
              <a:t>                                               Seaborn</a:t>
            </a:r>
          </a:p>
          <a:p>
            <a:endParaRPr lang="en-IN" dirty="0"/>
          </a:p>
        </p:txBody>
      </p:sp>
    </p:spTree>
    <p:extLst>
      <p:ext uri="{BB962C8B-B14F-4D97-AF65-F5344CB8AC3E}">
        <p14:creationId xmlns:p14="http://schemas.microsoft.com/office/powerpoint/2010/main" val="31104968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86C59F-CA20-469B-9FC8-3F56E6B2B554}"/>
              </a:ext>
            </a:extLst>
          </p:cNvPr>
          <p:cNvSpPr txBox="1"/>
          <p:nvPr/>
        </p:nvSpPr>
        <p:spPr>
          <a:xfrm>
            <a:off x="692346" y="713136"/>
            <a:ext cx="7901126" cy="2569934"/>
          </a:xfrm>
          <a:prstGeom prst="rect">
            <a:avLst/>
          </a:prstGeom>
          <a:noFill/>
        </p:spPr>
        <p:txBody>
          <a:bodyPr wrap="square" rtlCol="0">
            <a:spAutoFit/>
          </a:bodyPr>
          <a:lstStyle/>
          <a:p>
            <a:r>
              <a:rPr lang="en-IN" sz="5300" dirty="0">
                <a:solidFill>
                  <a:schemeClr val="tx1">
                    <a:lumMod val="95000"/>
                    <a:lumOff val="5000"/>
                  </a:schemeClr>
                </a:solidFill>
                <a:latin typeface="Candara" panose="020E0502030303020204" pitchFamily="34" charset="0"/>
              </a:rPr>
              <a:t>CONCLUSION</a:t>
            </a:r>
          </a:p>
          <a:p>
            <a:pPr marL="285750" indent="-285750">
              <a:buFont typeface="Arial" panose="020B0604020202020204" pitchFamily="34" charset="0"/>
              <a:buChar char="•"/>
            </a:pPr>
            <a:r>
              <a:rPr lang="en-US" dirty="0"/>
              <a:t>In this project we have presented the Prediction of Power consumption Analysis for house holds.</a:t>
            </a:r>
            <a:endParaRPr lang="en-US" dirty="0">
              <a:effectLst>
                <a:outerShdw blurRad="38100" dist="38100" dir="2700000" algn="tl">
                  <a:srgbClr val="000000">
                    <a:alpha val="43137"/>
                  </a:srgbClr>
                </a:outerShdw>
              </a:effectLst>
            </a:endParaRPr>
          </a:p>
          <a:p>
            <a:pPr marL="285750" indent="-285750">
              <a:buFont typeface="Arial" panose="020B0604020202020204" pitchFamily="34" charset="0"/>
              <a:buChar char="•"/>
            </a:pPr>
            <a:r>
              <a:rPr lang="en-US" dirty="0"/>
              <a:t>We have done the Prediction using Machine Learning Techniques.</a:t>
            </a:r>
          </a:p>
          <a:p>
            <a:pPr marL="285750" indent="-285750">
              <a:buFont typeface="Arial" panose="020B0604020202020204" pitchFamily="34" charset="0"/>
              <a:buChar char="•"/>
            </a:pPr>
            <a:r>
              <a:rPr lang="en-US" dirty="0"/>
              <a:t>For the better results we used Decision Tree algorithm and proved with 93% accuracy.</a:t>
            </a:r>
          </a:p>
          <a:p>
            <a:endParaRPr lang="en-IN" dirty="0"/>
          </a:p>
        </p:txBody>
      </p:sp>
    </p:spTree>
    <p:extLst>
      <p:ext uri="{BB962C8B-B14F-4D97-AF65-F5344CB8AC3E}">
        <p14:creationId xmlns:p14="http://schemas.microsoft.com/office/powerpoint/2010/main" val="3014361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D486D9-33A9-4536-B6C2-6338BD7059F8}"/>
              </a:ext>
            </a:extLst>
          </p:cNvPr>
          <p:cNvSpPr txBox="1"/>
          <p:nvPr/>
        </p:nvSpPr>
        <p:spPr>
          <a:xfrm flipH="1">
            <a:off x="834498" y="2274838"/>
            <a:ext cx="3870666" cy="2031325"/>
          </a:xfrm>
          <a:prstGeom prst="rect">
            <a:avLst/>
          </a:prstGeom>
          <a:noFill/>
        </p:spPr>
        <p:txBody>
          <a:bodyPr wrap="square" rtlCol="0">
            <a:spAutoFit/>
          </a:bodyPr>
          <a:lstStyle/>
          <a:p>
            <a:pPr marL="285750" indent="-285750">
              <a:buFont typeface="Arial" panose="020B0604020202020204" pitchFamily="34" charset="0"/>
              <a:buChar char="•"/>
            </a:pPr>
            <a:r>
              <a:rPr lang="en-US" sz="1800" dirty="0"/>
              <a:t>INTRODUCTION</a:t>
            </a:r>
          </a:p>
          <a:p>
            <a:pPr marL="285750" indent="-285750">
              <a:buFont typeface="Arial" panose="020B0604020202020204" pitchFamily="34" charset="0"/>
              <a:buChar char="•"/>
            </a:pPr>
            <a:r>
              <a:rPr lang="en-US" sz="1800" dirty="0"/>
              <a:t>OBJECTIVE</a:t>
            </a:r>
          </a:p>
          <a:p>
            <a:pPr marL="285750" indent="-285750">
              <a:buFont typeface="Arial" panose="020B0604020202020204" pitchFamily="34" charset="0"/>
              <a:buChar char="•"/>
            </a:pPr>
            <a:r>
              <a:rPr lang="en-US" sz="1800" dirty="0"/>
              <a:t>DATA</a:t>
            </a:r>
          </a:p>
          <a:p>
            <a:pPr marL="285750" indent="-285750">
              <a:buFont typeface="Arial" panose="020B0604020202020204" pitchFamily="34" charset="0"/>
              <a:buChar char="•"/>
            </a:pPr>
            <a:r>
              <a:rPr lang="en-US" sz="1800" dirty="0"/>
              <a:t>MACHINE LEARNING APPROACHES</a:t>
            </a:r>
          </a:p>
          <a:p>
            <a:pPr marL="285750" indent="-285750">
              <a:buFont typeface="Arial" panose="020B0604020202020204" pitchFamily="34" charset="0"/>
              <a:buChar char="•"/>
            </a:pPr>
            <a:r>
              <a:rPr lang="en-US" sz="1800" dirty="0"/>
              <a:t>VISUALIZATION OF GRAPHS</a:t>
            </a:r>
          </a:p>
          <a:p>
            <a:pPr marL="285750" indent="-285750">
              <a:buFont typeface="Arial" panose="020B0604020202020204" pitchFamily="34" charset="0"/>
              <a:buChar char="•"/>
            </a:pPr>
            <a:r>
              <a:rPr lang="en-US" sz="1800" dirty="0"/>
              <a:t>SOFTWARE REQUIREMENTS</a:t>
            </a:r>
          </a:p>
          <a:p>
            <a:pPr marL="285750" indent="-285750">
              <a:buFont typeface="Arial" panose="020B0604020202020204" pitchFamily="34" charset="0"/>
              <a:buChar char="•"/>
            </a:pPr>
            <a:r>
              <a:rPr lang="en-US" sz="1800" dirty="0"/>
              <a:t>CONCLUSION</a:t>
            </a:r>
          </a:p>
        </p:txBody>
      </p:sp>
      <p:sp>
        <p:nvSpPr>
          <p:cNvPr id="4" name="TextBox 3">
            <a:extLst>
              <a:ext uri="{FF2B5EF4-FFF2-40B4-BE49-F238E27FC236}">
                <a16:creationId xmlns:a16="http://schemas.microsoft.com/office/drawing/2014/main" id="{93AE030A-1AC7-4EE6-9118-15A11672D8BC}"/>
              </a:ext>
            </a:extLst>
          </p:cNvPr>
          <p:cNvSpPr txBox="1"/>
          <p:nvPr/>
        </p:nvSpPr>
        <p:spPr>
          <a:xfrm>
            <a:off x="834499" y="1287262"/>
            <a:ext cx="3613213" cy="923330"/>
          </a:xfrm>
          <a:prstGeom prst="rect">
            <a:avLst/>
          </a:prstGeom>
          <a:noFill/>
        </p:spPr>
        <p:txBody>
          <a:bodyPr wrap="square" rtlCol="0">
            <a:spAutoFit/>
          </a:bodyPr>
          <a:lstStyle/>
          <a:p>
            <a:r>
              <a:rPr lang="en-IN" sz="5300" dirty="0">
                <a:solidFill>
                  <a:schemeClr val="bg2">
                    <a:lumMod val="10000"/>
                  </a:schemeClr>
                </a:solidFill>
                <a:latin typeface="Candara" panose="020E0502030303020204" pitchFamily="34" charset="0"/>
              </a:rPr>
              <a:t>OUTLINE</a:t>
            </a:r>
            <a:endParaRPr lang="en-IN" sz="5300" dirty="0">
              <a:solidFill>
                <a:schemeClr val="bg2">
                  <a:lumMod val="10000"/>
                </a:schemeClr>
              </a:solidFill>
            </a:endParaRPr>
          </a:p>
        </p:txBody>
      </p:sp>
    </p:spTree>
    <p:extLst>
      <p:ext uri="{BB962C8B-B14F-4D97-AF65-F5344CB8AC3E}">
        <p14:creationId xmlns:p14="http://schemas.microsoft.com/office/powerpoint/2010/main" val="498723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810822-87FC-425B-B2D4-EFB3BBF7F3E1}"/>
              </a:ext>
            </a:extLst>
          </p:cNvPr>
          <p:cNvSpPr txBox="1"/>
          <p:nvPr/>
        </p:nvSpPr>
        <p:spPr>
          <a:xfrm>
            <a:off x="825972" y="1658087"/>
            <a:ext cx="10540056" cy="3788025"/>
          </a:xfrm>
          <a:prstGeom prst="rect">
            <a:avLst/>
          </a:prstGeom>
          <a:noFill/>
        </p:spPr>
        <p:txBody>
          <a:bodyPr wrap="square">
            <a:spAutoFit/>
          </a:bodyPr>
          <a:lstStyle/>
          <a:p>
            <a:pPr algn="just">
              <a:lnSpc>
                <a:spcPct val="150000"/>
              </a:lnSpc>
            </a:pPr>
            <a:endParaRPr lang="en-US" dirty="0">
              <a:solidFill>
                <a:srgbClr val="FFFFFF"/>
              </a:solidFill>
              <a:latin typeface="Times New Roman" panose="02020603050405020304" pitchFamily="18" charset="0"/>
              <a:cs typeface="Times New Roman" panose="02020603050405020304" pitchFamily="18" charset="0"/>
            </a:endParaRPr>
          </a:p>
          <a:p>
            <a:pPr algn="just">
              <a:lnSpc>
                <a:spcPct val="150000"/>
              </a:lnSpc>
            </a:pPr>
            <a:r>
              <a:rPr lang="en-US" i="0" dirty="0">
                <a:effectLst/>
              </a:rPr>
              <a:t>Electricity sector in India. India is the world's third largest producer and third largest consumer of electricity. The gross electricity consumption in 2018-19 was 1,181 kWh per capita. Energy use can be viewed as a function of total GDP, structure of the economy and technology. The increase in household energy consumption is more significant than that in the industrial sector. To achieve reduction in electricity consumption, it is vital to have current information about household electricity use. This Guided Project mainly focuses on applying a machine-learning algorithm to calculate the power consumed by all appliances.  This will help you track the power consumed on regular intervals for all kinds of appliances which use heavy loads such as Air Conditioners, Oven or a washing machine </a:t>
            </a:r>
            <a:r>
              <a:rPr lang="en-US" i="0" dirty="0">
                <a:effectLst/>
                <a:latin typeface="Montserrat" panose="00000500000000000000" pitchFamily="2" charset="0"/>
              </a:rPr>
              <a:t>etc.</a:t>
            </a:r>
            <a:endParaRPr lang="en-IN" dirty="0"/>
          </a:p>
        </p:txBody>
      </p:sp>
      <p:sp>
        <p:nvSpPr>
          <p:cNvPr id="7" name="TextBox 6">
            <a:extLst>
              <a:ext uri="{FF2B5EF4-FFF2-40B4-BE49-F238E27FC236}">
                <a16:creationId xmlns:a16="http://schemas.microsoft.com/office/drawing/2014/main" id="{E68887B9-DA75-49AC-836B-2FC325182FE6}"/>
              </a:ext>
            </a:extLst>
          </p:cNvPr>
          <p:cNvSpPr txBox="1"/>
          <p:nvPr/>
        </p:nvSpPr>
        <p:spPr>
          <a:xfrm>
            <a:off x="550310" y="764036"/>
            <a:ext cx="7124700" cy="769441"/>
          </a:xfrm>
          <a:prstGeom prst="rect">
            <a:avLst/>
          </a:prstGeom>
          <a:noFill/>
        </p:spPr>
        <p:txBody>
          <a:bodyPr wrap="square" rtlCol="0">
            <a:spAutoFit/>
          </a:bodyPr>
          <a:lstStyle/>
          <a:p>
            <a:r>
              <a:rPr lang="en-IN" sz="4400" dirty="0">
                <a:solidFill>
                  <a:schemeClr val="tx1">
                    <a:lumMod val="95000"/>
                    <a:lumOff val="5000"/>
                  </a:schemeClr>
                </a:solidFill>
                <a:latin typeface="Lucida Sans Typewriter" panose="020B0509030504030204" pitchFamily="49" charset="0"/>
              </a:rPr>
              <a:t>INTRODUCTION </a:t>
            </a:r>
            <a:r>
              <a:rPr lang="en-IN" sz="4400" dirty="0">
                <a:solidFill>
                  <a:schemeClr val="accent2">
                    <a:lumMod val="50000"/>
                  </a:schemeClr>
                </a:solidFill>
                <a:latin typeface="Lucida Sans Typewriter" panose="020B0509030504030204" pitchFamily="49" charset="0"/>
              </a:rPr>
              <a:t>                                  </a:t>
            </a:r>
          </a:p>
        </p:txBody>
      </p:sp>
    </p:spTree>
    <p:extLst>
      <p:ext uri="{BB962C8B-B14F-4D97-AF65-F5344CB8AC3E}">
        <p14:creationId xmlns:p14="http://schemas.microsoft.com/office/powerpoint/2010/main" val="1745209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677E7B-1177-4479-A7B6-8444653E91A2}"/>
              </a:ext>
            </a:extLst>
          </p:cNvPr>
          <p:cNvSpPr txBox="1"/>
          <p:nvPr/>
        </p:nvSpPr>
        <p:spPr>
          <a:xfrm>
            <a:off x="715022" y="252274"/>
            <a:ext cx="9898602" cy="5273238"/>
          </a:xfrm>
          <a:prstGeom prst="rect">
            <a:avLst/>
          </a:prstGeom>
          <a:noFill/>
        </p:spPr>
        <p:txBody>
          <a:bodyPr wrap="square" rtlCol="0">
            <a:spAutoFit/>
          </a:bodyPr>
          <a:lstStyle/>
          <a:p>
            <a:endParaRPr lang="en-IN" sz="5300" dirty="0">
              <a:solidFill>
                <a:schemeClr val="accent2">
                  <a:lumMod val="50000"/>
                </a:schemeClr>
              </a:solidFill>
              <a:latin typeface="Candara" panose="020E0502030303020204" pitchFamily="34" charset="0"/>
            </a:endParaRPr>
          </a:p>
          <a:p>
            <a:r>
              <a:rPr lang="en-IN" sz="5300" dirty="0">
                <a:solidFill>
                  <a:schemeClr val="tx1">
                    <a:lumMod val="95000"/>
                    <a:lumOff val="5000"/>
                  </a:schemeClr>
                </a:solidFill>
                <a:latin typeface="Candara" panose="020E0502030303020204" pitchFamily="34" charset="0"/>
              </a:rPr>
              <a:t>OBJECTIVE</a:t>
            </a:r>
          </a:p>
          <a:p>
            <a:pPr algn="just">
              <a:buFont typeface="Arial" panose="020B0604020202020204" pitchFamily="34" charset="0"/>
              <a:buChar char="•"/>
            </a:pPr>
            <a:endParaRPr lang="en-US" sz="1800" b="0" i="0" dirty="0">
              <a:effectLst/>
              <a:latin typeface="arial" panose="020B0604020202020204" pitchFamily="34" charset="0"/>
            </a:endParaRPr>
          </a:p>
          <a:p>
            <a:pPr algn="just">
              <a:lnSpc>
                <a:spcPct val="150000"/>
              </a:lnSpc>
              <a:buFont typeface="Arial" panose="020B0604020202020204" pitchFamily="34" charset="0"/>
              <a:buChar char="•"/>
            </a:pPr>
            <a:r>
              <a:rPr lang="en-US" b="0" i="0" dirty="0">
                <a:solidFill>
                  <a:srgbClr val="35475C"/>
                </a:solidFill>
                <a:effectLst/>
                <a:latin typeface="arial" panose="020B0604020202020204" pitchFamily="34" charset="0"/>
              </a:rPr>
              <a:t>You’ll be able to understand the problem to classify if it is a regression or a classification kind of problem.</a:t>
            </a:r>
            <a:endParaRPr lang="en-US" b="0" i="0" dirty="0">
              <a:solidFill>
                <a:srgbClr val="35475C"/>
              </a:solidFill>
              <a:effectLst/>
              <a:latin typeface="Open Sans" panose="020B0606030504020204" pitchFamily="34" charset="0"/>
            </a:endParaRPr>
          </a:p>
          <a:p>
            <a:pPr algn="just">
              <a:lnSpc>
                <a:spcPct val="150000"/>
              </a:lnSpc>
              <a:buFont typeface="Arial" panose="020B0604020202020204" pitchFamily="34" charset="0"/>
              <a:buChar char="•"/>
            </a:pPr>
            <a:r>
              <a:rPr lang="en-US" b="0" i="0" dirty="0">
                <a:solidFill>
                  <a:srgbClr val="35475C"/>
                </a:solidFill>
                <a:effectLst/>
                <a:latin typeface="arial" panose="020B0604020202020204" pitchFamily="34" charset="0"/>
              </a:rPr>
              <a:t>You will be able to know how to pre-process/clean the data using different data pre-processing techniques.</a:t>
            </a:r>
            <a:endParaRPr lang="en-US" b="0" i="0" dirty="0">
              <a:solidFill>
                <a:srgbClr val="35475C"/>
              </a:solidFill>
              <a:effectLst/>
              <a:latin typeface="Open Sans" panose="020B0606030504020204" pitchFamily="34" charset="0"/>
            </a:endParaRPr>
          </a:p>
          <a:p>
            <a:pPr algn="just">
              <a:lnSpc>
                <a:spcPct val="150000"/>
              </a:lnSpc>
              <a:buFont typeface="Arial" panose="020B0604020202020204" pitchFamily="34" charset="0"/>
              <a:buChar char="•"/>
            </a:pPr>
            <a:r>
              <a:rPr lang="en-US" b="0" i="0" dirty="0">
                <a:solidFill>
                  <a:srgbClr val="35475C"/>
                </a:solidFill>
                <a:effectLst/>
                <a:latin typeface="arial" panose="020B0604020202020204" pitchFamily="34" charset="0"/>
              </a:rPr>
              <a:t>Applying different algorithms according to the dataset</a:t>
            </a:r>
            <a:endParaRPr lang="en-US" b="0" i="0" dirty="0">
              <a:solidFill>
                <a:srgbClr val="35475C"/>
              </a:solidFill>
              <a:effectLst/>
              <a:latin typeface="Open Sans" panose="020B0606030504020204" pitchFamily="34" charset="0"/>
            </a:endParaRPr>
          </a:p>
          <a:p>
            <a:pPr algn="just">
              <a:lnSpc>
                <a:spcPct val="150000"/>
              </a:lnSpc>
              <a:buFont typeface="Arial" panose="020B0604020202020204" pitchFamily="34" charset="0"/>
              <a:buChar char="•"/>
            </a:pPr>
            <a:r>
              <a:rPr lang="en-US" b="0" i="0" dirty="0">
                <a:solidFill>
                  <a:srgbClr val="35475C"/>
                </a:solidFill>
                <a:effectLst/>
                <a:latin typeface="arial" panose="020B0604020202020204" pitchFamily="34" charset="0"/>
              </a:rPr>
              <a:t>You will be able to know how to find the accuracy of the model.</a:t>
            </a:r>
            <a:endParaRPr lang="en-US" b="0" i="0" dirty="0">
              <a:solidFill>
                <a:srgbClr val="35475C"/>
              </a:solidFill>
              <a:effectLst/>
              <a:latin typeface="Open Sans" panose="020B0606030504020204" pitchFamily="34" charset="0"/>
            </a:endParaRPr>
          </a:p>
          <a:p>
            <a:pPr algn="just">
              <a:lnSpc>
                <a:spcPct val="150000"/>
              </a:lnSpc>
              <a:buFont typeface="Arial" panose="020B0604020202020204" pitchFamily="34" charset="0"/>
              <a:buChar char="•"/>
            </a:pPr>
            <a:r>
              <a:rPr lang="en-US" b="0" i="0" dirty="0">
                <a:solidFill>
                  <a:srgbClr val="35475C"/>
                </a:solidFill>
                <a:effectLst/>
                <a:latin typeface="arial" panose="020B0604020202020204" pitchFamily="34" charset="0"/>
              </a:rPr>
              <a:t>You will be able to build web applications using the Flask framework.</a:t>
            </a:r>
            <a:endParaRPr lang="en-US" b="0" i="0" dirty="0">
              <a:solidFill>
                <a:srgbClr val="35475C"/>
              </a:solidFill>
              <a:effectLst/>
              <a:latin typeface="Open Sans" panose="020B0606030504020204" pitchFamily="34" charset="0"/>
            </a:endParaRPr>
          </a:p>
          <a:p>
            <a:pPr algn="just">
              <a:lnSpc>
                <a:spcPct val="150000"/>
              </a:lnSpc>
              <a:buFont typeface="Arial" panose="020B0604020202020204" pitchFamily="34" charset="0"/>
              <a:buChar char="•"/>
            </a:pPr>
            <a:endParaRPr lang="en-US" sz="1800" b="0" i="0" dirty="0">
              <a:effectLst/>
              <a:latin typeface="arial" panose="020B0604020202020204" pitchFamily="34" charset="0"/>
            </a:endParaRPr>
          </a:p>
        </p:txBody>
      </p:sp>
    </p:spTree>
    <p:extLst>
      <p:ext uri="{BB962C8B-B14F-4D97-AF65-F5344CB8AC3E}">
        <p14:creationId xmlns:p14="http://schemas.microsoft.com/office/powerpoint/2010/main" val="3028459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E76EB9-C06A-490D-A66A-70CD14B6D49F}"/>
              </a:ext>
            </a:extLst>
          </p:cNvPr>
          <p:cNvSpPr txBox="1"/>
          <p:nvPr/>
        </p:nvSpPr>
        <p:spPr>
          <a:xfrm>
            <a:off x="577049" y="471837"/>
            <a:ext cx="4820575" cy="4508927"/>
          </a:xfrm>
          <a:prstGeom prst="rect">
            <a:avLst/>
          </a:prstGeom>
          <a:noFill/>
        </p:spPr>
        <p:txBody>
          <a:bodyPr wrap="square" rtlCol="0">
            <a:spAutoFit/>
          </a:bodyPr>
          <a:lstStyle/>
          <a:p>
            <a:r>
              <a:rPr lang="en-IN" sz="5300" dirty="0">
                <a:solidFill>
                  <a:schemeClr val="tx1">
                    <a:lumMod val="95000"/>
                    <a:lumOff val="5000"/>
                  </a:schemeClr>
                </a:solidFill>
                <a:latin typeface="Candara" panose="020E0502030303020204" pitchFamily="34" charset="0"/>
              </a:rPr>
              <a:t>DATA</a:t>
            </a:r>
          </a:p>
          <a:p>
            <a:r>
              <a:rPr lang="en-US" dirty="0"/>
              <a:t>3D printer material dataset consists of:</a:t>
            </a:r>
          </a:p>
          <a:p>
            <a:r>
              <a:rPr lang="en-US" dirty="0"/>
              <a:t>1048576rows with 10columns</a:t>
            </a:r>
          </a:p>
          <a:p>
            <a:endParaRPr lang="en-US" dirty="0"/>
          </a:p>
          <a:p>
            <a:pPr marL="285750" indent="-285750">
              <a:buFont typeface="Arial" panose="020B0604020202020204" pitchFamily="34" charset="0"/>
              <a:buChar char="•"/>
            </a:pPr>
            <a:r>
              <a:rPr lang="en-IN" sz="1800" b="0" i="0" u="none" strike="noStrike" dirty="0">
                <a:solidFill>
                  <a:srgbClr val="000000"/>
                </a:solidFill>
                <a:effectLst/>
                <a:latin typeface="Calibri" panose="020F0502020204030204" pitchFamily="34" charset="0"/>
              </a:rPr>
              <a:t>D</a:t>
            </a:r>
            <a:r>
              <a:rPr lang="en-IN" dirty="0">
                <a:solidFill>
                  <a:srgbClr val="000000"/>
                </a:solidFill>
                <a:latin typeface="Calibri" panose="020F0502020204030204" pitchFamily="34" charset="0"/>
              </a:rPr>
              <a:t>ate</a:t>
            </a:r>
            <a:endParaRPr lang="en-IN" sz="1800" b="0" i="0" u="none" strike="noStrike" dirty="0">
              <a:solidFill>
                <a:srgbClr val="000000"/>
              </a:solidFill>
              <a:effectLst/>
              <a:latin typeface="Calibri" panose="020F0502020204030204" pitchFamily="34" charset="0"/>
            </a:endParaRPr>
          </a:p>
          <a:p>
            <a:pPr marL="285750" indent="-285750">
              <a:buFont typeface="Arial" panose="020B0604020202020204" pitchFamily="34" charset="0"/>
              <a:buChar char="•"/>
            </a:pPr>
            <a:r>
              <a:rPr lang="en-IN" dirty="0"/>
              <a:t> </a:t>
            </a:r>
            <a:r>
              <a:rPr lang="en-IN" dirty="0">
                <a:solidFill>
                  <a:srgbClr val="000000"/>
                </a:solidFill>
                <a:latin typeface="Calibri" panose="020F0502020204030204" pitchFamily="34" charset="0"/>
              </a:rPr>
              <a:t>Time</a:t>
            </a:r>
            <a:endParaRPr lang="en-IN" sz="1800" b="0" i="0" u="none" strike="noStrike" dirty="0">
              <a:solidFill>
                <a:srgbClr val="000000"/>
              </a:solidFill>
              <a:effectLst/>
              <a:latin typeface="Calibri" panose="020F0502020204030204" pitchFamily="34" charset="0"/>
            </a:endParaRPr>
          </a:p>
          <a:p>
            <a:pPr marL="285750" indent="-285750">
              <a:buFont typeface="Arial" panose="020B0604020202020204" pitchFamily="34" charset="0"/>
              <a:buChar char="•"/>
            </a:pPr>
            <a:r>
              <a:rPr lang="en-IN" dirty="0"/>
              <a:t> </a:t>
            </a:r>
            <a:r>
              <a:rPr lang="en-IN" dirty="0" err="1">
                <a:solidFill>
                  <a:srgbClr val="000000"/>
                </a:solidFill>
                <a:latin typeface="Calibri" panose="020F0502020204030204" pitchFamily="34" charset="0"/>
              </a:rPr>
              <a:t>Global_active_power</a:t>
            </a:r>
            <a:endParaRPr lang="en-IN" dirty="0"/>
          </a:p>
          <a:p>
            <a:pPr marL="285750" indent="-285750">
              <a:buFont typeface="Arial" panose="020B0604020202020204" pitchFamily="34" charset="0"/>
              <a:buChar char="•"/>
            </a:pPr>
            <a:r>
              <a:rPr lang="en-IN" dirty="0" err="1">
                <a:solidFill>
                  <a:srgbClr val="000000"/>
                </a:solidFill>
                <a:latin typeface="Calibri" panose="020F0502020204030204" pitchFamily="34" charset="0"/>
              </a:rPr>
              <a:t>Global_reactive_power</a:t>
            </a:r>
            <a:endParaRPr lang="en-IN" dirty="0"/>
          </a:p>
          <a:p>
            <a:pPr marL="285750" indent="-285750">
              <a:buFont typeface="Arial" panose="020B0604020202020204" pitchFamily="34" charset="0"/>
              <a:buChar char="•"/>
            </a:pPr>
            <a:r>
              <a:rPr lang="en-IN" dirty="0">
                <a:solidFill>
                  <a:srgbClr val="000000"/>
                </a:solidFill>
                <a:latin typeface="Calibri" panose="020F0502020204030204" pitchFamily="34" charset="0"/>
              </a:rPr>
              <a:t>Voltage</a:t>
            </a:r>
            <a:endParaRPr lang="en-IN" dirty="0"/>
          </a:p>
          <a:p>
            <a:pPr marL="285750" indent="-285750">
              <a:buFont typeface="Arial" panose="020B0604020202020204" pitchFamily="34" charset="0"/>
              <a:buChar char="•"/>
            </a:pPr>
            <a:r>
              <a:rPr lang="en-IN" dirty="0" err="1">
                <a:solidFill>
                  <a:srgbClr val="000000"/>
                </a:solidFill>
                <a:latin typeface="Calibri" panose="020F0502020204030204" pitchFamily="34" charset="0"/>
              </a:rPr>
              <a:t>Global_intensity</a:t>
            </a:r>
            <a:endParaRPr lang="en-IN" dirty="0"/>
          </a:p>
          <a:p>
            <a:pPr marL="285750" indent="-285750">
              <a:buFont typeface="Arial" panose="020B0604020202020204" pitchFamily="34" charset="0"/>
              <a:buChar char="•"/>
            </a:pPr>
            <a:r>
              <a:rPr lang="en-IN" dirty="0">
                <a:solidFill>
                  <a:srgbClr val="000000"/>
                </a:solidFill>
                <a:latin typeface="Calibri" panose="020F0502020204030204" pitchFamily="34" charset="0"/>
              </a:rPr>
              <a:t>Sub_metering_1</a:t>
            </a:r>
            <a:endParaRPr lang="en-IN" sz="1800" b="0" i="0" u="none" strike="noStrike" dirty="0">
              <a:solidFill>
                <a:srgbClr val="000000"/>
              </a:solidFill>
              <a:effectLst/>
              <a:latin typeface="Calibri" panose="020F0502020204030204" pitchFamily="34" charset="0"/>
            </a:endParaRPr>
          </a:p>
          <a:p>
            <a:pPr marL="285750" indent="-285750">
              <a:buFont typeface="Arial" panose="020B0604020202020204" pitchFamily="34" charset="0"/>
              <a:buChar char="•"/>
            </a:pPr>
            <a:r>
              <a:rPr lang="en-IN" dirty="0"/>
              <a:t>Sub_metering_2</a:t>
            </a:r>
          </a:p>
          <a:p>
            <a:pPr marL="285750" indent="-285750">
              <a:buFont typeface="Arial" panose="020B0604020202020204" pitchFamily="34" charset="0"/>
              <a:buChar char="•"/>
            </a:pPr>
            <a:r>
              <a:rPr lang="en-IN" dirty="0">
                <a:solidFill>
                  <a:srgbClr val="000000"/>
                </a:solidFill>
                <a:latin typeface="Calibri" panose="020F0502020204030204" pitchFamily="34" charset="0"/>
              </a:rPr>
              <a:t>Sub_metering_3</a:t>
            </a:r>
            <a:endParaRPr lang="en-US" dirty="0"/>
          </a:p>
          <a:p>
            <a:r>
              <a:rPr lang="en-US" dirty="0"/>
              <a:t>Data source: Internet</a:t>
            </a:r>
            <a:endParaRPr lang="en-IN" dirty="0"/>
          </a:p>
        </p:txBody>
      </p:sp>
      <p:pic>
        <p:nvPicPr>
          <p:cNvPr id="5" name="Picture 4">
            <a:extLst>
              <a:ext uri="{FF2B5EF4-FFF2-40B4-BE49-F238E27FC236}">
                <a16:creationId xmlns:a16="http://schemas.microsoft.com/office/drawing/2014/main" id="{A1C32231-4E3C-4E99-A732-DEEBF38A651F}"/>
              </a:ext>
            </a:extLst>
          </p:cNvPr>
          <p:cNvPicPr>
            <a:picLocks noChangeAspect="1"/>
          </p:cNvPicPr>
          <p:nvPr/>
        </p:nvPicPr>
        <p:blipFill rotWithShape="1">
          <a:blip r:embed="rId2">
            <a:extLst>
              <a:ext uri="{28A0092B-C50C-407E-A947-70E740481C1C}">
                <a14:useLocalDpi xmlns:a14="http://schemas.microsoft.com/office/drawing/2010/main" val="0"/>
              </a:ext>
            </a:extLst>
          </a:blip>
          <a:srcRect l="142" t="26398" r="31535" b="6663"/>
          <a:stretch/>
        </p:blipFill>
        <p:spPr>
          <a:xfrm>
            <a:off x="4482353" y="1323239"/>
            <a:ext cx="7448155" cy="4211522"/>
          </a:xfrm>
          <a:prstGeom prst="rect">
            <a:avLst/>
          </a:prstGeom>
        </p:spPr>
      </p:pic>
    </p:spTree>
    <p:extLst>
      <p:ext uri="{BB962C8B-B14F-4D97-AF65-F5344CB8AC3E}">
        <p14:creationId xmlns:p14="http://schemas.microsoft.com/office/powerpoint/2010/main" val="1687420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A5FF01-B558-478B-8629-1EF38C86EFA8}"/>
              </a:ext>
            </a:extLst>
          </p:cNvPr>
          <p:cNvSpPr txBox="1"/>
          <p:nvPr/>
        </p:nvSpPr>
        <p:spPr>
          <a:xfrm>
            <a:off x="711508" y="747019"/>
            <a:ext cx="10718492" cy="4785926"/>
          </a:xfrm>
          <a:prstGeom prst="rect">
            <a:avLst/>
          </a:prstGeom>
          <a:noFill/>
        </p:spPr>
        <p:txBody>
          <a:bodyPr wrap="square" rtlCol="0">
            <a:spAutoFit/>
          </a:bodyPr>
          <a:lstStyle/>
          <a:p>
            <a:r>
              <a:rPr lang="en-US" sz="5300" dirty="0">
                <a:solidFill>
                  <a:schemeClr val="tx1">
                    <a:lumMod val="95000"/>
                    <a:lumOff val="5000"/>
                  </a:schemeClr>
                </a:solidFill>
                <a:latin typeface="Candara" panose="020E0502030303020204" pitchFamily="34" charset="0"/>
              </a:rPr>
              <a:t>DATA VISUALISATION</a:t>
            </a:r>
          </a:p>
          <a:p>
            <a:endParaRPr lang="en-US" dirty="0"/>
          </a:p>
          <a:p>
            <a:pPr>
              <a:lnSpc>
                <a:spcPct val="150000"/>
              </a:lnSpc>
            </a:pPr>
            <a:r>
              <a:rPr lang="en-US" dirty="0"/>
              <a:t>Data visualization is where a given dataset is presented in a graphical format. It helps the detection of patterns, trends and correlations that might go undetected in text-based data. Understanding your data and the relationship present within it is just as important as any algorithm used to train your machine learning model. Machine learning models will perform poorly on data that wasn’t visualized and understood properly.</a:t>
            </a:r>
          </a:p>
          <a:p>
            <a:pPr>
              <a:lnSpc>
                <a:spcPct val="150000"/>
              </a:lnSpc>
            </a:pPr>
            <a:br>
              <a:rPr lang="en-US" dirty="0"/>
            </a:br>
            <a:endParaRPr lang="en-US" dirty="0"/>
          </a:p>
          <a:p>
            <a:pPr>
              <a:lnSpc>
                <a:spcPct val="150000"/>
              </a:lnSpc>
            </a:pPr>
            <a:r>
              <a:rPr lang="en-US" dirty="0"/>
              <a:t>To visualize the dataset we need libraries called Matplotlib and Seaborn. The Matplotlib library is a Python 2D plotting library that allows you to generate plots, scatter plots, histograms, bar charts etc. </a:t>
            </a:r>
          </a:p>
          <a:p>
            <a:endParaRPr lang="en-IN" dirty="0"/>
          </a:p>
        </p:txBody>
      </p:sp>
    </p:spTree>
    <p:extLst>
      <p:ext uri="{BB962C8B-B14F-4D97-AF65-F5344CB8AC3E}">
        <p14:creationId xmlns:p14="http://schemas.microsoft.com/office/powerpoint/2010/main" val="3278923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54247F-30CE-4829-A569-A925EDFBDA10}"/>
              </a:ext>
            </a:extLst>
          </p:cNvPr>
          <p:cNvSpPr txBox="1"/>
          <p:nvPr/>
        </p:nvSpPr>
        <p:spPr>
          <a:xfrm>
            <a:off x="342900" y="248575"/>
            <a:ext cx="11658600" cy="6586418"/>
          </a:xfrm>
          <a:prstGeom prst="rect">
            <a:avLst/>
          </a:prstGeom>
          <a:noFill/>
        </p:spPr>
        <p:txBody>
          <a:bodyPr wrap="square" rtlCol="0">
            <a:spAutoFit/>
          </a:bodyPr>
          <a:lstStyle/>
          <a:p>
            <a:r>
              <a:rPr lang="en-IN" sz="5300" dirty="0">
                <a:solidFill>
                  <a:schemeClr val="tx1">
                    <a:lumMod val="95000"/>
                    <a:lumOff val="5000"/>
                  </a:schemeClr>
                </a:solidFill>
                <a:latin typeface="Candara" panose="020E0502030303020204" pitchFamily="34" charset="0"/>
              </a:rPr>
              <a:t>MODEL BUILDING</a:t>
            </a:r>
          </a:p>
          <a:p>
            <a:pPr>
              <a:lnSpc>
                <a:spcPct val="150000"/>
              </a:lnSpc>
            </a:pPr>
            <a:r>
              <a:rPr lang="en-US" dirty="0"/>
              <a:t>There are several Machine learning algorithms to be used depending on the data you are going to process such as images, sound, text, and numerical values. The algorithms that you can choose according to the objective that you might have it may be Classification algorithms are Regression algorithms.</a:t>
            </a:r>
          </a:p>
          <a:p>
            <a:pPr>
              <a:lnSpc>
                <a:spcPct val="150000"/>
              </a:lnSpc>
            </a:pPr>
            <a:r>
              <a:rPr lang="en-US" dirty="0"/>
              <a:t>Example:</a:t>
            </a:r>
          </a:p>
          <a:p>
            <a:pPr>
              <a:lnSpc>
                <a:spcPct val="150000"/>
              </a:lnSpc>
            </a:pPr>
            <a:r>
              <a:rPr lang="en-US" dirty="0"/>
              <a:t>1.Linear Regression</a:t>
            </a:r>
          </a:p>
          <a:p>
            <a:pPr>
              <a:lnSpc>
                <a:spcPct val="150000"/>
              </a:lnSpc>
            </a:pPr>
            <a:r>
              <a:rPr lang="en-US" dirty="0"/>
              <a:t>2.Logistic Regression</a:t>
            </a:r>
          </a:p>
          <a:p>
            <a:pPr>
              <a:lnSpc>
                <a:spcPct val="150000"/>
              </a:lnSpc>
            </a:pPr>
            <a:r>
              <a:rPr lang="en-US" dirty="0"/>
              <a:t>3. Random Forest Regression / Classification.</a:t>
            </a:r>
          </a:p>
          <a:p>
            <a:pPr>
              <a:lnSpc>
                <a:spcPct val="150000"/>
              </a:lnSpc>
            </a:pPr>
            <a:r>
              <a:rPr lang="en-US" dirty="0"/>
              <a:t>4. Decision Tree Regression / Classification.</a:t>
            </a:r>
          </a:p>
          <a:p>
            <a:pPr>
              <a:lnSpc>
                <a:spcPct val="150000"/>
              </a:lnSpc>
            </a:pPr>
            <a:r>
              <a:rPr lang="en-US" dirty="0"/>
              <a:t>You will need to train the datasets to run smoothly and see an incremental improvement in the prediction rate.</a:t>
            </a:r>
          </a:p>
          <a:p>
            <a:pPr>
              <a:lnSpc>
                <a:spcPct val="150000"/>
              </a:lnSpc>
            </a:pPr>
            <a:endParaRPr lang="en-US" dirty="0"/>
          </a:p>
          <a:p>
            <a:pPr>
              <a:lnSpc>
                <a:spcPct val="150000"/>
              </a:lnSpc>
            </a:pPr>
            <a:endParaRPr lang="en-US" dirty="0"/>
          </a:p>
          <a:p>
            <a:pPr>
              <a:lnSpc>
                <a:spcPct val="150000"/>
              </a:lnSpc>
            </a:pPr>
            <a:r>
              <a:rPr lang="en-US" dirty="0"/>
              <a:t>On our Dataset , we have applied  Linear Regression / Classification.</a:t>
            </a:r>
          </a:p>
          <a:p>
            <a:pPr>
              <a:lnSpc>
                <a:spcPct val="150000"/>
              </a:lnSpc>
            </a:pPr>
            <a:r>
              <a:rPr lang="en-US" dirty="0"/>
              <a:t> to predict the Accuracy.</a:t>
            </a:r>
          </a:p>
          <a:p>
            <a:endParaRPr lang="en-IN" dirty="0"/>
          </a:p>
        </p:txBody>
      </p:sp>
    </p:spTree>
    <p:extLst>
      <p:ext uri="{BB962C8B-B14F-4D97-AF65-F5344CB8AC3E}">
        <p14:creationId xmlns:p14="http://schemas.microsoft.com/office/powerpoint/2010/main" val="3511591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231E9B-0C41-4354-B628-B1A9D9CE1DA1}"/>
              </a:ext>
            </a:extLst>
          </p:cNvPr>
          <p:cNvSpPr txBox="1"/>
          <p:nvPr/>
        </p:nvSpPr>
        <p:spPr>
          <a:xfrm>
            <a:off x="1129553" y="448235"/>
            <a:ext cx="11062447" cy="1184940"/>
          </a:xfrm>
          <a:prstGeom prst="rect">
            <a:avLst/>
          </a:prstGeom>
          <a:noFill/>
        </p:spPr>
        <p:txBody>
          <a:bodyPr wrap="square" rtlCol="0">
            <a:spAutoFit/>
          </a:bodyPr>
          <a:lstStyle/>
          <a:p>
            <a:r>
              <a:rPr lang="en-IN" sz="5300" dirty="0">
                <a:solidFill>
                  <a:schemeClr val="tx1">
                    <a:lumMod val="95000"/>
                    <a:lumOff val="5000"/>
                  </a:schemeClr>
                </a:solidFill>
                <a:latin typeface="Candara" panose="020E0502030303020204" pitchFamily="34" charset="0"/>
              </a:rPr>
              <a:t>MACHINE LEARNING ALGORITHMS</a:t>
            </a:r>
          </a:p>
          <a:p>
            <a:endParaRPr lang="en-IN" dirty="0"/>
          </a:p>
        </p:txBody>
      </p:sp>
      <p:sp>
        <p:nvSpPr>
          <p:cNvPr id="3" name="TextBox 2">
            <a:extLst>
              <a:ext uri="{FF2B5EF4-FFF2-40B4-BE49-F238E27FC236}">
                <a16:creationId xmlns:a16="http://schemas.microsoft.com/office/drawing/2014/main" id="{E6A38B51-0542-4F7D-B5EE-883F920F6568}"/>
              </a:ext>
            </a:extLst>
          </p:cNvPr>
          <p:cNvSpPr txBox="1"/>
          <p:nvPr/>
        </p:nvSpPr>
        <p:spPr>
          <a:xfrm>
            <a:off x="726141" y="1843951"/>
            <a:ext cx="10954871" cy="2416046"/>
          </a:xfrm>
          <a:prstGeom prst="rect">
            <a:avLst/>
          </a:prstGeom>
          <a:noFill/>
        </p:spPr>
        <p:txBody>
          <a:bodyPr wrap="square" rtlCol="0">
            <a:spAutoFit/>
          </a:bodyPr>
          <a:lstStyle/>
          <a:p>
            <a:r>
              <a:rPr lang="en-US" sz="2500" u="sng" dirty="0"/>
              <a:t>Decision Tree Regression :</a:t>
            </a:r>
          </a:p>
          <a:p>
            <a:r>
              <a:rPr lang="en-US" dirty="0"/>
              <a:t> Decision Trees are a type of Supervised Machine Learning (that is you explain what the input is and what the corresponding output is in the training data) where the data is continuously split according to a certain parameter. An example of a decision tree can be explained using above binary tree.</a:t>
            </a:r>
          </a:p>
          <a:p>
            <a:pPr marL="285750" indent="-285750">
              <a:buFont typeface="Arial" panose="020B0604020202020204" pitchFamily="34" charset="0"/>
              <a:buChar char="•"/>
            </a:pPr>
            <a:r>
              <a:rPr lang="en-US" dirty="0"/>
              <a:t>Out of all the algorithms Decision Tree Regression got the highest accuracy  .</a:t>
            </a:r>
          </a:p>
          <a:p>
            <a:pPr marL="285750" indent="-285750">
              <a:buFont typeface="Arial" panose="020B0604020202020204" pitchFamily="34" charset="0"/>
              <a:buChar char="•"/>
            </a:pPr>
            <a:r>
              <a:rPr lang="en-US" dirty="0"/>
              <a:t>So, We build a model with Decision Tree Regression.</a:t>
            </a:r>
          </a:p>
          <a:p>
            <a:endParaRPr lang="en-US" dirty="0"/>
          </a:p>
          <a:p>
            <a:endParaRPr lang="en-IN" dirty="0"/>
          </a:p>
        </p:txBody>
      </p:sp>
      <p:pic>
        <p:nvPicPr>
          <p:cNvPr id="7" name="Picture 6" descr="Diagram&#10;&#10;Description automatically generated with medium confidence">
            <a:extLst>
              <a:ext uri="{FF2B5EF4-FFF2-40B4-BE49-F238E27FC236}">
                <a16:creationId xmlns:a16="http://schemas.microsoft.com/office/drawing/2014/main" id="{C9C8728F-3022-40A9-AF38-FDE6F3B399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6909" y="3854429"/>
            <a:ext cx="5733333" cy="2876190"/>
          </a:xfrm>
          <a:prstGeom prst="rect">
            <a:avLst/>
          </a:prstGeom>
        </p:spPr>
      </p:pic>
    </p:spTree>
    <p:extLst>
      <p:ext uri="{BB962C8B-B14F-4D97-AF65-F5344CB8AC3E}">
        <p14:creationId xmlns:p14="http://schemas.microsoft.com/office/powerpoint/2010/main" val="2857549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FB2F-4BC4-4F54-9FFA-0DFE5B021024}"/>
              </a:ext>
            </a:extLst>
          </p:cNvPr>
          <p:cNvSpPr>
            <a:spLocks noGrp="1"/>
          </p:cNvSpPr>
          <p:nvPr>
            <p:ph type="ctrTitle"/>
          </p:nvPr>
        </p:nvSpPr>
        <p:spPr>
          <a:xfrm>
            <a:off x="1524000" y="340660"/>
            <a:ext cx="9144000" cy="1201270"/>
          </a:xfrm>
        </p:spPr>
        <p:txBody>
          <a:bodyPr>
            <a:normAutofit/>
          </a:bodyPr>
          <a:lstStyle/>
          <a:p>
            <a:r>
              <a:rPr lang="en-IN" sz="4000" dirty="0">
                <a:solidFill>
                  <a:schemeClr val="tx1">
                    <a:lumMod val="95000"/>
                    <a:lumOff val="5000"/>
                  </a:schemeClr>
                </a:solidFill>
                <a:latin typeface="Candara" panose="020E0502030303020204" pitchFamily="34" charset="0"/>
              </a:rPr>
              <a:t>MACHINE LEARNING ALGORITHMS</a:t>
            </a:r>
            <a:br>
              <a:rPr lang="en-IN" sz="2800" dirty="0">
                <a:solidFill>
                  <a:schemeClr val="accent1">
                    <a:lumMod val="75000"/>
                  </a:schemeClr>
                </a:solidFill>
                <a:latin typeface="Candara" panose="020E0502030303020204" pitchFamily="34" charset="0"/>
              </a:rPr>
            </a:br>
            <a:endParaRPr lang="en-IN" sz="2800" dirty="0"/>
          </a:p>
        </p:txBody>
      </p:sp>
      <p:sp>
        <p:nvSpPr>
          <p:cNvPr id="3" name="Subtitle 2">
            <a:extLst>
              <a:ext uri="{FF2B5EF4-FFF2-40B4-BE49-F238E27FC236}">
                <a16:creationId xmlns:a16="http://schemas.microsoft.com/office/drawing/2014/main" id="{C110685E-D046-4DEA-8FE7-6767A65013E5}"/>
              </a:ext>
            </a:extLst>
          </p:cNvPr>
          <p:cNvSpPr>
            <a:spLocks noGrp="1"/>
          </p:cNvSpPr>
          <p:nvPr>
            <p:ph type="subTitle" idx="1"/>
          </p:nvPr>
        </p:nvSpPr>
        <p:spPr>
          <a:xfrm>
            <a:off x="358588" y="1380565"/>
            <a:ext cx="10309412" cy="4778188"/>
          </a:xfrm>
        </p:spPr>
        <p:txBody>
          <a:bodyPr/>
          <a:lstStyle/>
          <a:p>
            <a:pPr algn="l"/>
            <a:r>
              <a:rPr lang="en-US" u="sng" dirty="0"/>
              <a:t>Linear</a:t>
            </a:r>
            <a:r>
              <a:rPr lang="en-US" sz="2400" u="sng" dirty="0"/>
              <a:t> Regression :</a:t>
            </a:r>
          </a:p>
          <a:p>
            <a:pPr algn="l"/>
            <a:r>
              <a:rPr lang="en-US" sz="2000" b="0" i="0" dirty="0">
                <a:solidFill>
                  <a:srgbClr val="4D5156"/>
                </a:solidFill>
                <a:effectLst/>
              </a:rPr>
              <a:t>In statistics, linear regression is a linear approach for modelling the relationship between a scalar response and one or more explanatory variables. The case of one explanatory variable is called simple linear regression.</a:t>
            </a:r>
          </a:p>
          <a:p>
            <a:pPr marL="285750" indent="-285750" algn="l">
              <a:buFont typeface="Wingdings" panose="05000000000000000000" pitchFamily="2" charset="2"/>
              <a:buChar char="Ø"/>
            </a:pPr>
            <a:r>
              <a:rPr lang="en-US" sz="1800" dirty="0"/>
              <a:t>Out of all the algorithms Decision Tree Regression got the highest accuracy  </a:t>
            </a:r>
          </a:p>
          <a:p>
            <a:pPr marL="285750" indent="-285750" algn="l">
              <a:buFont typeface="Wingdings" panose="05000000000000000000" pitchFamily="2" charset="2"/>
              <a:buChar char="Ø"/>
            </a:pPr>
            <a:r>
              <a:rPr lang="en-US" sz="1800" dirty="0"/>
              <a:t>So, We build a model with Decision Tree Regression.</a:t>
            </a:r>
          </a:p>
          <a:p>
            <a:endParaRPr lang="en-US" sz="1800" dirty="0"/>
          </a:p>
          <a:p>
            <a:pPr algn="l"/>
            <a:endParaRPr lang="en-US" sz="2000" u="sng" dirty="0"/>
          </a:p>
          <a:p>
            <a:pPr algn="l"/>
            <a:endParaRPr lang="en-US" sz="2400" u="sng" dirty="0"/>
          </a:p>
          <a:p>
            <a:endParaRPr lang="en-IN" dirty="0"/>
          </a:p>
        </p:txBody>
      </p:sp>
      <p:pic>
        <p:nvPicPr>
          <p:cNvPr id="5" name="Picture 4">
            <a:extLst>
              <a:ext uri="{FF2B5EF4-FFF2-40B4-BE49-F238E27FC236}">
                <a16:creationId xmlns:a16="http://schemas.microsoft.com/office/drawing/2014/main" id="{99C6DBF1-04BB-4E6C-B9BB-9E229532D6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5012" y="3234339"/>
            <a:ext cx="4598894" cy="3041378"/>
          </a:xfrm>
          <a:prstGeom prst="rect">
            <a:avLst/>
          </a:prstGeom>
        </p:spPr>
      </p:pic>
    </p:spTree>
    <p:extLst>
      <p:ext uri="{BB962C8B-B14F-4D97-AF65-F5344CB8AC3E}">
        <p14:creationId xmlns:p14="http://schemas.microsoft.com/office/powerpoint/2010/main" val="36508925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851</TotalTime>
  <Words>1037</Words>
  <Application>Microsoft Office PowerPoint</Application>
  <PresentationFormat>Widescreen</PresentationFormat>
  <Paragraphs>102</Paragraphs>
  <Slides>14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arial</vt:lpstr>
      <vt:lpstr>arial</vt:lpstr>
      <vt:lpstr>Calibri</vt:lpstr>
      <vt:lpstr>Calibri Light</vt:lpstr>
      <vt:lpstr>Candara</vt:lpstr>
      <vt:lpstr>Lucida Sans Typewriter</vt:lpstr>
      <vt:lpstr>Montserrat</vt:lpstr>
      <vt:lpstr>Open Sans</vt:lpstr>
      <vt:lpstr>Times New Roman</vt:lpstr>
      <vt:lpstr>Wingdings</vt:lpstr>
      <vt:lpstr>Office Theme</vt:lpstr>
      <vt:lpstr>POWER CONSUMPTION ANALYSIS FOR HOUSEHOLDS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MACHINE LEARNING ALGORITHMS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And Analyzing Urban Water Quality With Machine Learning.</dc:title>
  <dc:creator>RAVI CHANDRA</dc:creator>
  <cp:lastModifiedBy>ravipolu86@outlook.com</cp:lastModifiedBy>
  <cp:revision>35</cp:revision>
  <dcterms:created xsi:type="dcterms:W3CDTF">2021-07-23T17:19:53Z</dcterms:created>
  <dcterms:modified xsi:type="dcterms:W3CDTF">2022-02-20T08:10:02Z</dcterms:modified>
</cp:coreProperties>
</file>