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70"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29-12-2021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29-12-2021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3303494"/>
          </a:xfrm>
          <a:effectLst/>
        </p:spPr>
        <p:txBody>
          <a:bodyPr>
            <a:normAutofit/>
          </a:bodyPr>
          <a:lstStyle/>
          <a:p>
            <a:r>
              <a:rPr lang="en-US" sz="5400" b="1" i="0" dirty="0">
                <a:solidFill>
                  <a:schemeClr val="accent2">
                    <a:lumMod val="75000"/>
                  </a:schemeClr>
                </a:solidFill>
                <a:effectLst/>
                <a:latin typeface="Times New Roman" panose="02020603050405020304" pitchFamily="18" charset="0"/>
                <a:cs typeface="Times New Roman" panose="02020603050405020304" pitchFamily="18" charset="0"/>
              </a:rPr>
              <a:t>Estimate The Presence Of Impurities In Iron Ore </a:t>
            </a:r>
            <a:br>
              <a:rPr lang="en-US" sz="5400" b="1"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5400" b="1" i="0" dirty="0">
                <a:solidFill>
                  <a:schemeClr val="accent2">
                    <a:lumMod val="75000"/>
                  </a:schemeClr>
                </a:solidFill>
                <a:effectLst/>
                <a:latin typeface="Times New Roman" panose="02020603050405020304" pitchFamily="18" charset="0"/>
                <a:cs typeface="Times New Roman" panose="02020603050405020304" pitchFamily="18" charset="0"/>
              </a:rPr>
              <a:t>Using Machine Learning</a:t>
            </a: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987676"/>
            <a:ext cx="11606212" cy="1655762"/>
          </a:xfrm>
        </p:spPr>
        <p:txBody>
          <a:bodyPr>
            <a:noAutofit/>
          </a:bodyPr>
          <a:lstStyle/>
          <a:p>
            <a:pPr>
              <a:lnSpc>
                <a:spcPct val="170000"/>
              </a:lnSpc>
            </a:pPr>
            <a:r>
              <a:rPr lang="en-US" sz="1500" b="1" dirty="0"/>
              <a:t>PRESENTED BY:</a:t>
            </a:r>
          </a:p>
          <a:p>
            <a:pPr>
              <a:lnSpc>
                <a:spcPct val="170000"/>
              </a:lnSpc>
            </a:pPr>
            <a:r>
              <a:rPr lang="en-US" sz="2000" b="1" dirty="0"/>
              <a:t>TEAM NO: CSE-012</a:t>
            </a:r>
          </a:p>
          <a:p>
            <a:pPr>
              <a:lnSpc>
                <a:spcPct val="100000"/>
              </a:lnSpc>
            </a:pPr>
            <a:r>
              <a:rPr lang="en-US" sz="1500" b="1" dirty="0"/>
              <a:t>18UK1A0544  -Polu Ravichandra   </a:t>
            </a:r>
          </a:p>
          <a:p>
            <a:pPr>
              <a:lnSpc>
                <a:spcPct val="100000"/>
              </a:lnSpc>
            </a:pPr>
            <a:r>
              <a:rPr lang="en-US" sz="1500" b="1" dirty="0"/>
              <a:t>18UK1A0563  -  Ambati Akshaya</a:t>
            </a:r>
          </a:p>
          <a:p>
            <a:pPr>
              <a:lnSpc>
                <a:spcPct val="100000"/>
              </a:lnSpc>
            </a:pPr>
            <a:r>
              <a:rPr lang="en-US" sz="1500" b="1" dirty="0"/>
              <a:t>   18UK1A0504 -  Bairishetty Sahithi</a:t>
            </a:r>
          </a:p>
          <a:p>
            <a:pPr>
              <a:lnSpc>
                <a:spcPct val="100000"/>
              </a:lnSpc>
            </a:pPr>
            <a:r>
              <a:rPr lang="en-US" sz="1500" b="1" dirty="0"/>
              <a:t>18UK1A0526 -   Jadala Karthik</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0F63-94E1-477F-B3D0-9E0E49EDC82D}"/>
              </a:ext>
            </a:extLst>
          </p:cNvPr>
          <p:cNvSpPr txBox="1"/>
          <p:nvPr/>
        </p:nvSpPr>
        <p:spPr>
          <a:xfrm>
            <a:off x="707254" y="594804"/>
            <a:ext cx="7797553" cy="3970318"/>
          </a:xfrm>
          <a:prstGeom prst="rect">
            <a:avLst/>
          </a:prstGeom>
          <a:noFill/>
        </p:spPr>
        <p:txBody>
          <a:bodyPr wrap="square" rtlCol="0">
            <a:spAutoFit/>
          </a:bodyPr>
          <a:lstStyle/>
          <a:p>
            <a:r>
              <a:rPr lang="en-US" u="sng" dirty="0"/>
              <a:t>LOGISTIC REGRESSION:</a:t>
            </a:r>
          </a:p>
          <a:p>
            <a:pPr marL="285750" indent="-285750">
              <a:buFont typeface="Arial" panose="020B0604020202020204" pitchFamily="34" charset="0"/>
              <a:buChar char="•"/>
            </a:pPr>
            <a:r>
              <a:rPr lang="en-US" dirty="0"/>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a:buFont typeface="Arial" panose="020B0604020202020204" pitchFamily="34" charset="0"/>
              <a:buChar char="•"/>
            </a:pPr>
            <a:r>
              <a:rPr lang="en-US" dirty="0"/>
              <a:t>Logistic Regression is used when the dependent variable (target) is categorical. For example,</a:t>
            </a:r>
          </a:p>
          <a:p>
            <a:pPr marL="285750" indent="-285750">
              <a:buFont typeface="Arial" panose="020B0604020202020204" pitchFamily="34" charset="0"/>
              <a:buChar char="•"/>
            </a:pPr>
            <a:r>
              <a:rPr lang="en-US" dirty="0"/>
              <a:t>To predict whether an email is a spam (1) or (0)</a:t>
            </a:r>
          </a:p>
          <a:p>
            <a:pPr marL="285750" indent="-285750">
              <a:buFont typeface="Arial" panose="020B0604020202020204" pitchFamily="34" charset="0"/>
              <a:buChar char="•"/>
            </a:pPr>
            <a:r>
              <a:rPr lang="en-US" dirty="0"/>
              <a:t>Whether the tumor is malignant (1) or not (0)</a:t>
            </a:r>
          </a:p>
          <a:p>
            <a:endParaRPr lang="en-US" dirty="0"/>
          </a:p>
          <a:p>
            <a:endParaRPr lang="en-US" dirty="0"/>
          </a:p>
          <a:p>
            <a:endParaRPr lang="en-US" dirty="0"/>
          </a:p>
          <a:p>
            <a:endParaRPr lang="en-IN" dirty="0"/>
          </a:p>
        </p:txBody>
      </p:sp>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A991246B-5438-4B14-B33F-8CD5CB5F8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494" y="3953001"/>
            <a:ext cx="3429000" cy="2097835"/>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VISUALISATION OF GRAPHS</a:t>
            </a:r>
          </a:p>
        </p:txBody>
      </p:sp>
      <p:sp>
        <p:nvSpPr>
          <p:cNvPr id="5" name="TextBox 4">
            <a:extLst>
              <a:ext uri="{FF2B5EF4-FFF2-40B4-BE49-F238E27FC236}">
                <a16:creationId xmlns:a16="http://schemas.microsoft.com/office/drawing/2014/main" id="{CBE9167A-9E46-441D-9BB5-55C2483505BA}"/>
              </a:ext>
            </a:extLst>
          </p:cNvPr>
          <p:cNvSpPr txBox="1"/>
          <p:nvPr/>
        </p:nvSpPr>
        <p:spPr>
          <a:xfrm>
            <a:off x="7234177" y="1200904"/>
            <a:ext cx="4442917" cy="5078313"/>
          </a:xfrm>
          <a:prstGeom prst="rect">
            <a:avLst/>
          </a:prstGeom>
          <a:noFill/>
        </p:spPr>
        <p:txBody>
          <a:bodyPr wrap="square" rtlCol="0">
            <a:spAutoFit/>
          </a:bodyPr>
          <a:lstStyle/>
          <a:p>
            <a:pPr marL="285750" indent="-285750">
              <a:buFont typeface="Arial" panose="020B0604020202020204" pitchFamily="34" charset="0"/>
              <a:buChar char="•"/>
            </a:pPr>
            <a:r>
              <a:rPr lang="en-US" dirty="0"/>
              <a:t>Pair plot usually gives pair wise relationships of the columns in the dataset From the above pair plot we infer</a:t>
            </a:r>
          </a:p>
          <a:p>
            <a:pPr marL="285750" indent="-285750">
              <a:buFont typeface="Arial" panose="020B0604020202020204" pitchFamily="34" charset="0"/>
              <a:buChar char="•"/>
            </a:pPr>
            <a:r>
              <a:rPr lang="en-IN" dirty="0"/>
              <a:t>%Iron Feed, silica Feed, Starch Flow, Amina Flow, Ore pulp Flow, Ore pulp Flow, Ore pulp Density, Flotation Column 01 Air Flow, Flotation Column 02 Air Flow, Flotation Column 03 Air Flow, Flotation Column 04 Air Flow, Flotation Column 05 Air Flow, Flotation Column 06 Air Flow, Flotation Column 07 Air Flow, Flotation Column 01 Air Flow, Flotation Column 02 Level, Flotation Column 03 Level, Flotation Column 04 Level, Flotation Column 05 Level, Flotation Column 06 Level, Flotation Column 07 Level, Iron Concentrate, Silica Concentrate.</a:t>
            </a:r>
            <a:endParaRPr lang="en-US" dirty="0"/>
          </a:p>
          <a:p>
            <a:r>
              <a:rPr lang="en-IN" dirty="0"/>
              <a:t> </a:t>
            </a:r>
            <a:endParaRPr lang="en-US" dirty="0"/>
          </a:p>
        </p:txBody>
      </p:sp>
      <p:pic>
        <p:nvPicPr>
          <p:cNvPr id="6" name="Picture 5">
            <a:extLst>
              <a:ext uri="{FF2B5EF4-FFF2-40B4-BE49-F238E27FC236}">
                <a16:creationId xmlns:a16="http://schemas.microsoft.com/office/drawing/2014/main" id="{1295CEC4-93E7-4FC7-ACE8-1C2ECB34F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5" y="1101647"/>
            <a:ext cx="6441707" cy="5454569"/>
          </a:xfrm>
          <a:prstGeom prst="rect">
            <a:avLst/>
          </a:prstGeom>
        </p:spPr>
      </p:pic>
    </p:spTree>
    <p:extLst>
      <p:ext uri="{BB962C8B-B14F-4D97-AF65-F5344CB8AC3E}">
        <p14:creationId xmlns:p14="http://schemas.microsoft.com/office/powerpoint/2010/main" val="363181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559548-89A8-4F19-BB21-0A3DEDC4E835}"/>
              </a:ext>
            </a:extLst>
          </p:cNvPr>
          <p:cNvPicPr>
            <a:picLocks noChangeAspect="1"/>
          </p:cNvPicPr>
          <p:nvPr/>
        </p:nvPicPr>
        <p:blipFill rotWithShape="1">
          <a:blip r:embed="rId2">
            <a:extLst>
              <a:ext uri="{28A0092B-C50C-407E-A947-70E740481C1C}">
                <a14:useLocalDpi xmlns:a14="http://schemas.microsoft.com/office/drawing/2010/main" val="0"/>
              </a:ext>
            </a:extLst>
          </a:blip>
          <a:srcRect l="13136" t="39885" r="13902" b="45797"/>
          <a:stretch/>
        </p:blipFill>
        <p:spPr>
          <a:xfrm>
            <a:off x="349622" y="71717"/>
            <a:ext cx="8139954" cy="1102659"/>
          </a:xfrm>
          <a:prstGeom prst="rect">
            <a:avLst/>
          </a:prstGeom>
        </p:spPr>
      </p:pic>
      <p:pic>
        <p:nvPicPr>
          <p:cNvPr id="6" name="Picture 5">
            <a:extLst>
              <a:ext uri="{FF2B5EF4-FFF2-40B4-BE49-F238E27FC236}">
                <a16:creationId xmlns:a16="http://schemas.microsoft.com/office/drawing/2014/main" id="{0306C3C5-275C-482D-8EF7-A37900C5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82" y="1174376"/>
            <a:ext cx="5145459" cy="5363234"/>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093428"/>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SOFTWARE REQUIREMENTS</a:t>
            </a:r>
            <a:endParaRPr lang="en-IN" dirty="0">
              <a:solidFill>
                <a:schemeClr val="accent2">
                  <a:lumMod val="75000"/>
                </a:schemeClr>
              </a:solidFill>
            </a:endParaRP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Machine learning tools: pandas,</a:t>
            </a:r>
          </a:p>
          <a:p>
            <a:pPr>
              <a:lnSpc>
                <a:spcPct val="150000"/>
              </a:lnSpc>
            </a:pPr>
            <a:r>
              <a:rPr lang="en-IN" dirty="0"/>
              <a:t>                                               NumPy,</a:t>
            </a:r>
          </a:p>
          <a:p>
            <a:pPr>
              <a:lnSpc>
                <a:spcPct val="150000"/>
              </a:lnSpc>
            </a:pPr>
            <a:r>
              <a:rPr lang="en-IN" dirty="0"/>
              <a:t>                                               Matplotlib,</a:t>
            </a:r>
          </a:p>
          <a:p>
            <a:pPr>
              <a:lnSpc>
                <a:spcPct val="150000"/>
              </a:lnSpc>
            </a:pPr>
            <a:r>
              <a:rPr lang="en-IN" dirty="0"/>
              <a:t>                                               Seaborn</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692346" y="713136"/>
            <a:ext cx="7901126" cy="2569934"/>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Prediction of </a:t>
            </a:r>
            <a:r>
              <a:rPr lang="en-US" sz="1600" i="0" dirty="0">
                <a:effectLst/>
                <a:latin typeface="Calibri (Body)"/>
              </a:rPr>
              <a:t>Estimate The Presence Of Impurities In Iron.</a:t>
            </a:r>
            <a:endParaRPr lang="en-US" sz="1600" dirty="0">
              <a:effectLst>
                <a:outerShdw blurRad="38100" dist="38100" dir="2700000" algn="tl">
                  <a:srgbClr val="000000">
                    <a:alpha val="43137"/>
                  </a:srgbClr>
                </a:outerShdw>
              </a:effectLst>
              <a:latin typeface="Calibri (Body)"/>
            </a:endParaRPr>
          </a:p>
          <a:p>
            <a:pPr marL="285750" indent="-285750">
              <a:buFont typeface="Arial" panose="020B0604020202020204" pitchFamily="34" charset="0"/>
              <a:buChar char="•"/>
            </a:pPr>
            <a:r>
              <a:rPr lang="en-US" dirty="0"/>
              <a:t>We have done the Prediction using Machine Learning Techniques.</a:t>
            </a:r>
          </a:p>
          <a:p>
            <a:pPr marL="285750" indent="-285750">
              <a:buFont typeface="Arial" panose="020B0604020202020204" pitchFamily="34" charset="0"/>
              <a:buChar char="•"/>
            </a:pPr>
            <a:r>
              <a:rPr lang="en-US" dirty="0"/>
              <a:t>For the better results we used Decision Tree algorithm and proved with 91% accuracy.</a:t>
            </a:r>
          </a:p>
          <a:p>
            <a:endParaRPr lang="en-IN" dirty="0"/>
          </a:p>
        </p:txBody>
      </p:sp>
      <p:pic>
        <p:nvPicPr>
          <p:cNvPr id="5" name="Picture 4">
            <a:extLst>
              <a:ext uri="{FF2B5EF4-FFF2-40B4-BE49-F238E27FC236}">
                <a16:creationId xmlns:a16="http://schemas.microsoft.com/office/drawing/2014/main" id="{4B9AD988-5A17-4F97-B096-30FB77DB30B2}"/>
              </a:ext>
            </a:extLst>
          </p:cNvPr>
          <p:cNvPicPr>
            <a:picLocks noChangeAspect="1"/>
          </p:cNvPicPr>
          <p:nvPr/>
        </p:nvPicPr>
        <p:blipFill rotWithShape="1">
          <a:blip r:embed="rId2">
            <a:extLst>
              <a:ext uri="{28A0092B-C50C-407E-A947-70E740481C1C}">
                <a14:useLocalDpi xmlns:a14="http://schemas.microsoft.com/office/drawing/2010/main" val="0"/>
              </a:ext>
            </a:extLst>
          </a:blip>
          <a:srcRect l="12205" t="47872" r="35222" b="38431"/>
          <a:stretch/>
        </p:blipFill>
        <p:spPr>
          <a:xfrm>
            <a:off x="1174376" y="3429000"/>
            <a:ext cx="9652022" cy="1414436"/>
          </a:xfrm>
          <a:prstGeom prst="rect">
            <a:avLst/>
          </a:prstGeom>
        </p:spPr>
      </p:pic>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OUTLINE</a:t>
            </a:r>
            <a:endParaRPr lang="en-IN" sz="5300" dirty="0">
              <a:solidFill>
                <a:schemeClr val="accent2">
                  <a:lumMod val="75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354367" y="1677370"/>
            <a:ext cx="10540056" cy="2535566"/>
          </a:xfrm>
          <a:prstGeom prst="rect">
            <a:avLst/>
          </a:prstGeom>
          <a:noFill/>
        </p:spPr>
        <p:txBody>
          <a:bodyPr wrap="square">
            <a:spAutoFit/>
          </a:bodyPr>
          <a:lstStyle/>
          <a:p>
            <a:pPr marL="0" indent="0">
              <a:lnSpc>
                <a:spcPct val="150000"/>
              </a:lnSpc>
              <a:buNone/>
            </a:pPr>
            <a:r>
              <a:rPr lang="en-US" b="0" i="0" dirty="0">
                <a:effectLst/>
                <a:latin typeface="Times New Roman" panose="02020603050405020304" pitchFamily="18" charset="0"/>
                <a:cs typeface="Times New Roman" panose="02020603050405020304" pitchFamily="18" charset="0"/>
              </a:rPr>
              <a:t>Iron ores are rocks and minerals from which metallic iron can be economically extracted. Iron is usually found in the form of Magnetite, Hematite, Goethite, Limonite, or Siderite.  Usually, Magnetite Iron ore concentrate contains an impurity of 3–7% of silica. Estimation of silica involves a lot of chemical analysis which is time-consuming and involves high operational cost. In order to cut down the operational cost and also to help engineers by predicting at a faster rate, we make use of  Machine Learning (ML). So the main goal of this project is to build a Machine Learning model to predict the impurities present in an Iron ore.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accent2">
                    <a:lumMod val="75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15022" y="252274"/>
            <a:ext cx="9898602" cy="4862998"/>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2">
                    <a:lumMod val="75000"/>
                  </a:schemeClr>
                </a:solidFill>
                <a:latin typeface="Candara" panose="020E0502030303020204" pitchFamily="34" charset="0"/>
              </a:rPr>
              <a:t>OBJECTIVE</a:t>
            </a:r>
          </a:p>
          <a:p>
            <a:pPr algn="just">
              <a:buFont typeface="Arial" panose="020B0604020202020204" pitchFamily="34" charset="0"/>
              <a:buChar char="•"/>
            </a:pPr>
            <a:endParaRPr lang="en-US" sz="1800" b="0" i="0" dirty="0">
              <a:effectLst/>
              <a:latin typeface="arial" panose="020B0604020202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You’ll be able to understand the problem to classify if it is a regression or a classification kind of problem.</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pre-process/clean the data using different data preprocessing techniques.</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able to analyze or get insights into data through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 Applying different algorithms according to the dataset and based on visualization.</a:t>
            </a:r>
            <a:endParaRPr lang="en-US" sz="1800" b="0" i="0" dirty="0">
              <a:effectLst/>
              <a:latin typeface="Open Sans" panose="020B0606030504020204" pitchFamily="34" charset="0"/>
            </a:endParaRPr>
          </a:p>
          <a:p>
            <a:pPr algn="just">
              <a:lnSpc>
                <a:spcPct val="150000"/>
              </a:lnSpc>
              <a:buFont typeface="Arial" panose="020B0604020202020204" pitchFamily="34" charset="0"/>
              <a:buChar char="•"/>
            </a:pPr>
            <a:r>
              <a:rPr lang="en-US" sz="1800" b="0" i="0" dirty="0">
                <a:effectLst/>
                <a:latin typeface="arial" panose="020B0604020202020204" pitchFamily="34" charset="0"/>
              </a:rPr>
              <a:t>You will be able to know how to build a web application using the Flask framework</a:t>
            </a:r>
            <a:r>
              <a:rPr lang="en-US" sz="1750" dirty="0"/>
              <a:t>.</a:t>
            </a: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179294" y="0"/>
            <a:ext cx="11187953" cy="3123932"/>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DATA</a:t>
            </a:r>
          </a:p>
          <a:p>
            <a:r>
              <a:rPr lang="en-US" i="0" dirty="0">
                <a:solidFill>
                  <a:srgbClr val="2D2828"/>
                </a:solidFill>
                <a:effectLst/>
                <a:latin typeface="Open Sans" panose="020B0606030504020204" pitchFamily="34" charset="0"/>
              </a:rPr>
              <a:t>Estimate The Presence Of Impurities In Iron ore </a:t>
            </a:r>
            <a:r>
              <a:rPr lang="en-US" dirty="0"/>
              <a:t>dataset consists of:</a:t>
            </a:r>
          </a:p>
          <a:p>
            <a:r>
              <a:rPr lang="en-US" dirty="0"/>
              <a:t>346476 rows with 7 columns</a:t>
            </a:r>
          </a:p>
          <a:p>
            <a:pPr marL="285750" indent="-285750">
              <a:buFont typeface="Arial" panose="020B0604020202020204" pitchFamily="34" charset="0"/>
              <a:buChar char="•"/>
            </a:pPr>
            <a:r>
              <a:rPr lang="en-IN" dirty="0"/>
              <a:t>%Iron Feed, silica Feed, Starch Flow, Amina Flow, Ore pulp Flow, Ore pulp Flow, Ore pulp Density, Flotation Column 01 Air Flow, Flotation Column 02 Air Flow, Flotation Column 03 Air Flow, Flotation Column 04 Air Flow, Flotation Column 05 Air Flow, Flotation Column 06 Air Flow, Flotation Column 07 Air Flow, Flotation Column 01 Air Flow, Flotation Column 02 Level, Flotation Column 03 Level, Flotation Column 04 Level, Flotation Column 05 Level, Flotation Column 06 Level, Flotation Column 07 Level, Iron Concentrate, Silica Concentrate</a:t>
            </a:r>
            <a:endParaRPr lang="en-US" dirty="0"/>
          </a:p>
          <a:p>
            <a:r>
              <a:rPr lang="en-US" dirty="0"/>
              <a:t>Data source: Internet</a:t>
            </a:r>
            <a:endParaRPr lang="en-IN" dirty="0"/>
          </a:p>
        </p:txBody>
      </p:sp>
      <p:pic>
        <p:nvPicPr>
          <p:cNvPr id="4" name="Picture 3">
            <a:extLst>
              <a:ext uri="{FF2B5EF4-FFF2-40B4-BE49-F238E27FC236}">
                <a16:creationId xmlns:a16="http://schemas.microsoft.com/office/drawing/2014/main" id="{3F530393-7868-4B5C-83E6-BC62F824BB2E}"/>
              </a:ext>
            </a:extLst>
          </p:cNvPr>
          <p:cNvPicPr>
            <a:picLocks noChangeAspect="1"/>
          </p:cNvPicPr>
          <p:nvPr/>
        </p:nvPicPr>
        <p:blipFill rotWithShape="1">
          <a:blip r:embed="rId2">
            <a:extLst>
              <a:ext uri="{28A0092B-C50C-407E-A947-70E740481C1C}">
                <a14:useLocalDpi xmlns:a14="http://schemas.microsoft.com/office/drawing/2010/main" val="0"/>
              </a:ext>
            </a:extLst>
          </a:blip>
          <a:srcRect t="25228" b="7513"/>
          <a:stretch/>
        </p:blipFill>
        <p:spPr>
          <a:xfrm>
            <a:off x="2438400" y="2801203"/>
            <a:ext cx="8579224" cy="3734068"/>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10718492" cy="4785926"/>
          </a:xfrm>
          <a:prstGeom prst="rect">
            <a:avLst/>
          </a:prstGeom>
          <a:noFill/>
        </p:spPr>
        <p:txBody>
          <a:bodyPr wrap="square" rtlCol="0">
            <a:spAutoFit/>
          </a:bodyPr>
          <a:lstStyle/>
          <a:p>
            <a:r>
              <a:rPr lang="en-US" sz="5300" dirty="0">
                <a:solidFill>
                  <a:schemeClr val="accent2">
                    <a:lumMod val="75000"/>
                  </a:schemeClr>
                </a:solidFill>
                <a:latin typeface="Candara" panose="020E0502030303020204" pitchFamily="34" charset="0"/>
              </a:rPr>
              <a:t>DATA VISUALISATION</a:t>
            </a:r>
          </a:p>
          <a:p>
            <a:endParaRPr lang="en-US" dirty="0"/>
          </a:p>
          <a:p>
            <a:pPr>
              <a:lnSpc>
                <a:spcPct val="150000"/>
              </a:lnSpc>
            </a:pPr>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nSpc>
                <a:spcPct val="150000"/>
              </a:lnSpc>
            </a:pPr>
            <a:br>
              <a:rPr lang="en-US" dirty="0"/>
            </a:br>
            <a:endParaRPr lang="en-US" dirty="0"/>
          </a:p>
          <a:p>
            <a:pPr>
              <a:lnSpc>
                <a:spcPct val="150000"/>
              </a:lnSpc>
            </a:pPr>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6586418"/>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MODEL BUILDING</a:t>
            </a:r>
          </a:p>
          <a:p>
            <a:pPr>
              <a:lnSpc>
                <a:spcPct val="150000"/>
              </a:lnSpc>
            </a:pPr>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US" dirty="0"/>
              <a:t>Example:</a:t>
            </a:r>
          </a:p>
          <a:p>
            <a:pPr>
              <a:lnSpc>
                <a:spcPct val="150000"/>
              </a:lnSpc>
            </a:pPr>
            <a:r>
              <a:rPr lang="en-US" dirty="0"/>
              <a:t>1.Linear Regression</a:t>
            </a:r>
          </a:p>
          <a:p>
            <a:pPr>
              <a:lnSpc>
                <a:spcPct val="150000"/>
              </a:lnSpc>
            </a:pPr>
            <a:r>
              <a:rPr lang="en-US" dirty="0"/>
              <a:t>2.Logistic Regression</a:t>
            </a:r>
          </a:p>
          <a:p>
            <a:pPr>
              <a:lnSpc>
                <a:spcPct val="150000"/>
              </a:lnSpc>
            </a:pPr>
            <a:r>
              <a:rPr lang="en-US" dirty="0"/>
              <a:t>3. Random Forest Regression / Classification.</a:t>
            </a:r>
          </a:p>
          <a:p>
            <a:pPr>
              <a:lnSpc>
                <a:spcPct val="150000"/>
              </a:lnSpc>
            </a:pPr>
            <a:r>
              <a:rPr lang="en-US" dirty="0"/>
              <a:t>4. Decision Tree Regression / Classification.</a:t>
            </a:r>
          </a:p>
          <a:p>
            <a:pPr>
              <a:lnSpc>
                <a:spcPct val="150000"/>
              </a:lnSpc>
            </a:pPr>
            <a:r>
              <a:rPr lang="en-US" dirty="0"/>
              <a:t>You will need to train the datasets to run smoothly and see an incremental improvement in the prediction rate.</a:t>
            </a:r>
          </a:p>
          <a:p>
            <a:pPr>
              <a:lnSpc>
                <a:spcPct val="150000"/>
              </a:lnSpc>
            </a:pPr>
            <a:endParaRPr lang="en-US" dirty="0"/>
          </a:p>
          <a:p>
            <a:pPr>
              <a:lnSpc>
                <a:spcPct val="150000"/>
              </a:lnSpc>
            </a:pPr>
            <a:endParaRPr lang="en-US" dirty="0"/>
          </a:p>
          <a:p>
            <a:pPr>
              <a:lnSpc>
                <a:spcPct val="150000"/>
              </a:lnSpc>
            </a:pPr>
            <a:r>
              <a:rPr lang="en-US" dirty="0"/>
              <a:t>On our Dataset , we have applied Random forest Regression / Classification.</a:t>
            </a:r>
          </a:p>
          <a:p>
            <a:pPr>
              <a:lnSpc>
                <a:spcPct val="150000"/>
              </a:lnSpc>
            </a:pPr>
            <a:r>
              <a:rPr lang="en-US" dirty="0"/>
              <a: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1129553" y="448235"/>
            <a:ext cx="11062447" cy="1184940"/>
          </a:xfrm>
          <a:prstGeom prst="rect">
            <a:avLst/>
          </a:prstGeom>
          <a:noFill/>
        </p:spPr>
        <p:txBody>
          <a:bodyPr wrap="square" rtlCol="0">
            <a:spAutoFit/>
          </a:bodyPr>
          <a:lstStyle/>
          <a:p>
            <a:r>
              <a:rPr lang="en-IN" sz="5300" dirty="0">
                <a:solidFill>
                  <a:schemeClr val="accent2">
                    <a:lumMod val="75000"/>
                  </a:schemeClr>
                </a:solidFill>
                <a:latin typeface="Candara" panose="020E0502030303020204" pitchFamily="34" charset="0"/>
              </a:rPr>
              <a:t>MACHINE LEARNING ALGORITHMS</a:t>
            </a:r>
          </a:p>
          <a:p>
            <a:endParaRPr lang="en-IN" dirty="0"/>
          </a:p>
        </p:txBody>
      </p:sp>
      <p:sp>
        <p:nvSpPr>
          <p:cNvPr id="3" name="TextBox 2">
            <a:extLst>
              <a:ext uri="{FF2B5EF4-FFF2-40B4-BE49-F238E27FC236}">
                <a16:creationId xmlns:a16="http://schemas.microsoft.com/office/drawing/2014/main" id="{E6A38B51-0542-4F7D-B5EE-883F920F6568}"/>
              </a:ext>
            </a:extLst>
          </p:cNvPr>
          <p:cNvSpPr txBox="1"/>
          <p:nvPr/>
        </p:nvSpPr>
        <p:spPr>
          <a:xfrm>
            <a:off x="923364" y="1909955"/>
            <a:ext cx="10614211" cy="2416046"/>
          </a:xfrm>
          <a:prstGeom prst="rect">
            <a:avLst/>
          </a:prstGeom>
          <a:noFill/>
        </p:spPr>
        <p:txBody>
          <a:bodyPr wrap="square" rtlCol="0">
            <a:spAutoFit/>
          </a:bodyPr>
          <a:lstStyle/>
          <a:p>
            <a:r>
              <a:rPr lang="en-US" sz="2500" u="sng" dirty="0"/>
              <a:t>Decision Tree Regression :</a:t>
            </a:r>
          </a:p>
          <a:p>
            <a:r>
              <a:rPr lang="en-US" dirty="0"/>
              <a:t> Decision Trees are a type of Supervised Machine Learning (that is you explain what the input is and what the corresponding output is in the training data) where the data is continuously split according to a certain parameter. An example of a decision tree can be explained using above binary tree.</a:t>
            </a:r>
          </a:p>
          <a:p>
            <a:pPr marL="285750" indent="-285750">
              <a:buFont typeface="Arial" panose="020B0604020202020204" pitchFamily="34" charset="0"/>
              <a:buChar char="•"/>
            </a:pPr>
            <a:r>
              <a:rPr lang="en-US" dirty="0"/>
              <a:t>Out of all the algorithms Decision Tree Regression got the highest accuracy  .</a:t>
            </a:r>
          </a:p>
          <a:p>
            <a:pPr marL="285750" indent="-285750">
              <a:buFont typeface="Arial" panose="020B0604020202020204" pitchFamily="34" charset="0"/>
              <a:buChar char="•"/>
            </a:pPr>
            <a:r>
              <a:rPr lang="en-US" dirty="0"/>
              <a:t>So, We build a model with Decision Tree Regression.</a:t>
            </a:r>
          </a:p>
          <a:p>
            <a:endParaRPr lang="en-US" dirty="0"/>
          </a:p>
          <a:p>
            <a:endParaRPr lang="en-IN" dirty="0"/>
          </a:p>
        </p:txBody>
      </p:sp>
      <p:pic>
        <p:nvPicPr>
          <p:cNvPr id="7" name="Picture 6" descr="Diagram&#10;&#10;Description automatically generated with medium confidence">
            <a:extLst>
              <a:ext uri="{FF2B5EF4-FFF2-40B4-BE49-F238E27FC236}">
                <a16:creationId xmlns:a16="http://schemas.microsoft.com/office/drawing/2014/main" id="{C9C8728F-3022-40A9-AF38-FDE6F3B39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909" y="3854429"/>
            <a:ext cx="5733333" cy="2876190"/>
          </a:xfrm>
          <a:prstGeom prst="rect">
            <a:avLst/>
          </a:prstGeom>
        </p:spPr>
      </p:pic>
      <p:sp>
        <p:nvSpPr>
          <p:cNvPr id="4" name="Rectangle 3">
            <a:extLst>
              <a:ext uri="{FF2B5EF4-FFF2-40B4-BE49-F238E27FC236}">
                <a16:creationId xmlns:a16="http://schemas.microsoft.com/office/drawing/2014/main" id="{D44FA34B-5F91-4101-B77E-8159437439C4}"/>
              </a:ext>
            </a:extLst>
          </p:cNvPr>
          <p:cNvSpPr>
            <a:spLocks noChangeArrowheads="1"/>
          </p:cNvSpPr>
          <p:nvPr/>
        </p:nvSpPr>
        <p:spPr bwMode="auto">
          <a:xfrm>
            <a:off x="197224" y="-18858"/>
            <a:ext cx="37414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575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3139321"/>
          </a:xfrm>
          <a:prstGeom prst="rect">
            <a:avLst/>
          </a:prstGeom>
          <a:noFill/>
        </p:spPr>
        <p:txBody>
          <a:bodyPr wrap="square" rtlCol="0">
            <a:spAutoFit/>
          </a:bodyPr>
          <a:lstStyle/>
          <a:p>
            <a:r>
              <a:rPr lang="en-US" b="1" u="sng" dirty="0"/>
              <a:t>Random Forest </a:t>
            </a:r>
            <a:r>
              <a:rPr lang="en-US" u="sng" dirty="0"/>
              <a:t>:</a:t>
            </a:r>
          </a:p>
          <a:p>
            <a:r>
              <a:rPr lang="en-US" dirty="0"/>
              <a:t>A random forest is a machine learning technique that’s used to solve regression and classification problems. It utilizes ensemble learning, which is a technique that combines many classifiers to provide solutions to complex problems.</a:t>
            </a:r>
          </a:p>
          <a:p>
            <a:endParaRPr lang="en-US" dirty="0"/>
          </a:p>
          <a:p>
            <a:pPr algn="l"/>
            <a:r>
              <a:rPr lang="en-US" b="1" i="0" dirty="0">
                <a:solidFill>
                  <a:srgbClr val="111111"/>
                </a:solidFill>
                <a:effectLst/>
              </a:rPr>
              <a:t>Working of Random Forest Algorithm </a:t>
            </a:r>
            <a:endParaRPr lang="en-US" b="0" i="0" dirty="0">
              <a:solidFill>
                <a:srgbClr val="111111"/>
              </a:solidFill>
              <a:effectLst/>
            </a:endParaRPr>
          </a:p>
          <a:p>
            <a:pPr algn="l">
              <a:buFont typeface="Arial" panose="020B0604020202020204" pitchFamily="34" charset="0"/>
              <a:buChar char="•"/>
            </a:pPr>
            <a:r>
              <a:rPr lang="en-US" b="0" i="0" dirty="0">
                <a:solidFill>
                  <a:srgbClr val="111111"/>
                </a:solidFill>
                <a:effectLst/>
              </a:rPr>
              <a:t>Step 1 − First, start with the selection of random samples from a given dataset.</a:t>
            </a:r>
          </a:p>
          <a:p>
            <a:pPr algn="l">
              <a:buFont typeface="Arial" panose="020B0604020202020204" pitchFamily="34" charset="0"/>
              <a:buChar char="•"/>
            </a:pPr>
            <a:r>
              <a:rPr lang="en-US" b="0" i="0" dirty="0">
                <a:solidFill>
                  <a:srgbClr val="111111"/>
                </a:solidFill>
                <a:effectLst/>
              </a:rPr>
              <a:t>Step 2 − Next, this algorithm will construct a decision tree for every sample. Then it will get the prediction result...</a:t>
            </a:r>
          </a:p>
          <a:p>
            <a:pPr algn="l">
              <a:buFont typeface="Arial" panose="020B0604020202020204" pitchFamily="34" charset="0"/>
              <a:buChar char="•"/>
            </a:pPr>
            <a:r>
              <a:rPr lang="en-US" b="0" i="0" dirty="0">
                <a:solidFill>
                  <a:srgbClr val="111111"/>
                </a:solidFill>
                <a:effectLst/>
              </a:rPr>
              <a:t>Step 3 − In this step, voting will be performed for every predicted result.</a:t>
            </a:r>
          </a:p>
          <a:p>
            <a:pPr algn="l">
              <a:buFont typeface="Arial" panose="020B0604020202020204" pitchFamily="34" charset="0"/>
              <a:buChar char="•"/>
            </a:pPr>
            <a:r>
              <a:rPr lang="en-US" b="0" i="0" dirty="0">
                <a:solidFill>
                  <a:srgbClr val="111111"/>
                </a:solidFill>
                <a:effectLst/>
              </a:rPr>
              <a:t>Step 4 − At last, select the most voted prediction result as the final prediction result.</a:t>
            </a:r>
          </a:p>
          <a:p>
            <a:endParaRPr lang="en-US" dirty="0"/>
          </a:p>
          <a:p>
            <a:endParaRPr lang="en-IN" dirty="0"/>
          </a:p>
        </p:txBody>
      </p:sp>
      <p:pic>
        <p:nvPicPr>
          <p:cNvPr id="4" name="Picture 3" descr="Chart&#10;&#10;Description automatically generated">
            <a:extLst>
              <a:ext uri="{FF2B5EF4-FFF2-40B4-BE49-F238E27FC236}">
                <a16:creationId xmlns:a16="http://schemas.microsoft.com/office/drawing/2014/main" id="{64A94507-1265-4CA2-80C4-0AC4A94B1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373" y="3232229"/>
            <a:ext cx="6095999" cy="3429000"/>
          </a:xfrm>
          <a:prstGeom prst="rect">
            <a:avLst/>
          </a:prstGeom>
        </p:spPr>
      </p:pic>
    </p:spTree>
    <p:extLst>
      <p:ext uri="{BB962C8B-B14F-4D97-AF65-F5344CB8AC3E}">
        <p14:creationId xmlns:p14="http://schemas.microsoft.com/office/powerpoint/2010/main" val="124518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1125</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vt:lpstr>
      <vt:lpstr>Calibri</vt:lpstr>
      <vt:lpstr>Calibri (Body)</vt:lpstr>
      <vt:lpstr>Calibri Light</vt:lpstr>
      <vt:lpstr>Candara</vt:lpstr>
      <vt:lpstr>Lucida Sans Typewriter</vt:lpstr>
      <vt:lpstr>Open Sans</vt:lpstr>
      <vt:lpstr>Times New Roman</vt:lpstr>
      <vt:lpstr>Office Theme</vt:lpstr>
      <vt:lpstr>Estimate The Presence Of Impurities In Iron Ore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RAVI CHANDRA</dc:creator>
  <cp:lastModifiedBy>ravipolu86@outlook.com</cp:lastModifiedBy>
  <cp:revision>44</cp:revision>
  <dcterms:created xsi:type="dcterms:W3CDTF">2021-07-23T17:19:53Z</dcterms:created>
  <dcterms:modified xsi:type="dcterms:W3CDTF">2021-12-29T09:28:15Z</dcterms:modified>
</cp:coreProperties>
</file>