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8" r:id="rId4"/>
    <p:sldId id="259" r:id="rId5"/>
    <p:sldId id="268" r:id="rId6"/>
    <p:sldId id="266" r:id="rId7"/>
    <p:sldId id="260" r:id="rId8"/>
    <p:sldId id="269" r:id="rId9"/>
    <p:sldId id="261" r:id="rId10"/>
    <p:sldId id="270" r:id="rId11"/>
    <p:sldId id="26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1416-D1A5-4133-B0A5-36F0C410D2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423D20-037B-45EE-B1FA-9328794F6D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04482E-A922-4D51-B77A-134107ED4575}"/>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5" name="Footer Placeholder 4">
            <a:extLst>
              <a:ext uri="{FF2B5EF4-FFF2-40B4-BE49-F238E27FC236}">
                <a16:creationId xmlns:a16="http://schemas.microsoft.com/office/drawing/2014/main" id="{2F963681-DE01-4F4D-9FA7-6FB0F7F44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BA65D-A6EB-461D-8E59-D4470FB8F581}"/>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733272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1E82-B140-4287-8743-0FF73A3B8E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626375-176B-44E1-A31A-445353406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532C7-139C-42B0-95B6-2A3C405D3530}"/>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5" name="Footer Placeholder 4">
            <a:extLst>
              <a:ext uri="{FF2B5EF4-FFF2-40B4-BE49-F238E27FC236}">
                <a16:creationId xmlns:a16="http://schemas.microsoft.com/office/drawing/2014/main" id="{3A6DA230-C076-4735-BE6D-12CBD1A69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2E889-9D54-4032-A111-F82674520845}"/>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226596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69AD49-A8CD-4CF5-BCAF-796475624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BE546D-2AFF-490A-BD30-9DF63C82C6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76458A-0957-4021-9E17-36E5DDC829E4}"/>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5" name="Footer Placeholder 4">
            <a:extLst>
              <a:ext uri="{FF2B5EF4-FFF2-40B4-BE49-F238E27FC236}">
                <a16:creationId xmlns:a16="http://schemas.microsoft.com/office/drawing/2014/main" id="{E18B78F7-13E7-4A54-BF94-3E80C859F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5FFCAA-75CF-4D97-999E-A76AECEC7F05}"/>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327141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6F23-C3D0-48B7-8050-4D82E0F1B7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079BFB-76C3-4782-B033-12D974FB18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37677-5585-4783-A83F-563BFCCFD837}"/>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5" name="Footer Placeholder 4">
            <a:extLst>
              <a:ext uri="{FF2B5EF4-FFF2-40B4-BE49-F238E27FC236}">
                <a16:creationId xmlns:a16="http://schemas.microsoft.com/office/drawing/2014/main" id="{16628BF6-E0A8-43CA-9668-AB64EEEAE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A6554-9EDC-4500-9822-1CE1813692BB}"/>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351578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58FE-6AA3-42C8-B6A8-DBAB468769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D7963D-6220-494F-AA2C-3019255AF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4269DC-45B4-4424-B56F-DCA6FB3EDDB9}"/>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5" name="Footer Placeholder 4">
            <a:extLst>
              <a:ext uri="{FF2B5EF4-FFF2-40B4-BE49-F238E27FC236}">
                <a16:creationId xmlns:a16="http://schemas.microsoft.com/office/drawing/2014/main" id="{25EDE030-1736-4E06-86AC-AB5897DE1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4F8A50-A2F0-423C-98D3-CF6C65824B38}"/>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244986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F040-411E-413D-AD90-BDF725F5E7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9B9E1D-695B-4795-9E4B-50EC6CD86C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074A3D-53AA-4178-9A0C-C295D8640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DFA98A-704C-4947-BD70-3FBD76152CFC}"/>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6" name="Footer Placeholder 5">
            <a:extLst>
              <a:ext uri="{FF2B5EF4-FFF2-40B4-BE49-F238E27FC236}">
                <a16:creationId xmlns:a16="http://schemas.microsoft.com/office/drawing/2014/main" id="{E30A4B81-6974-40BC-994A-5E361DE9CE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2D816B-04FA-461E-B746-F8C6F863669E}"/>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14241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195A-A53A-40B4-A75C-47F870673E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ACA8F2-8638-4A4D-BEEE-EBCE74507B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2B847-0EC6-4153-8820-5F35F6C14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EF63C7-0A18-4EFE-8C86-8DC9DE24BF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7E830-F6C3-4DA8-8567-63931E2DB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A54C89-DEAB-4060-A1CF-44B91E0DF2DD}"/>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8" name="Footer Placeholder 7">
            <a:extLst>
              <a:ext uri="{FF2B5EF4-FFF2-40B4-BE49-F238E27FC236}">
                <a16:creationId xmlns:a16="http://schemas.microsoft.com/office/drawing/2014/main" id="{B942760D-75A9-4978-AD6A-B5A2A75EAB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9F0C75-CF1B-4796-ADEE-C9F2EB091B93}"/>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152716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B399-21CB-45FE-86EC-2E17AD295B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AE3844-8DD0-49DA-9B38-E89CA63AF33A}"/>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4" name="Footer Placeholder 3">
            <a:extLst>
              <a:ext uri="{FF2B5EF4-FFF2-40B4-BE49-F238E27FC236}">
                <a16:creationId xmlns:a16="http://schemas.microsoft.com/office/drawing/2014/main" id="{E7CFA754-3952-41FF-9191-9164911757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576B81-9EE1-4CA0-84DE-9A58805E2DA8}"/>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424204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899D8-BF30-494D-B0E8-D7EFCC5C4634}"/>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3" name="Footer Placeholder 2">
            <a:extLst>
              <a:ext uri="{FF2B5EF4-FFF2-40B4-BE49-F238E27FC236}">
                <a16:creationId xmlns:a16="http://schemas.microsoft.com/office/drawing/2014/main" id="{66BFA94D-9173-4B0C-932B-0FEFB76CCF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31F09E-A55F-40EF-B377-027777E563C6}"/>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51708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EFB8-CF95-4D01-852F-68D1B4DFE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121907-82DE-41B3-B78D-C52BD66BC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30B639-3531-4D30-81D4-741255364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E1FCA-6819-4FB5-AB3D-A34AD4640885}"/>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6" name="Footer Placeholder 5">
            <a:extLst>
              <a:ext uri="{FF2B5EF4-FFF2-40B4-BE49-F238E27FC236}">
                <a16:creationId xmlns:a16="http://schemas.microsoft.com/office/drawing/2014/main" id="{3CF70832-27F7-4F8A-9AA4-4169E33A9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9D2AEB-C169-487B-A44E-F0D2A3B736C1}"/>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264107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F35F-3600-4100-88D7-20FED3E51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C65CDD-7506-432E-B74D-B51322D5A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344A23-61F6-45EA-B86B-A0719C0F2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F987-D7AB-4574-8416-293545B872DA}"/>
              </a:ext>
            </a:extLst>
          </p:cNvPr>
          <p:cNvSpPr>
            <a:spLocks noGrp="1"/>
          </p:cNvSpPr>
          <p:nvPr>
            <p:ph type="dt" sz="half" idx="10"/>
          </p:nvPr>
        </p:nvSpPr>
        <p:spPr/>
        <p:txBody>
          <a:bodyPr/>
          <a:lstStyle/>
          <a:p>
            <a:fld id="{7D41E1B4-6404-4BB8-96FD-588C6659BB3E}" type="datetimeFigureOut">
              <a:rPr lang="en-IN" smtClean="0"/>
              <a:t>22-02-2022</a:t>
            </a:fld>
            <a:endParaRPr lang="en-IN"/>
          </a:p>
        </p:txBody>
      </p:sp>
      <p:sp>
        <p:nvSpPr>
          <p:cNvPr id="6" name="Footer Placeholder 5">
            <a:extLst>
              <a:ext uri="{FF2B5EF4-FFF2-40B4-BE49-F238E27FC236}">
                <a16:creationId xmlns:a16="http://schemas.microsoft.com/office/drawing/2014/main" id="{203F67A5-560E-4496-AB0D-EC2AC04C5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D1DD14-9007-4527-998C-FF6DFEE9AE76}"/>
              </a:ext>
            </a:extLst>
          </p:cNvPr>
          <p:cNvSpPr>
            <a:spLocks noGrp="1"/>
          </p:cNvSpPr>
          <p:nvPr>
            <p:ph type="sldNum" sz="quarter" idx="12"/>
          </p:nvPr>
        </p:nvSpPr>
        <p:spPr/>
        <p:txBody>
          <a:bodyPr/>
          <a:lstStyle/>
          <a:p>
            <a:fld id="{E2E5AA0C-EBFF-4770-A0A9-81A1E93F8176}" type="slidenum">
              <a:rPr lang="en-IN" smtClean="0"/>
              <a:t>‹#›</a:t>
            </a:fld>
            <a:endParaRPr lang="en-IN"/>
          </a:p>
        </p:txBody>
      </p:sp>
    </p:spTree>
    <p:extLst>
      <p:ext uri="{BB962C8B-B14F-4D97-AF65-F5344CB8AC3E}">
        <p14:creationId xmlns:p14="http://schemas.microsoft.com/office/powerpoint/2010/main" val="124159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publicdomainpictures.net/en/view-image.php?image=169023&amp;picture=grunge-backgrou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5000"/>
            <a:lum/>
            <a:extLst>
              <a:ext uri="{837473B0-CC2E-450A-ABE3-18F120FF3D39}">
                <a1611:picAttrSrcUrl xmlns:a1611="http://schemas.microsoft.com/office/drawing/2016/11/main" r:id="rId14"/>
              </a:ext>
            </a:extLst>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A372D-26A0-40F6-829A-EC513FF6E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D841FC-0A85-4864-8C50-779F26F2DE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4830D-635B-4ADE-9C46-626C0DAFA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1E1B4-6404-4BB8-96FD-588C6659BB3E}" type="datetimeFigureOut">
              <a:rPr lang="en-IN" smtClean="0"/>
              <a:t>22-02-2022</a:t>
            </a:fld>
            <a:endParaRPr lang="en-IN"/>
          </a:p>
        </p:txBody>
      </p:sp>
      <p:sp>
        <p:nvSpPr>
          <p:cNvPr id="5" name="Footer Placeholder 4">
            <a:extLst>
              <a:ext uri="{FF2B5EF4-FFF2-40B4-BE49-F238E27FC236}">
                <a16:creationId xmlns:a16="http://schemas.microsoft.com/office/drawing/2014/main" id="{EA5DBF11-2162-4B9D-AC15-F2C38F367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5420BF-2FC3-4AEB-8A53-458F48882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5AA0C-EBFF-4770-A0A9-81A1E93F8176}" type="slidenum">
              <a:rPr lang="en-IN" smtClean="0"/>
              <a:t>‹#›</a:t>
            </a:fld>
            <a:endParaRPr lang="en-IN"/>
          </a:p>
        </p:txBody>
      </p:sp>
    </p:spTree>
    <p:extLst>
      <p:ext uri="{BB962C8B-B14F-4D97-AF65-F5344CB8AC3E}">
        <p14:creationId xmlns:p14="http://schemas.microsoft.com/office/powerpoint/2010/main" val="75661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elicopter flying over a house&#10;&#10;Description automatically generated with low confidence">
            <a:extLst>
              <a:ext uri="{FF2B5EF4-FFF2-40B4-BE49-F238E27FC236}">
                <a16:creationId xmlns:a16="http://schemas.microsoft.com/office/drawing/2014/main" id="{551F4C56-FC1D-44EA-90CF-ED47D5B5905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8118"/>
          <a:stretch/>
        </p:blipFill>
        <p:spPr>
          <a:xfrm>
            <a:off x="20" y="9526"/>
            <a:ext cx="12191980" cy="6857999"/>
          </a:xfrm>
          <a:prstGeom prst="rect">
            <a:avLst/>
          </a:prstGeom>
        </p:spPr>
      </p:pic>
      <p:sp>
        <p:nvSpPr>
          <p:cNvPr id="2" name="Title 1">
            <a:extLst>
              <a:ext uri="{FF2B5EF4-FFF2-40B4-BE49-F238E27FC236}">
                <a16:creationId xmlns:a16="http://schemas.microsoft.com/office/drawing/2014/main" id="{A829472B-9318-4F78-A9AF-4AC0CCD08E96}"/>
              </a:ext>
            </a:extLst>
          </p:cNvPr>
          <p:cNvSpPr>
            <a:spLocks noGrp="1"/>
          </p:cNvSpPr>
          <p:nvPr>
            <p:ph type="title"/>
          </p:nvPr>
        </p:nvSpPr>
        <p:spPr>
          <a:xfrm>
            <a:off x="838199" y="1065862"/>
            <a:ext cx="6052955" cy="4726276"/>
          </a:xfrm>
        </p:spPr>
        <p:txBody>
          <a:bodyPr>
            <a:normAutofit/>
          </a:bodyPr>
          <a:lstStyle/>
          <a:p>
            <a:pPr algn="r"/>
            <a:r>
              <a:rPr lang="en-US" sz="5600">
                <a:ln w="22225">
                  <a:solidFill>
                    <a:srgbClr val="FFFFFF"/>
                  </a:solidFill>
                </a:ln>
                <a:noFill/>
                <a:latin typeface="Times New Roman" panose="02020603050405020304" pitchFamily="18" charset="0"/>
                <a:cs typeface="Times New Roman" panose="02020603050405020304" pitchFamily="18" charset="0"/>
              </a:rPr>
              <a:t>HUMAN IDENTIFICATION IN NATURAL DISASTERS</a:t>
            </a:r>
            <a:endParaRPr lang="en-IN" sz="5600">
              <a:ln w="22225">
                <a:solidFill>
                  <a:srgbClr val="FFFFFF"/>
                </a:solidFill>
              </a:ln>
              <a:noFill/>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FD7D44-4AEE-4645-A590-544796535671}"/>
              </a:ext>
            </a:extLst>
          </p:cNvPr>
          <p:cNvSpPr>
            <a:spLocks noGrp="1"/>
          </p:cNvSpPr>
          <p:nvPr>
            <p:ph idx="1"/>
          </p:nvPr>
        </p:nvSpPr>
        <p:spPr>
          <a:xfrm>
            <a:off x="7534641" y="1065862"/>
            <a:ext cx="3860002" cy="4726276"/>
          </a:xfrm>
        </p:spPr>
        <p:txBody>
          <a:bodyPr anchor="ctr">
            <a:normAutofit/>
          </a:bodyPr>
          <a:lstStyle/>
          <a:p>
            <a:pPr marL="0" indent="0">
              <a:buNone/>
            </a:pPr>
            <a:r>
              <a:rPr lang="en-US" sz="2000" dirty="0">
                <a:solidFill>
                  <a:srgbClr val="FFFFFF"/>
                </a:solidFill>
                <a:latin typeface="Times New Roman" panose="02020603050405020304" pitchFamily="18" charset="0"/>
                <a:cs typeface="Times New Roman" panose="02020603050405020304" pitchFamily="18" charset="0"/>
              </a:rPr>
              <a:t>PRESENTED BY:</a:t>
            </a:r>
          </a:p>
          <a:p>
            <a:pPr marL="0" indent="0">
              <a:buNone/>
            </a:pPr>
            <a:r>
              <a:rPr lang="en-US" sz="2000" dirty="0">
                <a:solidFill>
                  <a:srgbClr val="FFFFFF"/>
                </a:solidFill>
                <a:latin typeface="Times New Roman" panose="02020603050405020304" pitchFamily="18" charset="0"/>
                <a:cs typeface="Times New Roman" panose="02020603050405020304" pitchFamily="18" charset="0"/>
              </a:rPr>
              <a:t>18UK1A05D6 - Jakkoju shruthi</a:t>
            </a:r>
            <a:br>
              <a:rPr lang="en-US" sz="2000" dirty="0">
                <a:solidFill>
                  <a:srgbClr val="FFFFFF"/>
                </a:solidFill>
                <a:latin typeface="Times New Roman" panose="02020603050405020304" pitchFamily="18" charset="0"/>
                <a:cs typeface="Times New Roman" panose="02020603050405020304" pitchFamily="18" charset="0"/>
              </a:rPr>
            </a:br>
            <a:r>
              <a:rPr lang="en-US" sz="2000" dirty="0">
                <a:solidFill>
                  <a:srgbClr val="FFFFFF"/>
                </a:solidFill>
                <a:latin typeface="Times New Roman" panose="02020603050405020304" pitchFamily="18" charset="0"/>
                <a:cs typeface="Times New Roman" panose="02020603050405020304" pitchFamily="18" charset="0"/>
              </a:rPr>
              <a:t>18UK1A0590 - Muzaffar Hussain khan</a:t>
            </a:r>
            <a:br>
              <a:rPr lang="en-US" sz="2000" dirty="0">
                <a:solidFill>
                  <a:srgbClr val="FFFFFF"/>
                </a:solidFill>
                <a:latin typeface="Times New Roman" panose="02020603050405020304" pitchFamily="18" charset="0"/>
                <a:cs typeface="Times New Roman" panose="02020603050405020304" pitchFamily="18" charset="0"/>
              </a:rPr>
            </a:br>
            <a:r>
              <a:rPr lang="en-US" sz="2000" dirty="0">
                <a:solidFill>
                  <a:srgbClr val="FFFFFF"/>
                </a:solidFill>
                <a:latin typeface="Times New Roman" panose="02020603050405020304" pitchFamily="18" charset="0"/>
                <a:cs typeface="Times New Roman" panose="02020603050405020304" pitchFamily="18" charset="0"/>
              </a:rPr>
              <a:t>18UK1A05E6 - </a:t>
            </a:r>
            <a:r>
              <a:rPr lang="en-US" sz="2000" dirty="0" err="1">
                <a:solidFill>
                  <a:srgbClr val="FFFFFF"/>
                </a:solidFill>
                <a:latin typeface="Times New Roman" panose="02020603050405020304" pitchFamily="18" charset="0"/>
                <a:cs typeface="Times New Roman" panose="02020603050405020304" pitchFamily="18" charset="0"/>
              </a:rPr>
              <a:t>Kokkirala</a:t>
            </a:r>
            <a:r>
              <a:rPr lang="en-US" sz="2000" dirty="0">
                <a:solidFill>
                  <a:srgbClr val="FFFFFF"/>
                </a:solidFill>
                <a:latin typeface="Times New Roman" panose="02020603050405020304" pitchFamily="18" charset="0"/>
                <a:cs typeface="Times New Roman" panose="02020603050405020304" pitchFamily="18" charset="0"/>
              </a:rPr>
              <a:t> </a:t>
            </a:r>
            <a:r>
              <a:rPr lang="en-US" sz="2000" dirty="0" err="1">
                <a:solidFill>
                  <a:srgbClr val="FFFFFF"/>
                </a:solidFill>
                <a:latin typeface="Times New Roman" panose="02020603050405020304" pitchFamily="18" charset="0"/>
                <a:cs typeface="Times New Roman" panose="02020603050405020304" pitchFamily="18" charset="0"/>
              </a:rPr>
              <a:t>akshitha</a:t>
            </a:r>
            <a:br>
              <a:rPr lang="en-US" sz="2000" dirty="0">
                <a:solidFill>
                  <a:srgbClr val="FFFFFF"/>
                </a:solidFill>
                <a:latin typeface="Times New Roman" panose="02020603050405020304" pitchFamily="18" charset="0"/>
                <a:cs typeface="Times New Roman" panose="02020603050405020304" pitchFamily="18" charset="0"/>
              </a:rPr>
            </a:br>
            <a:r>
              <a:rPr lang="en-US" sz="2000" dirty="0">
                <a:solidFill>
                  <a:srgbClr val="FFFFFF"/>
                </a:solidFill>
                <a:latin typeface="Times New Roman" panose="02020603050405020304" pitchFamily="18" charset="0"/>
                <a:cs typeface="Times New Roman" panose="02020603050405020304" pitchFamily="18" charset="0"/>
              </a:rPr>
              <a:t>18UK1A05A4 - </a:t>
            </a:r>
            <a:r>
              <a:rPr lang="en-US" sz="2000" dirty="0" err="1">
                <a:solidFill>
                  <a:srgbClr val="FFFFFF"/>
                </a:solidFill>
                <a:latin typeface="Times New Roman" panose="02020603050405020304" pitchFamily="18" charset="0"/>
                <a:cs typeface="Times New Roman" panose="02020603050405020304" pitchFamily="18" charset="0"/>
              </a:rPr>
              <a:t>Rudroju</a:t>
            </a:r>
            <a:r>
              <a:rPr lang="en-US" sz="2000" dirty="0">
                <a:solidFill>
                  <a:srgbClr val="FFFFFF"/>
                </a:solidFill>
                <a:latin typeface="Times New Roman" panose="02020603050405020304" pitchFamily="18" charset="0"/>
                <a:cs typeface="Times New Roman" panose="02020603050405020304" pitchFamily="18" charset="0"/>
              </a:rPr>
              <a:t> </a:t>
            </a:r>
            <a:r>
              <a:rPr lang="en-US" sz="2000" dirty="0" err="1">
                <a:solidFill>
                  <a:srgbClr val="FFFFFF"/>
                </a:solidFill>
                <a:latin typeface="Times New Roman" panose="02020603050405020304" pitchFamily="18" charset="0"/>
                <a:cs typeface="Times New Roman" panose="02020603050405020304" pitchFamily="18" charset="0"/>
              </a:rPr>
              <a:t>sathish</a:t>
            </a:r>
            <a:br>
              <a:rPr lang="en-US" sz="2000" dirty="0">
                <a:solidFill>
                  <a:srgbClr val="FFFFFF"/>
                </a:solidFill>
                <a:latin typeface="Times New Roman" panose="02020603050405020304" pitchFamily="18" charset="0"/>
                <a:cs typeface="Times New Roman" panose="02020603050405020304" pitchFamily="18" charset="0"/>
              </a:rPr>
            </a:br>
            <a:endParaRPr lang="en-IN" sz="2000" dirty="0">
              <a:solidFill>
                <a:srgbClr val="FFFFFF"/>
              </a:solidFill>
              <a:latin typeface="Times New Roman" panose="02020603050405020304" pitchFamily="18" charset="0"/>
              <a:cs typeface="Times New Roman" panose="02020603050405020304" pitchFamily="18" charset="0"/>
            </a:endParaRPr>
          </a:p>
          <a:p>
            <a:endParaRPr lang="en-IN" sz="2000" dirty="0">
              <a:solidFill>
                <a:srgbClr val="FFFFFF"/>
              </a:solidFill>
            </a:endParaRPr>
          </a:p>
        </p:txBody>
      </p:sp>
    </p:spTree>
    <p:extLst>
      <p:ext uri="{BB962C8B-B14F-4D97-AF65-F5344CB8AC3E}">
        <p14:creationId xmlns:p14="http://schemas.microsoft.com/office/powerpoint/2010/main" val="41586949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BBD8-3DF2-47FF-A6FB-36017D4FB66B}"/>
              </a:ext>
            </a:extLst>
          </p:cNvPr>
          <p:cNvSpPr>
            <a:spLocks noGrp="1"/>
          </p:cNvSpPr>
          <p:nvPr>
            <p:ph type="title"/>
          </p:nvPr>
        </p:nvSpPr>
        <p:spPr>
          <a:xfrm>
            <a:off x="438150" y="0"/>
            <a:ext cx="10515600" cy="1325563"/>
          </a:xfrm>
        </p:spPr>
        <p:txBody>
          <a:bodyPr/>
          <a:lstStyle/>
          <a:p>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32F010-06A9-4844-9536-85FD106A0903}"/>
              </a:ext>
            </a:extLst>
          </p:cNvPr>
          <p:cNvSpPr>
            <a:spLocks noGrp="1"/>
          </p:cNvSpPr>
          <p:nvPr>
            <p:ph idx="1"/>
          </p:nvPr>
        </p:nvSpPr>
        <p:spPr>
          <a:xfrm>
            <a:off x="342900" y="1304414"/>
            <a:ext cx="10934700" cy="2925197"/>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In the future, during disasters, drones can be used for capturing the images and location of the victims using a highly focused camera with high megapixels. Also, the accuracy and effectiveness of the working of the software application can be increased by working with computers with high computational capacity.</a:t>
            </a:r>
            <a:endParaRPr lang="en-IN" sz="2400" dirty="0">
              <a:latin typeface="Times New Roman" panose="02020603050405020304" pitchFamily="18" charset="0"/>
              <a:cs typeface="Times New Roman" panose="02020603050405020304" pitchFamily="18" charset="0"/>
            </a:endParaRPr>
          </a:p>
        </p:txBody>
      </p:sp>
      <p:pic>
        <p:nvPicPr>
          <p:cNvPr id="5" name="Picture 4" descr="A picture containing sky, outdoor, person, people&#10;&#10;Description automatically generated">
            <a:extLst>
              <a:ext uri="{FF2B5EF4-FFF2-40B4-BE49-F238E27FC236}">
                <a16:creationId xmlns:a16="http://schemas.microsoft.com/office/drawing/2014/main" id="{5D8A3D44-D547-4294-857B-3125150E2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412" y="3700462"/>
            <a:ext cx="4395788" cy="2925197"/>
          </a:xfrm>
          <a:prstGeom prst="rect">
            <a:avLst/>
          </a:prstGeom>
        </p:spPr>
      </p:pic>
    </p:spTree>
    <p:extLst>
      <p:ext uri="{BB962C8B-B14F-4D97-AF65-F5344CB8AC3E}">
        <p14:creationId xmlns:p14="http://schemas.microsoft.com/office/powerpoint/2010/main" val="230109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65B3-DC0D-44DB-94E8-1DED882FA4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84CCEF-B83E-413D-9CC7-A00269E63C80}"/>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Computer vision methods have been proposed for detecting victims from the camera of a robotic platform and these methods all have roots in the more general field of automatic human detection. </a:t>
            </a:r>
            <a:endParaRPr lang="en-IN" sz="2400" dirty="0">
              <a:latin typeface="Times New Roman" panose="02020603050405020304" pitchFamily="18" charset="0"/>
              <a:cs typeface="Times New Roman" panose="02020603050405020304" pitchFamily="18" charset="0"/>
            </a:endParaRPr>
          </a:p>
        </p:txBody>
      </p:sp>
      <p:pic>
        <p:nvPicPr>
          <p:cNvPr id="5" name="Picture 4" descr="A picture containing person, outdoor&#10;&#10;Description automatically generated">
            <a:extLst>
              <a:ext uri="{FF2B5EF4-FFF2-40B4-BE49-F238E27FC236}">
                <a16:creationId xmlns:a16="http://schemas.microsoft.com/office/drawing/2014/main" id="{F7F9CE77-4834-4D7A-B370-60D08B9D5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037" y="3140075"/>
            <a:ext cx="5467350" cy="3352800"/>
          </a:xfrm>
          <a:prstGeom prst="rect">
            <a:avLst/>
          </a:prstGeom>
        </p:spPr>
      </p:pic>
    </p:spTree>
    <p:extLst>
      <p:ext uri="{BB962C8B-B14F-4D97-AF65-F5344CB8AC3E}">
        <p14:creationId xmlns:p14="http://schemas.microsoft.com/office/powerpoint/2010/main" val="129015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6E20-578B-4370-8132-B04666501978}"/>
              </a:ext>
            </a:extLst>
          </p:cNvPr>
          <p:cNvSpPr>
            <a:spLocks noGrp="1"/>
          </p:cNvSpPr>
          <p:nvPr>
            <p:ph type="title"/>
          </p:nvPr>
        </p:nvSpPr>
        <p:spPr>
          <a:xfrm>
            <a:off x="3285511" y="2596379"/>
            <a:ext cx="5620978" cy="1325563"/>
          </a:xfrm>
        </p:spPr>
        <p:txBody>
          <a:bodyPr/>
          <a:lstStyle/>
          <a:p>
            <a:r>
              <a:rPr lang="en-IN" sz="6000" b="1" dirty="0">
                <a:latin typeface="Times New Roman" panose="02020603050405020304" pitchFamily="18" charset="0"/>
                <a:cs typeface="Times New Roman" panose="02020603050405020304" pitchFamily="18" charset="0"/>
              </a:rPr>
              <a:t>THANKYOU!!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72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472B-9318-4F78-A9AF-4AC0CCD08E9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OUTLINE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FD7D44-4AEE-4645-A590-544796535671}"/>
              </a:ext>
            </a:extLst>
          </p:cNvPr>
          <p:cNvSpPr>
            <a:spLocks noGrp="1"/>
          </p:cNvSpPr>
          <p:nvPr>
            <p:ph idx="1"/>
          </p:nvPr>
        </p:nvSpPr>
        <p:spPr/>
        <p:txBody>
          <a:bodyPr>
            <a:normAutofit lnSpcReduction="10000"/>
          </a:bodyPr>
          <a:lstStyle/>
          <a:p>
            <a:r>
              <a:rPr lang="en-IN" dirty="0"/>
              <a:t>INTRODUCTION</a:t>
            </a:r>
          </a:p>
          <a:p>
            <a:r>
              <a:rPr lang="en-IN" dirty="0"/>
              <a:t>OBJECTIVE </a:t>
            </a:r>
          </a:p>
          <a:p>
            <a:r>
              <a:rPr lang="en-IN" dirty="0"/>
              <a:t>PROPOSED SOLUTION</a:t>
            </a:r>
          </a:p>
          <a:p>
            <a:r>
              <a:rPr lang="en-IN" dirty="0"/>
              <a:t>TOOLS</a:t>
            </a:r>
          </a:p>
          <a:p>
            <a:r>
              <a:rPr lang="en-IN" dirty="0"/>
              <a:t>TECHNICAL ARCHITECTURE</a:t>
            </a:r>
          </a:p>
          <a:p>
            <a:r>
              <a:rPr lang="en-IN" dirty="0"/>
              <a:t>PREPROCESSING AND FLASKINTEGRATION</a:t>
            </a:r>
          </a:p>
          <a:p>
            <a:r>
              <a:rPr lang="en-IN" dirty="0"/>
              <a:t>FINAL OUTPUT</a:t>
            </a:r>
          </a:p>
          <a:p>
            <a:r>
              <a:rPr lang="en-IN" dirty="0"/>
              <a:t>FUTURE SCOPE</a:t>
            </a:r>
          </a:p>
          <a:p>
            <a:r>
              <a:rPr lang="en-IN" dirty="0"/>
              <a:t>CONCLUSION</a:t>
            </a:r>
          </a:p>
        </p:txBody>
      </p:sp>
    </p:spTree>
    <p:extLst>
      <p:ext uri="{BB962C8B-B14F-4D97-AF65-F5344CB8AC3E}">
        <p14:creationId xmlns:p14="http://schemas.microsoft.com/office/powerpoint/2010/main" val="327171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A1AD-4AD0-4FAF-8BC7-83524575D3BE}"/>
              </a:ext>
            </a:extLst>
          </p:cNvPr>
          <p:cNvSpPr>
            <a:spLocks noGrp="1"/>
          </p:cNvSpPr>
          <p:nvPr>
            <p:ph type="title"/>
          </p:nvPr>
        </p:nvSpPr>
        <p:spPr/>
        <p:txBody>
          <a:bodyPr>
            <a:normAutofit/>
          </a:bodyPr>
          <a:lstStyle/>
          <a:p>
            <a:r>
              <a:rPr lang="en-IN" sz="5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075CD38-EA4C-45C1-8D9C-08A3EBE45D31}"/>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natural disaster is a major adverse event resulting from natural processes of the Earth; examples are floods, hurricanes, tornadoes, volcanic eruptions, earthquakes, tsunamis, and other geologic processes.</a:t>
            </a:r>
          </a:p>
          <a:p>
            <a:pPr>
              <a:lnSpc>
                <a:spcPct val="150000"/>
              </a:lnSpc>
            </a:pPr>
            <a:r>
              <a:rPr lang="en-US" sz="2400" dirty="0">
                <a:latin typeface="Times New Roman" panose="02020603050405020304" pitchFamily="18" charset="0"/>
                <a:cs typeface="Times New Roman" panose="02020603050405020304" pitchFamily="18" charset="0"/>
              </a:rPr>
              <a:t>According to the statistics, 68% of India’s land is prone to drought, 60% to earthquakes, 12% to floods and 8% to cyclones, making India one of the most disaster-prone countries in the world, affecting overall 85% of Indian land and more than 50 million people.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65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FE21-D45B-48AA-9AC6-765898D79681}"/>
              </a:ext>
            </a:extLst>
          </p:cNvPr>
          <p:cNvSpPr>
            <a:spLocks noGrp="1"/>
          </p:cNvSpPr>
          <p:nvPr>
            <p:ph type="ctrTitle"/>
          </p:nvPr>
        </p:nvSpPr>
        <p:spPr>
          <a:xfrm>
            <a:off x="-1553316" y="0"/>
            <a:ext cx="7477125" cy="1081088"/>
          </a:xfrm>
        </p:spPr>
        <p:txBody>
          <a:bodyPr>
            <a:normAutofit/>
          </a:bodyPr>
          <a:lstStyle/>
          <a:p>
            <a:r>
              <a:rPr lang="en-IN" sz="4800"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CF6F6BFD-4A63-47D8-AA26-6E2AA1621B5E}"/>
              </a:ext>
            </a:extLst>
          </p:cNvPr>
          <p:cNvSpPr>
            <a:spLocks noGrp="1"/>
          </p:cNvSpPr>
          <p:nvPr>
            <p:ph type="subTitle" idx="1"/>
          </p:nvPr>
        </p:nvSpPr>
        <p:spPr>
          <a:xfrm>
            <a:off x="284825" y="1138576"/>
            <a:ext cx="11430925" cy="3856037"/>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After the natural disaster happens the rescue team will go to that place to help the people but during such a disaster there will be places where humans cannot go and identify people to deliver help, by the time they identify them the person might lose his life. So to easily identify the places where people are there and rescue them quickly, a human and location of the human identification application can be developed.</a:t>
            </a:r>
            <a:endParaRPr lang="en-IN" dirty="0">
              <a:latin typeface="Times New Roman" panose="02020603050405020304" pitchFamily="18" charset="0"/>
              <a:cs typeface="Times New Roman" panose="02020603050405020304" pitchFamily="18" charset="0"/>
            </a:endParaRPr>
          </a:p>
        </p:txBody>
      </p:sp>
      <p:pic>
        <p:nvPicPr>
          <p:cNvPr id="7" name="Picture 6" descr="A picture containing outdoor, person&#10;&#10;Description automatically generated">
            <a:extLst>
              <a:ext uri="{FF2B5EF4-FFF2-40B4-BE49-F238E27FC236}">
                <a16:creationId xmlns:a16="http://schemas.microsoft.com/office/drawing/2014/main" id="{CD1040DE-85F0-4CA3-A6CA-C6FDE7D61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773" y="3551775"/>
            <a:ext cx="4125438" cy="3000652"/>
          </a:xfrm>
          <a:prstGeom prst="rect">
            <a:avLst/>
          </a:prstGeom>
        </p:spPr>
      </p:pic>
    </p:spTree>
    <p:extLst>
      <p:ext uri="{BB962C8B-B14F-4D97-AF65-F5344CB8AC3E}">
        <p14:creationId xmlns:p14="http://schemas.microsoft.com/office/powerpoint/2010/main" val="115052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FE21-D45B-48AA-9AC6-765898D79681}"/>
              </a:ext>
            </a:extLst>
          </p:cNvPr>
          <p:cNvSpPr>
            <a:spLocks noGrp="1"/>
          </p:cNvSpPr>
          <p:nvPr>
            <p:ph type="ctrTitle"/>
          </p:nvPr>
        </p:nvSpPr>
        <p:spPr>
          <a:xfrm>
            <a:off x="150920" y="452760"/>
            <a:ext cx="5772889" cy="628327"/>
          </a:xfrm>
        </p:spPr>
        <p:txBody>
          <a:bodyPr>
            <a:noAutofit/>
          </a:bodyPr>
          <a:lstStyle/>
          <a:p>
            <a:r>
              <a:rPr lang="en-US" sz="4000" dirty="0">
                <a:latin typeface="Times New Roman" panose="02020603050405020304" pitchFamily="18" charset="0"/>
                <a:cs typeface="Times New Roman" panose="02020603050405020304" pitchFamily="18" charset="0"/>
              </a:rPr>
              <a:t>PROPOSED SOLUTION</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6F6BFD-4A63-47D8-AA26-6E2AA1621B5E}"/>
              </a:ext>
            </a:extLst>
          </p:cNvPr>
          <p:cNvSpPr>
            <a:spLocks noGrp="1"/>
          </p:cNvSpPr>
          <p:nvPr>
            <p:ph type="subTitle" idx="1"/>
          </p:nvPr>
        </p:nvSpPr>
        <p:spPr>
          <a:xfrm>
            <a:off x="208346" y="1174087"/>
            <a:ext cx="11430925" cy="3856037"/>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aim is to build application that can detect people when it is streamed from a drone that is integrated with a camera. For instance, we build a web application that is used to detect people from a recorded video of a disaster-affected area. When people are detected in the video stream the images are stored in local storage and their current location is captured and stored locally in the application and the count of people which were detected is sent to the authorized people.</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5" name="Picture 4" descr="Text&#10;&#10;Description automatically generated with medium confidence">
            <a:extLst>
              <a:ext uri="{FF2B5EF4-FFF2-40B4-BE49-F238E27FC236}">
                <a16:creationId xmlns:a16="http://schemas.microsoft.com/office/drawing/2014/main" id="{0C9AFF80-C4B0-421E-9DDC-A82E5FD45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645" y="4065111"/>
            <a:ext cx="4242689" cy="2651680"/>
          </a:xfrm>
          <a:prstGeom prst="rect">
            <a:avLst/>
          </a:prstGeom>
        </p:spPr>
      </p:pic>
    </p:spTree>
    <p:extLst>
      <p:ext uri="{BB962C8B-B14F-4D97-AF65-F5344CB8AC3E}">
        <p14:creationId xmlns:p14="http://schemas.microsoft.com/office/powerpoint/2010/main" val="116427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FE21-D45B-48AA-9AC6-765898D79681}"/>
              </a:ext>
            </a:extLst>
          </p:cNvPr>
          <p:cNvSpPr>
            <a:spLocks noGrp="1"/>
          </p:cNvSpPr>
          <p:nvPr>
            <p:ph type="ctrTitle"/>
          </p:nvPr>
        </p:nvSpPr>
        <p:spPr>
          <a:xfrm>
            <a:off x="-1730870" y="292963"/>
            <a:ext cx="7477125" cy="1081088"/>
          </a:xfrm>
        </p:spPr>
        <p:txBody>
          <a:bodyPr>
            <a:normAutofit/>
          </a:bodyPr>
          <a:lstStyle/>
          <a:p>
            <a:r>
              <a:rPr lang="en-IN" sz="5400" dirty="0">
                <a:latin typeface="Times New Roman" panose="02020603050405020304" pitchFamily="18" charset="0"/>
                <a:cs typeface="Times New Roman" panose="02020603050405020304" pitchFamily="18" charset="0"/>
              </a:rPr>
              <a:t>TOOLS</a:t>
            </a:r>
          </a:p>
        </p:txBody>
      </p:sp>
      <p:sp>
        <p:nvSpPr>
          <p:cNvPr id="3" name="Subtitle 2">
            <a:extLst>
              <a:ext uri="{FF2B5EF4-FFF2-40B4-BE49-F238E27FC236}">
                <a16:creationId xmlns:a16="http://schemas.microsoft.com/office/drawing/2014/main" id="{CF6F6BFD-4A63-47D8-AA26-6E2AA1621B5E}"/>
              </a:ext>
            </a:extLst>
          </p:cNvPr>
          <p:cNvSpPr>
            <a:spLocks noGrp="1"/>
          </p:cNvSpPr>
          <p:nvPr>
            <p:ph type="subTitle" idx="1"/>
          </p:nvPr>
        </p:nvSpPr>
        <p:spPr>
          <a:xfrm>
            <a:off x="761075" y="1840215"/>
            <a:ext cx="11430925" cy="3856037"/>
          </a:xfrm>
        </p:spPr>
        <p:txBody>
          <a:bodyPr>
            <a:normAutofit/>
          </a:bodyPr>
          <a:lstStyle/>
          <a:p>
            <a:pPr marL="342900" indent="-342900" algn="just">
              <a:lnSpc>
                <a:spcPct val="16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Anaconda Prompt</a:t>
            </a:r>
          </a:p>
          <a:p>
            <a:pPr algn="just">
              <a:lnSpc>
                <a:spcPct val="160000"/>
              </a:lnSpc>
            </a:pPr>
            <a:r>
              <a:rPr lang="en-IN" dirty="0">
                <a:latin typeface="Times New Roman" panose="02020603050405020304" pitchFamily="18" charset="0"/>
                <a:cs typeface="Times New Roman" panose="02020603050405020304" pitchFamily="18" charset="0"/>
              </a:rPr>
              <a:t>      Packages : open-cv python    “For image processing and computer vision tasks”</a:t>
            </a:r>
          </a:p>
          <a:p>
            <a:pPr algn="just">
              <a:lnSpc>
                <a:spcPct val="160000"/>
              </a:lnSpc>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Imutils</a:t>
            </a:r>
            <a:r>
              <a:rPr lang="en-IN" dirty="0">
                <a:latin typeface="Times New Roman" panose="02020603050405020304" pitchFamily="18" charset="0"/>
                <a:cs typeface="Times New Roman" panose="02020603050405020304" pitchFamily="18" charset="0"/>
              </a:rPr>
              <a:t>                  “For image processing functions like resizing”</a:t>
            </a:r>
          </a:p>
          <a:p>
            <a:pPr algn="just">
              <a:lnSpc>
                <a:spcPct val="160000"/>
              </a:lnSpc>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Geopy</a:t>
            </a:r>
            <a:r>
              <a:rPr lang="en-IN" dirty="0">
                <a:latin typeface="Times New Roman" panose="02020603050405020304" pitchFamily="18" charset="0"/>
                <a:cs typeface="Times New Roman" panose="02020603050405020304" pitchFamily="18" charset="0"/>
              </a:rPr>
              <a:t>                   “For locating the addresses”</a:t>
            </a:r>
          </a:p>
          <a:p>
            <a:pPr marL="342900" indent="-342900" algn="just">
              <a:lnSpc>
                <a:spcPct val="16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Spyder IDE</a:t>
            </a:r>
          </a:p>
        </p:txBody>
      </p:sp>
    </p:spTree>
    <p:extLst>
      <p:ext uri="{BB962C8B-B14F-4D97-AF65-F5344CB8AC3E}">
        <p14:creationId xmlns:p14="http://schemas.microsoft.com/office/powerpoint/2010/main" val="392085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00ED-E817-4194-A0EB-04F0892DE79A}"/>
              </a:ext>
            </a:extLst>
          </p:cNvPr>
          <p:cNvSpPr>
            <a:spLocks noGrp="1"/>
          </p:cNvSpPr>
          <p:nvPr>
            <p:ph type="title"/>
          </p:nvPr>
        </p:nvSpPr>
        <p:spPr>
          <a:xfrm>
            <a:off x="361950" y="163913"/>
            <a:ext cx="10515600" cy="1325563"/>
          </a:xfrm>
        </p:spPr>
        <p:txBody>
          <a:bodyPr/>
          <a:lstStyle/>
          <a:p>
            <a:r>
              <a:rPr lang="en-IN" dirty="0">
                <a:latin typeface="Times New Roman" panose="02020603050405020304" pitchFamily="18" charset="0"/>
                <a:cs typeface="Times New Roman" panose="02020603050405020304" pitchFamily="18" charset="0"/>
              </a:rPr>
              <a:t>TECHNICAL ARCHITECTURE</a:t>
            </a:r>
          </a:p>
        </p:txBody>
      </p:sp>
      <p:pic>
        <p:nvPicPr>
          <p:cNvPr id="6" name="Content Placeholder 4" descr="Graphical user interface, application&#10;&#10;Description automatically generated">
            <a:extLst>
              <a:ext uri="{FF2B5EF4-FFF2-40B4-BE49-F238E27FC236}">
                <a16:creationId xmlns:a16="http://schemas.microsoft.com/office/drawing/2014/main" id="{5839B200-112B-4F1B-8B28-0F154E32F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810" y="1673616"/>
            <a:ext cx="7262380" cy="4385006"/>
          </a:xfrm>
        </p:spPr>
      </p:pic>
    </p:spTree>
    <p:extLst>
      <p:ext uri="{BB962C8B-B14F-4D97-AF65-F5344CB8AC3E}">
        <p14:creationId xmlns:p14="http://schemas.microsoft.com/office/powerpoint/2010/main" val="338813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00ED-E817-4194-A0EB-04F0892DE79A}"/>
              </a:ext>
            </a:extLst>
          </p:cNvPr>
          <p:cNvSpPr>
            <a:spLocks noGrp="1"/>
          </p:cNvSpPr>
          <p:nvPr>
            <p:ph type="title"/>
          </p:nvPr>
        </p:nvSpPr>
        <p:spPr>
          <a:xfrm>
            <a:off x="406339" y="500062"/>
            <a:ext cx="10515600" cy="1325563"/>
          </a:xfrm>
        </p:spPr>
        <p:txBody>
          <a:bodyPr/>
          <a:lstStyle/>
          <a:p>
            <a:r>
              <a:rPr lang="en-IN" dirty="0">
                <a:latin typeface="Times New Roman" panose="02020603050405020304" pitchFamily="18" charset="0"/>
                <a:cs typeface="Times New Roman" panose="02020603050405020304" pitchFamily="18" charset="0"/>
              </a:rPr>
              <a:t>PREPROCESSING AND FLASK INTEGRATION</a:t>
            </a:r>
          </a:p>
        </p:txBody>
      </p:sp>
      <p:sp>
        <p:nvSpPr>
          <p:cNvPr id="4" name="Content Placeholder 3">
            <a:extLst>
              <a:ext uri="{FF2B5EF4-FFF2-40B4-BE49-F238E27FC236}">
                <a16:creationId xmlns:a16="http://schemas.microsoft.com/office/drawing/2014/main" id="{9F1FC2D3-7FC7-4C59-852F-D01CE8F5106C}"/>
              </a:ext>
            </a:extLst>
          </p:cNvPr>
          <p:cNvSpPr>
            <a:spLocks noGrp="1"/>
          </p:cNvSpPr>
          <p:nvPr>
            <p:ph idx="1"/>
          </p:nvPr>
        </p:nvSpPr>
        <p:spPr>
          <a:xfrm>
            <a:off x="268941" y="2324488"/>
            <a:ext cx="11785661" cy="4351338"/>
          </a:xfrm>
        </p:spPr>
        <p:txBody>
          <a:bodyPr>
            <a:normAutofit/>
          </a:bodyPr>
          <a:lstStyle/>
          <a:p>
            <a:pPr algn="just">
              <a:buFont typeface="Arial" panose="020B0604020202020204" pitchFamily="34" charset="0"/>
              <a:buChar char="•"/>
            </a:pPr>
            <a:r>
              <a:rPr lang="en-US" sz="2400" i="0" dirty="0">
                <a:solidFill>
                  <a:srgbClr val="35475C"/>
                </a:solidFill>
                <a:effectLst/>
                <a:latin typeface="Times New Roman" panose="02020603050405020304" pitchFamily="18" charset="0"/>
                <a:cs typeface="Times New Roman" panose="02020603050405020304" pitchFamily="18" charset="0"/>
              </a:rPr>
              <a:t>Initialize our person detector. First, we make a call to hog = cv2.HOGDescriptor() which initializes the Histogram of Oriented Gradients descriptor.</a:t>
            </a:r>
          </a:p>
          <a:p>
            <a:pPr algn="just">
              <a:buFont typeface="Arial" panose="020B0604020202020204" pitchFamily="34" charset="0"/>
              <a:buChar char="•"/>
            </a:pPr>
            <a:r>
              <a:rPr lang="en-US" sz="2400" i="0" dirty="0">
                <a:solidFill>
                  <a:srgbClr val="35475C"/>
                </a:solidFill>
                <a:effectLst/>
                <a:latin typeface="Times New Roman" panose="02020603050405020304" pitchFamily="18" charset="0"/>
                <a:cs typeface="Times New Roman" panose="02020603050405020304" pitchFamily="18" charset="0"/>
              </a:rPr>
              <a:t>Then, we call the </a:t>
            </a:r>
            <a:r>
              <a:rPr lang="en-US" sz="2400" i="0" dirty="0" err="1">
                <a:solidFill>
                  <a:srgbClr val="35475C"/>
                </a:solidFill>
                <a:effectLst/>
                <a:latin typeface="Times New Roman" panose="02020603050405020304" pitchFamily="18" charset="0"/>
                <a:cs typeface="Times New Roman" panose="02020603050405020304" pitchFamily="18" charset="0"/>
              </a:rPr>
              <a:t>setSVMDetector</a:t>
            </a:r>
            <a:r>
              <a:rPr lang="en-US" sz="2400" i="0" dirty="0">
                <a:solidFill>
                  <a:srgbClr val="35475C"/>
                </a:solidFill>
                <a:effectLst/>
                <a:latin typeface="Times New Roman" panose="02020603050405020304" pitchFamily="18" charset="0"/>
                <a:cs typeface="Times New Roman" panose="02020603050405020304" pitchFamily="18" charset="0"/>
              </a:rPr>
              <a:t> to set the Support Vector Machine to be pre-trained person detector, loaded via the  cv2.HOGDescriptor_getDefaultPeopleDetector() function. </a:t>
            </a:r>
          </a:p>
          <a:p>
            <a:pPr algn="just">
              <a:buFont typeface="Arial" panose="020B0604020202020204" pitchFamily="34" charset="0"/>
              <a:buChar char="•"/>
            </a:pPr>
            <a:r>
              <a:rPr lang="en-US" sz="2400" i="0" dirty="0">
                <a:solidFill>
                  <a:srgbClr val="35475C"/>
                </a:solidFill>
                <a:effectLst/>
                <a:latin typeface="Times New Roman" panose="02020603050405020304" pitchFamily="18" charset="0"/>
                <a:cs typeface="Times New Roman" panose="02020603050405020304" pitchFamily="18" charset="0"/>
              </a:rPr>
              <a:t>At this point our OpenCV person detector is fully loaded, we just need to apply it to some images.</a:t>
            </a:r>
          </a:p>
          <a:p>
            <a:pPr algn="just">
              <a:buFont typeface="Arial" panose="020B0604020202020204" pitchFamily="34" charset="0"/>
              <a:buChar char="•"/>
            </a:pPr>
            <a:r>
              <a:rPr lang="en-US" sz="2400" i="0" dirty="0">
                <a:solidFill>
                  <a:srgbClr val="35475C"/>
                </a:solidFill>
                <a:effectLst/>
                <a:latin typeface="Times New Roman" panose="02020603050405020304" pitchFamily="18" charset="0"/>
                <a:cs typeface="Times New Roman" panose="02020603050405020304" pitchFamily="18" charset="0"/>
              </a:rPr>
              <a:t>Along with that, we initialize geolocator and flask and video capture to capture video from the local file</a:t>
            </a:r>
          </a:p>
          <a:p>
            <a:endParaRPr lang="en-IN" dirty="0"/>
          </a:p>
        </p:txBody>
      </p:sp>
    </p:spTree>
    <p:extLst>
      <p:ext uri="{BB962C8B-B14F-4D97-AF65-F5344CB8AC3E}">
        <p14:creationId xmlns:p14="http://schemas.microsoft.com/office/powerpoint/2010/main" val="222553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BBD8-3DF2-47FF-A6FB-36017D4FB66B}"/>
              </a:ext>
            </a:extLst>
          </p:cNvPr>
          <p:cNvSpPr>
            <a:spLocks noGrp="1"/>
          </p:cNvSpPr>
          <p:nvPr>
            <p:ph type="title"/>
          </p:nvPr>
        </p:nvSpPr>
        <p:spPr>
          <a:xfrm>
            <a:off x="438150" y="0"/>
            <a:ext cx="10515600" cy="1325563"/>
          </a:xfrm>
        </p:spPr>
        <p:txBody>
          <a:bodyPr/>
          <a:lstStyle/>
          <a:p>
            <a:r>
              <a:rPr lang="en-IN" dirty="0">
                <a:latin typeface="Times New Roman" panose="02020603050405020304" pitchFamily="18" charset="0"/>
                <a:cs typeface="Times New Roman" panose="02020603050405020304" pitchFamily="18" charset="0"/>
              </a:rPr>
              <a:t>FINAL OUTPUT</a:t>
            </a:r>
          </a:p>
        </p:txBody>
      </p:sp>
      <p:pic>
        <p:nvPicPr>
          <p:cNvPr id="7" name="Content Placeholder 6" descr="Graphical user interface&#10;&#10;Description automatically generated">
            <a:extLst>
              <a:ext uri="{FF2B5EF4-FFF2-40B4-BE49-F238E27FC236}">
                <a16:creationId xmlns:a16="http://schemas.microsoft.com/office/drawing/2014/main" id="{B49D839D-F8A8-40E6-BFFA-9956AE586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68" y="1869281"/>
            <a:ext cx="5800634" cy="3300473"/>
          </a:xfrm>
        </p:spPr>
      </p:pic>
      <p:pic>
        <p:nvPicPr>
          <p:cNvPr id="9" name="Picture 8" descr="Graphical user interface&#10;&#10;Description automatically generated">
            <a:extLst>
              <a:ext uri="{FF2B5EF4-FFF2-40B4-BE49-F238E27FC236}">
                <a16:creationId xmlns:a16="http://schemas.microsoft.com/office/drawing/2014/main" id="{D3641772-775B-4A93-8BF5-6FB7ED2E8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800" y="1869281"/>
            <a:ext cx="5726654" cy="3300473"/>
          </a:xfrm>
          <a:prstGeom prst="rect">
            <a:avLst/>
          </a:prstGeom>
        </p:spPr>
      </p:pic>
    </p:spTree>
    <p:extLst>
      <p:ext uri="{BB962C8B-B14F-4D97-AF65-F5344CB8AC3E}">
        <p14:creationId xmlns:p14="http://schemas.microsoft.com/office/powerpoint/2010/main" val="10534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541</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HUMAN IDENTIFICATION IN NATURAL DISASTERS</vt:lpstr>
      <vt:lpstr>OUTLINE</vt:lpstr>
      <vt:lpstr>INTRODUCTION</vt:lpstr>
      <vt:lpstr>OBJECTIVE</vt:lpstr>
      <vt:lpstr>PROPOSED SOLUTION</vt:lpstr>
      <vt:lpstr>TOOLS</vt:lpstr>
      <vt:lpstr>TECHNICAL ARCHITECTURE</vt:lpstr>
      <vt:lpstr>PREPROCESSING AND FLASK INTEGRATION</vt:lpstr>
      <vt:lpstr>FINAL OUTPUT</vt:lpstr>
      <vt:lpstr>FUTURE SCOPE</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IDENTIFICATION IN NATURAL DISASTERS</dc:title>
  <dc:creator>shruthi jakkoju</dc:creator>
  <cp:lastModifiedBy>Muzaffar Hussain Khan</cp:lastModifiedBy>
  <cp:revision>4</cp:revision>
  <dcterms:created xsi:type="dcterms:W3CDTF">2022-02-21T14:44:27Z</dcterms:created>
  <dcterms:modified xsi:type="dcterms:W3CDTF">2022-02-22T05:38:00Z</dcterms:modified>
</cp:coreProperties>
</file>