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42774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84927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4067" y="274639"/>
            <a:ext cx="365500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694" y="274639"/>
            <a:ext cx="1076819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84694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20989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439258-3CF4-4D27-9937-AF62AE493D97}"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24274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695" y="1600201"/>
            <a:ext cx="72105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6413" y="1600201"/>
            <a:ext cx="721266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439258-3CF4-4D27-9937-AF62AE493D97}"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089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439258-3CF4-4D27-9937-AF62AE493D97}"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26336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439258-3CF4-4D27-9937-AF62AE493D97}"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9016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39258-3CF4-4D27-9937-AF62AE493D97}"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84987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39258-3CF4-4D27-9937-AF62AE493D97}"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166174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39258-3CF4-4D27-9937-AF62AE493D97}"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40494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9258-3CF4-4D27-9937-AF62AE493D97}" type="datetimeFigureOut">
              <a:rPr lang="en-US" smtClean="0"/>
              <a:t>2/21/2022</a:t>
            </a:fld>
            <a:endParaRPr lang="en-US"/>
          </a:p>
        </p:txBody>
      </p:sp>
      <p:sp>
        <p:nvSpPr>
          <p:cNvPr id="5" name="Footer Placeholder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FB012-DB7E-4558-A2BF-123E90973D38}" type="slidenum">
              <a:rPr lang="en-US" smtClean="0"/>
              <a:t>‹#›</a:t>
            </a:fld>
            <a:endParaRPr lang="en-US"/>
          </a:p>
        </p:txBody>
      </p:sp>
    </p:spTree>
    <p:extLst>
      <p:ext uri="{BB962C8B-B14F-4D97-AF65-F5344CB8AC3E}">
        <p14:creationId xmlns:p14="http://schemas.microsoft.com/office/powerpoint/2010/main" val="379339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206774" y="3640956"/>
            <a:ext cx="7464087" cy="2308324"/>
          </a:xfrm>
          <a:prstGeom prst="rect">
            <a:avLst/>
          </a:prstGeom>
        </p:spPr>
        <p:txBody>
          <a:bodyPr wrap="square">
            <a:spAutoFit/>
          </a:bodyPr>
          <a:lstStyle/>
          <a:p>
            <a:pPr algn="ctr"/>
            <a:r>
              <a:rPr lang="en-US" sz="2400" dirty="0" smtClean="0">
                <a:latin typeface="Andalus" pitchFamily="18" charset="-78"/>
                <a:cs typeface="Andalus" pitchFamily="18" charset="-78"/>
              </a:rPr>
              <a:t>PRESENTED BY:</a:t>
            </a:r>
          </a:p>
          <a:p>
            <a:pPr algn="ctr"/>
            <a:r>
              <a:rPr lang="en-US" sz="2400" dirty="0" smtClean="0">
                <a:latin typeface="Andalus" pitchFamily="18" charset="-78"/>
                <a:cs typeface="Andalus" pitchFamily="18" charset="-78"/>
              </a:rPr>
              <a:t>TEAM NO</a:t>
            </a:r>
            <a:r>
              <a:rPr lang="en-US" sz="2400" dirty="0" smtClean="0">
                <a:latin typeface="Andalus" pitchFamily="18" charset="-78"/>
                <a:cs typeface="Andalus" pitchFamily="18" charset="-78"/>
                <a:sym typeface="Wingdings" pitchFamily="2" charset="2"/>
              </a:rPr>
              <a:t>:CSE-004</a:t>
            </a:r>
          </a:p>
          <a:p>
            <a:pPr algn="ctr"/>
            <a:r>
              <a:rPr lang="en-US" sz="2400" dirty="0" smtClean="0">
                <a:latin typeface="Andalus" pitchFamily="18" charset="-78"/>
                <a:cs typeface="Andalus" pitchFamily="18" charset="-78"/>
              </a:rPr>
              <a:t>18UK1A0509 - SAI CHANDANA PALA</a:t>
            </a:r>
          </a:p>
          <a:p>
            <a:pPr algn="ctr"/>
            <a:r>
              <a:rPr lang="en-US" sz="2400" dirty="0" smtClean="0">
                <a:latin typeface="Andalus" pitchFamily="18" charset="-78"/>
                <a:cs typeface="Andalus" pitchFamily="18" charset="-78"/>
              </a:rPr>
              <a:t>18UK1A0572 – KANCHA DINESH</a:t>
            </a:r>
          </a:p>
          <a:p>
            <a:pPr algn="ctr"/>
            <a:r>
              <a:rPr lang="en-US" sz="2400" dirty="0" smtClean="0">
                <a:latin typeface="Andalus" pitchFamily="18" charset="-78"/>
                <a:cs typeface="Andalus" pitchFamily="18" charset="-78"/>
              </a:rPr>
              <a:t>18UK1A0508 – BOINAPALLY DEVIKA</a:t>
            </a:r>
          </a:p>
          <a:p>
            <a:pPr algn="ctr"/>
            <a:r>
              <a:rPr lang="en-US" sz="2400" dirty="0" smtClean="0">
                <a:latin typeface="Andalus" pitchFamily="18" charset="-78"/>
                <a:cs typeface="Andalus" pitchFamily="18" charset="-78"/>
              </a:rPr>
              <a:t>18UK1A0548 – PUNNAM NAGAVARDHAN REDDY</a:t>
            </a:r>
            <a:endParaRPr lang="en-US" sz="2400" dirty="0">
              <a:latin typeface="Andalus" pitchFamily="18" charset="-78"/>
              <a:cs typeface="Andalus" pitchFamily="18" charset="-78"/>
            </a:endParaRPr>
          </a:p>
        </p:txBody>
      </p:sp>
      <p:sp>
        <p:nvSpPr>
          <p:cNvPr id="7" name="Rectangle 6"/>
          <p:cNvSpPr/>
          <p:nvPr/>
        </p:nvSpPr>
        <p:spPr>
          <a:xfrm>
            <a:off x="1181437" y="908720"/>
            <a:ext cx="9827538" cy="769441"/>
          </a:xfrm>
          <a:prstGeom prst="rect">
            <a:avLst/>
          </a:prstGeom>
        </p:spPr>
        <p:txBody>
          <a:bodyPr wrap="square">
            <a:spAutoFit/>
          </a:bodyPr>
          <a:lstStyle/>
          <a:p>
            <a:pPr algn="ctr"/>
            <a:r>
              <a:rPr lang="en-US" sz="4400" b="1" dirty="0" smtClean="0">
                <a:solidFill>
                  <a:srgbClr val="C00000"/>
                </a:solidFill>
                <a:latin typeface="Aparajita" pitchFamily="34" charset="0"/>
                <a:cs typeface="Aparajita" pitchFamily="34" charset="0"/>
              </a:rPr>
              <a:t>TEXT PREDICTION USING LSTM</a:t>
            </a:r>
            <a:endParaRPr lang="en-US" sz="4400" b="1" dirty="0">
              <a:solidFill>
                <a:srgbClr val="C00000"/>
              </a:solidFill>
              <a:latin typeface="Aparajita" pitchFamily="34" charset="0"/>
              <a:cs typeface="Aparajita" pitchFamily="34" charset="0"/>
            </a:endParaRPr>
          </a:p>
        </p:txBody>
      </p:sp>
    </p:spTree>
    <p:extLst>
      <p:ext uri="{BB962C8B-B14F-4D97-AF65-F5344CB8AC3E}">
        <p14:creationId xmlns:p14="http://schemas.microsoft.com/office/powerpoint/2010/main" val="3513766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574" y="908720"/>
            <a:ext cx="10971372" cy="4525963"/>
          </a:xfrm>
        </p:spPr>
        <p:txBody>
          <a:bodyPr>
            <a:normAutofit fontScale="70000" lnSpcReduction="20000"/>
          </a:bodyPr>
          <a:lstStyle/>
          <a:p>
            <a:pPr marL="0" indent="0">
              <a:buNone/>
            </a:pPr>
            <a:r>
              <a:rPr lang="en-US" b="1" dirty="0">
                <a:latin typeface="Amiri" pitchFamily="2" charset="-78"/>
                <a:cs typeface="Amiri" pitchFamily="2" charset="-78"/>
              </a:rPr>
              <a:t>Test The </a:t>
            </a:r>
            <a:r>
              <a:rPr lang="en-US" b="1" dirty="0" smtClean="0">
                <a:latin typeface="Amiri" pitchFamily="2" charset="-78"/>
                <a:cs typeface="Amiri" pitchFamily="2" charset="-78"/>
              </a:rPr>
              <a:t>Model</a:t>
            </a:r>
          </a:p>
          <a:p>
            <a:pPr marL="0" indent="0">
              <a:buNone/>
            </a:pPr>
            <a:endParaRPr lang="en-US" b="1" dirty="0">
              <a:latin typeface="Amiri" pitchFamily="2" charset="-78"/>
              <a:cs typeface="Amiri" pitchFamily="2" charset="-78"/>
            </a:endParaRPr>
          </a:p>
          <a:p>
            <a:r>
              <a:rPr lang="en-US" dirty="0">
                <a:latin typeface="Amiri" pitchFamily="2" charset="-78"/>
                <a:cs typeface="Amiri" pitchFamily="2" charset="-78"/>
              </a:rPr>
              <a:t>The trained model can be used for different applications like generating texts as well as predicting the next word, .The best model with the least loss (as we obtained in the last epoch of training) is loaded and the model is built </a:t>
            </a:r>
            <a:r>
              <a:rPr lang="en-US" dirty="0" smtClean="0">
                <a:effectLst/>
                <a:latin typeface="Amiri" pitchFamily="2" charset="-78"/>
                <a:cs typeface="Amiri" pitchFamily="2" charset="-78"/>
              </a:rPr>
              <a:t/>
            </a:r>
            <a:br>
              <a:rPr lang="en-US" dirty="0" smtClean="0">
                <a:effectLst/>
                <a:latin typeface="Amiri" pitchFamily="2" charset="-78"/>
                <a:cs typeface="Amiri" pitchFamily="2" charset="-78"/>
              </a:rPr>
            </a:br>
            <a:r>
              <a:rPr lang="en-US" dirty="0">
                <a:latin typeface="Amiri" pitchFamily="2" charset="-78"/>
                <a:cs typeface="Amiri" pitchFamily="2" charset="-78"/>
              </a:rPr>
              <a:t>After taking the input, the characters are converted into indexes using </a:t>
            </a:r>
            <a:r>
              <a:rPr lang="en-US" dirty="0" err="1">
                <a:latin typeface="Amiri" pitchFamily="2" charset="-78"/>
                <a:cs typeface="Amiri" pitchFamily="2" charset="-78"/>
              </a:rPr>
              <a:t>char_to_int</a:t>
            </a:r>
            <a:r>
              <a:rPr lang="en-US" dirty="0">
                <a:latin typeface="Amiri" pitchFamily="2" charset="-78"/>
                <a:cs typeface="Amiri" pitchFamily="2" charset="-78"/>
              </a:rPr>
              <a:t> dictionary</a:t>
            </a:r>
            <a:r>
              <a:rPr lang="en-US" dirty="0" smtClean="0">
                <a:latin typeface="Amiri" pitchFamily="2" charset="-78"/>
                <a:cs typeface="Amiri" pitchFamily="2" charset="-78"/>
              </a:rPr>
              <a:t>.</a:t>
            </a:r>
          </a:p>
          <a:p>
            <a:r>
              <a:rPr lang="en-US" dirty="0"/>
              <a:t>The initial 100 character seed used for generating text is the first few characters of the famous children book 'The Cat in the Hat' by Dr. Seuss</a:t>
            </a:r>
            <a:r>
              <a:rPr lang="en-US" dirty="0" smtClean="0"/>
              <a:t>.</a:t>
            </a:r>
            <a:endParaRPr lang="en-US" dirty="0">
              <a:latin typeface="Amiri" pitchFamily="2" charset="-78"/>
              <a:cs typeface="Amiri" pitchFamily="2" charset="-78"/>
            </a:endParaRPr>
          </a:p>
          <a:p>
            <a:r>
              <a:rPr lang="en-US" dirty="0">
                <a:latin typeface="Amiri" pitchFamily="2" charset="-78"/>
                <a:cs typeface="Amiri" pitchFamily="2" charset="-78"/>
              </a:rPr>
              <a:t>Starting with the initial seed next 100 characters are generated by shifting the 100 character input window for generating the next character(Prediction).</a:t>
            </a:r>
          </a:p>
          <a:p>
            <a:r>
              <a:rPr lang="en-US" dirty="0">
                <a:latin typeface="Amiri" pitchFamily="2" charset="-78"/>
                <a:cs typeface="Amiri" pitchFamily="2" charset="-78"/>
              </a:rPr>
              <a:t>Reshape the inputs and predict using </a:t>
            </a:r>
            <a:r>
              <a:rPr lang="en-US" dirty="0" err="1">
                <a:latin typeface="Amiri" pitchFamily="2" charset="-78"/>
                <a:cs typeface="Amiri" pitchFamily="2" charset="-78"/>
              </a:rPr>
              <a:t>model_predict</a:t>
            </a:r>
            <a:r>
              <a:rPr lang="en-US" dirty="0">
                <a:latin typeface="Amiri" pitchFamily="2" charset="-78"/>
                <a:cs typeface="Amiri" pitchFamily="2" charset="-78"/>
              </a:rPr>
              <a:t> predefined function. Then </a:t>
            </a:r>
            <a:r>
              <a:rPr lang="en-US" dirty="0" err="1">
                <a:latin typeface="Amiri" pitchFamily="2" charset="-78"/>
                <a:cs typeface="Amiri" pitchFamily="2" charset="-78"/>
              </a:rPr>
              <a:t>argmax</a:t>
            </a:r>
            <a:r>
              <a:rPr lang="en-US" dirty="0">
                <a:latin typeface="Amiri" pitchFamily="2" charset="-78"/>
                <a:cs typeface="Amiri" pitchFamily="2" charset="-78"/>
              </a:rPr>
              <a:t> function which is a predefined function in </a:t>
            </a:r>
            <a:r>
              <a:rPr lang="en-US" dirty="0" err="1">
                <a:latin typeface="Amiri" pitchFamily="2" charset="-78"/>
                <a:cs typeface="Amiri" pitchFamily="2" charset="-78"/>
              </a:rPr>
              <a:t>NumPy</a:t>
            </a:r>
            <a:r>
              <a:rPr lang="en-US" dirty="0">
                <a:latin typeface="Amiri" pitchFamily="2" charset="-78"/>
                <a:cs typeface="Amiri" pitchFamily="2" charset="-78"/>
              </a:rPr>
              <a:t> is used to return the indices of the characters and the indexes are converted into respective characters and the text is generated</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0583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SOFTARE REQUIREMENTS</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latin typeface="Amiri" pitchFamily="2" charset="-78"/>
                <a:cs typeface="Amiri" pitchFamily="2" charset="-78"/>
              </a:rPr>
              <a:t>Anaconda navigator</a:t>
            </a:r>
          </a:p>
          <a:p>
            <a:r>
              <a:rPr lang="en-US" dirty="0" err="1" smtClean="0">
                <a:latin typeface="Amiri" pitchFamily="2" charset="-78"/>
                <a:cs typeface="Amiri" pitchFamily="2" charset="-78"/>
              </a:rPr>
              <a:t>Jupyter</a:t>
            </a:r>
            <a:r>
              <a:rPr lang="en-US" dirty="0" smtClean="0">
                <a:latin typeface="Amiri" pitchFamily="2" charset="-78"/>
                <a:cs typeface="Amiri" pitchFamily="2" charset="-78"/>
              </a:rPr>
              <a:t> notebook</a:t>
            </a:r>
          </a:p>
          <a:p>
            <a:r>
              <a:rPr lang="en-US" dirty="0" smtClean="0">
                <a:latin typeface="Amiri" pitchFamily="2" charset="-78"/>
                <a:cs typeface="Amiri" pitchFamily="2" charset="-78"/>
              </a:rPr>
              <a:t>Machine learning tools: pandas,</a:t>
            </a:r>
          </a:p>
          <a:p>
            <a:pPr marL="0" indent="0">
              <a:buNone/>
            </a:pPr>
            <a:r>
              <a:rPr lang="en-US" dirty="0" smtClean="0">
                <a:latin typeface="Amiri" pitchFamily="2" charset="-78"/>
                <a:cs typeface="Amiri" pitchFamily="2" charset="-78"/>
              </a:rPr>
              <a:t>                                    </a:t>
            </a:r>
            <a:r>
              <a:rPr lang="en-US" dirty="0" err="1" smtClean="0">
                <a:latin typeface="Amiri" pitchFamily="2" charset="-78"/>
                <a:cs typeface="Amiri" pitchFamily="2" charset="-78"/>
              </a:rPr>
              <a:t>numpy</a:t>
            </a:r>
            <a:r>
              <a:rPr lang="en-US" dirty="0" smtClean="0">
                <a:latin typeface="Amiri" pitchFamily="2" charset="-78"/>
                <a:cs typeface="Amiri" pitchFamily="2" charset="-78"/>
              </a:rPr>
              <a:t>,</a:t>
            </a:r>
          </a:p>
          <a:p>
            <a:pPr marL="0" indent="0">
              <a:buNone/>
            </a:pPr>
            <a:r>
              <a:rPr lang="en-US" dirty="0" smtClean="0">
                <a:latin typeface="Amiri" pitchFamily="2" charset="-78"/>
                <a:cs typeface="Amiri" pitchFamily="2" charset="-78"/>
              </a:rPr>
              <a:t>                                    </a:t>
            </a:r>
            <a:r>
              <a:rPr lang="en-US" dirty="0" err="1" smtClean="0">
                <a:latin typeface="Amiri" pitchFamily="2" charset="-78"/>
                <a:cs typeface="Amiri" pitchFamily="2" charset="-78"/>
              </a:rPr>
              <a:t>tensorflow</a:t>
            </a:r>
            <a:r>
              <a:rPr lang="en-US" dirty="0" smtClean="0">
                <a:latin typeface="Amiri" pitchFamily="2" charset="-78"/>
                <a:cs typeface="Amiri" pitchFamily="2" charset="-78"/>
              </a:rPr>
              <a:t>,</a:t>
            </a:r>
          </a:p>
          <a:p>
            <a:pPr marL="0" indent="0">
              <a:buNone/>
            </a:pPr>
            <a:r>
              <a:rPr lang="en-US" dirty="0">
                <a:latin typeface="Amiri" pitchFamily="2" charset="-78"/>
                <a:cs typeface="Amiri" pitchFamily="2" charset="-78"/>
              </a:rPr>
              <a:t>	</a:t>
            </a:r>
            <a:r>
              <a:rPr lang="en-US" dirty="0" smtClean="0">
                <a:latin typeface="Amiri" pitchFamily="2" charset="-78"/>
                <a:cs typeface="Amiri" pitchFamily="2" charset="-78"/>
              </a:rPr>
              <a:t>			     </a:t>
            </a:r>
            <a:r>
              <a:rPr lang="en-US" dirty="0" err="1" smtClean="0">
                <a:latin typeface="Amiri" pitchFamily="2" charset="-78"/>
                <a:cs typeface="Amiri" pitchFamily="2" charset="-78"/>
              </a:rPr>
              <a:t>keras</a:t>
            </a:r>
            <a:endParaRPr lang="en-US" dirty="0" smtClean="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4853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APPLICATION BUILDING</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gn="just">
              <a:spcAft>
                <a:spcPts val="800"/>
              </a:spcAft>
            </a:pPr>
            <a:r>
              <a:rPr lang="en-US" dirty="0" smtClean="0">
                <a:effectLst/>
                <a:latin typeface="Amiri" pitchFamily="2" charset="-78"/>
                <a:ea typeface="Times New Roman" panose="02020603050405020304" pitchFamily="18" charset="0"/>
                <a:cs typeface="Amiri" pitchFamily="2" charset="-78"/>
              </a:rPr>
              <a:t>Now that we have trained our model, let us build our flask application which will be running in our local browser with a user interface.</a:t>
            </a:r>
            <a:endParaRPr lang="en-IN" dirty="0" smtClean="0">
              <a:effectLst/>
              <a:latin typeface="Amiri" pitchFamily="2" charset="-78"/>
              <a:ea typeface="Calibri" panose="020F0502020204030204" pitchFamily="34" charset="0"/>
              <a:cs typeface="Amiri" pitchFamily="2" charset="-78"/>
            </a:endParaRPr>
          </a:p>
          <a:p>
            <a:pPr algn="just">
              <a:spcAft>
                <a:spcPts val="800"/>
              </a:spcAft>
            </a:pPr>
            <a:r>
              <a:rPr lang="en-US" dirty="0" smtClean="0">
                <a:effectLst/>
                <a:latin typeface="Amiri" pitchFamily="2" charset="-78"/>
                <a:ea typeface="Calibri" panose="020F0502020204030204" pitchFamily="34" charset="0"/>
                <a:cs typeface="Amiri" pitchFamily="2" charset="-78"/>
              </a:rPr>
              <a:t>In the flask application, the input parameters are taken from the HTML page These factors are then given to the model  to predict the type of food and to know the nutrition content in it . In order to know the nutrition content we will be using an API in this project.</a:t>
            </a:r>
            <a:endParaRPr lang="en-IN" dirty="0" smtClean="0">
              <a:effectLst/>
              <a:latin typeface="Amiri" pitchFamily="2" charset="-78"/>
              <a:ea typeface="Calibri" panose="020F0502020204030204" pitchFamily="34" charset="0"/>
              <a:cs typeface="Amiri" pitchFamily="2" charset="-78"/>
            </a:endParaRPr>
          </a:p>
          <a:p>
            <a:pPr algn="just">
              <a:spcAft>
                <a:spcPts val="800"/>
              </a:spcAft>
              <a:buFont typeface="Wingdings" panose="05000000000000000000" pitchFamily="2" charset="2"/>
              <a:buChar char="q"/>
            </a:pPr>
            <a:r>
              <a:rPr lang="en-US" dirty="0" smtClean="0">
                <a:effectLst/>
                <a:latin typeface="Amiri" pitchFamily="2" charset="-78"/>
                <a:ea typeface="Times New Roman" panose="02020603050405020304" pitchFamily="18" charset="0"/>
                <a:cs typeface="Amiri" pitchFamily="2" charset="-78"/>
              </a:rPr>
              <a:t>Create  HTML Pages</a:t>
            </a:r>
          </a:p>
          <a:p>
            <a:pPr algn="just">
              <a:spcAft>
                <a:spcPts val="800"/>
              </a:spcAft>
              <a:buFont typeface="Wingdings" panose="05000000000000000000" pitchFamily="2" charset="2"/>
              <a:buChar char="q"/>
            </a:pPr>
            <a:r>
              <a:rPr lang="en-US" dirty="0" smtClean="0">
                <a:effectLst/>
                <a:latin typeface="Amiri" pitchFamily="2" charset="-78"/>
                <a:ea typeface="Times New Roman" panose="02020603050405020304" pitchFamily="18" charset="0"/>
                <a:cs typeface="Amiri" pitchFamily="2" charset="-78"/>
              </a:rPr>
              <a:t>Build python code</a:t>
            </a:r>
            <a:endParaRPr lang="en-IN" dirty="0" smtClean="0">
              <a:effectLst/>
              <a:latin typeface="Amiri" pitchFamily="2" charset="-78"/>
              <a:ea typeface="Calibri" panose="020F0502020204030204" pitchFamily="34" charset="0"/>
              <a:cs typeface="Amiri" pitchFamily="2" charset="-78"/>
            </a:endParaRPr>
          </a:p>
          <a:p>
            <a:pPr marL="285750" indent="-285750" algn="just">
              <a:spcAft>
                <a:spcPts val="800"/>
              </a:spcAft>
            </a:pPr>
            <a:r>
              <a:rPr lang="en-US" dirty="0" smtClean="0">
                <a:solidFill>
                  <a:srgbClr val="000000"/>
                </a:solidFill>
                <a:effectLst/>
                <a:latin typeface="Amiri" pitchFamily="2" charset="-78"/>
                <a:ea typeface="Calibri" panose="020F0502020204030204" pitchFamily="34" charset="0"/>
                <a:cs typeface="Amiri" pitchFamily="2" charset="-78"/>
              </a:rPr>
              <a:t>Task 1: Importing Libraries</a:t>
            </a:r>
          </a:p>
          <a:p>
            <a:pPr marL="285750" indent="-285750" algn="just">
              <a:spcAft>
                <a:spcPts val="800"/>
              </a:spcAft>
            </a:pPr>
            <a:r>
              <a:rPr lang="en-US" dirty="0" smtClean="0">
                <a:effectLst/>
                <a:latin typeface="Amiri" pitchFamily="2" charset="-78"/>
                <a:ea typeface="Times New Roman" panose="02020603050405020304" pitchFamily="18" charset="0"/>
                <a:cs typeface="Amiri" pitchFamily="2" charset="-78"/>
              </a:rPr>
              <a:t>Task 2: Creating our flask application and loading our model by using </a:t>
            </a:r>
            <a:r>
              <a:rPr lang="en-US" dirty="0" err="1" smtClean="0">
                <a:effectLst/>
                <a:latin typeface="Amiri" pitchFamily="2" charset="-78"/>
                <a:ea typeface="Times New Roman" panose="02020603050405020304" pitchFamily="18" charset="0"/>
                <a:cs typeface="Amiri" pitchFamily="2" charset="-78"/>
              </a:rPr>
              <a:t>load_model</a:t>
            </a:r>
            <a:r>
              <a:rPr lang="en-US" dirty="0" smtClean="0">
                <a:effectLst/>
                <a:latin typeface="Amiri" pitchFamily="2" charset="-78"/>
                <a:ea typeface="Times New Roman" panose="02020603050405020304" pitchFamily="18" charset="0"/>
                <a:cs typeface="Amiri" pitchFamily="2" charset="-78"/>
              </a:rPr>
              <a:t> method</a:t>
            </a:r>
            <a:endParaRPr lang="en-IN" dirty="0" smtClean="0">
              <a:effectLst/>
              <a:latin typeface="Amiri" pitchFamily="2" charset="-78"/>
              <a:ea typeface="Calibri" panose="020F0502020204030204" pitchFamily="34" charset="0"/>
              <a:cs typeface="Amiri" pitchFamily="2" charset="-78"/>
            </a:endParaRPr>
          </a:p>
          <a:p>
            <a:pPr marL="285750" indent="-285750" algn="just">
              <a:spcAft>
                <a:spcPts val="800"/>
              </a:spcAft>
            </a:pPr>
            <a:r>
              <a:rPr lang="en-US" dirty="0" smtClean="0">
                <a:solidFill>
                  <a:srgbClr val="000000"/>
                </a:solidFill>
                <a:effectLst/>
                <a:latin typeface="Amiri" pitchFamily="2" charset="-78"/>
                <a:ea typeface="Calibri" panose="020F0502020204030204" pitchFamily="34" charset="0"/>
                <a:cs typeface="Amiri" pitchFamily="2" charset="-78"/>
              </a:rPr>
              <a:t>Task 3: Routing to the html Page</a:t>
            </a:r>
            <a:endParaRPr lang="en-IN" dirty="0" smtClean="0">
              <a:effectLst/>
              <a:latin typeface="Amiri" pitchFamily="2" charset="-78"/>
              <a:ea typeface="Calibri" panose="020F0502020204030204" pitchFamily="34" charset="0"/>
              <a:cs typeface="Amiri" pitchFamily="2" charset="-78"/>
            </a:endParaRPr>
          </a:p>
          <a:p>
            <a:pPr marL="285750" indent="-285750" algn="just">
              <a:spcAft>
                <a:spcPts val="800"/>
              </a:spcAft>
              <a:buFont typeface="Wingdings" panose="05000000000000000000" pitchFamily="2" charset="2"/>
              <a:buChar char="q"/>
            </a:pPr>
            <a:r>
              <a:rPr lang="en-US" dirty="0" smtClean="0">
                <a:effectLst/>
                <a:latin typeface="Amiri" pitchFamily="2" charset="-78"/>
                <a:ea typeface="Times New Roman" panose="02020603050405020304" pitchFamily="18" charset="0"/>
                <a:cs typeface="Amiri" pitchFamily="2" charset="-78"/>
              </a:rPr>
              <a:t>Run the application.</a:t>
            </a:r>
            <a:endParaRPr lang="en-IN" dirty="0" smtClean="0">
              <a:effectLst/>
              <a:latin typeface="Amiri" pitchFamily="2" charset="-78"/>
              <a:ea typeface="Calibri" panose="020F0502020204030204" pitchFamily="34" charset="0"/>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155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CONCLUSION</a:t>
            </a:r>
            <a:endParaRPr lang="en-US" b="1" dirty="0">
              <a:solidFill>
                <a:srgbClr val="C00000"/>
              </a:solidFill>
            </a:endParaRPr>
          </a:p>
        </p:txBody>
      </p:sp>
      <p:sp>
        <p:nvSpPr>
          <p:cNvPr id="3" name="Content Placeholder 2"/>
          <p:cNvSpPr>
            <a:spLocks noGrp="1"/>
          </p:cNvSpPr>
          <p:nvPr>
            <p:ph idx="1"/>
          </p:nvPr>
        </p:nvSpPr>
        <p:spPr>
          <a:xfrm>
            <a:off x="478582" y="1600201"/>
            <a:ext cx="11390341" cy="4525963"/>
          </a:xfrm>
        </p:spPr>
        <p:txBody>
          <a:bodyPr/>
          <a:lstStyle/>
          <a:p>
            <a:r>
              <a:rPr lang="en-US" dirty="0" smtClean="0">
                <a:latin typeface="Amiri" pitchFamily="2" charset="-78"/>
                <a:cs typeface="Amiri" pitchFamily="2" charset="-78"/>
              </a:rPr>
              <a:t>After running the application , we can see an USER INTERFACE where we can PREDICT THE TEXT.</a:t>
            </a:r>
          </a:p>
          <a:p>
            <a:endParaRPr lang="en-IN" dirty="0" smtClean="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p:nvPr/>
        </p:nvPicPr>
        <p:blipFill>
          <a:blip r:embed="rId2"/>
          <a:stretch>
            <a:fillRect/>
          </a:stretch>
        </p:blipFill>
        <p:spPr>
          <a:xfrm>
            <a:off x="2710830" y="2996952"/>
            <a:ext cx="5943600" cy="2734310"/>
          </a:xfrm>
          <a:prstGeom prst="rect">
            <a:avLst/>
          </a:prstGeom>
        </p:spPr>
      </p:pic>
    </p:spTree>
    <p:extLst>
      <p:ext uri="{BB962C8B-B14F-4D97-AF65-F5344CB8AC3E}">
        <p14:creationId xmlns:p14="http://schemas.microsoft.com/office/powerpoint/2010/main" val="6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582" y="2852936"/>
            <a:ext cx="10971372" cy="1080120"/>
          </a:xfrm>
        </p:spPr>
        <p:txBody>
          <a:bodyPr>
            <a:normAutofit/>
          </a:bodyPr>
          <a:lstStyle/>
          <a:p>
            <a:pPr marL="0" indent="0" algn="ctr">
              <a:buNone/>
            </a:pPr>
            <a:r>
              <a:rPr lang="en-US" sz="4400" b="1" dirty="0" smtClean="0">
                <a:solidFill>
                  <a:srgbClr val="C00000"/>
                </a:solidFill>
                <a:latin typeface="+mj-lt"/>
              </a:rPr>
              <a:t>THANK YOU</a:t>
            </a:r>
            <a:endParaRPr lang="en-US" sz="4400" b="1" dirty="0">
              <a:solidFill>
                <a:srgbClr val="C00000"/>
              </a:solidFill>
              <a:latin typeface="+mj-lt"/>
            </a:endParaRPr>
          </a:p>
        </p:txBody>
      </p:sp>
      <p:sp>
        <p:nvSpPr>
          <p:cNvPr id="5" name="Rectangle 4"/>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432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OUTLINE</a:t>
            </a:r>
            <a:endParaRPr lang="en-US" b="1" dirty="0">
              <a:solidFill>
                <a:srgbClr val="C00000"/>
              </a:solidFill>
            </a:endParaRPr>
          </a:p>
        </p:txBody>
      </p:sp>
      <p:sp>
        <p:nvSpPr>
          <p:cNvPr id="4" name="Content Placeholder 3"/>
          <p:cNvSpPr>
            <a:spLocks noGrp="1"/>
          </p:cNvSpPr>
          <p:nvPr>
            <p:ph idx="1"/>
          </p:nvPr>
        </p:nvSpPr>
        <p:spPr>
          <a:xfrm>
            <a:off x="609521" y="1600201"/>
            <a:ext cx="10971372" cy="3564053"/>
          </a:xfrm>
          <a:prstGeom prst="rect">
            <a:avLst/>
          </a:prstGeom>
        </p:spPr>
        <p:txBody>
          <a:bodyPr wrap="square">
            <a:spAutoFit/>
          </a:bodyPr>
          <a:lstStyle/>
          <a:p>
            <a:pPr marL="342900" indent="-342900">
              <a:buFont typeface="Wingdings" pitchFamily="2" charset="2"/>
              <a:buChar char="Ø"/>
            </a:pPr>
            <a:r>
              <a:rPr lang="en-US" sz="2400" dirty="0" smtClean="0">
                <a:latin typeface="Andalus" pitchFamily="18" charset="-78"/>
                <a:cs typeface="Andalus" pitchFamily="18" charset="-78"/>
              </a:rPr>
              <a:t>INTRODUCTION</a:t>
            </a:r>
          </a:p>
          <a:p>
            <a:pPr marL="342900" indent="-342900">
              <a:buFont typeface="Wingdings" pitchFamily="2" charset="2"/>
              <a:buChar char="Ø"/>
            </a:pPr>
            <a:r>
              <a:rPr lang="en-US" sz="2400" dirty="0" smtClean="0">
                <a:latin typeface="Andalus" pitchFamily="18" charset="-78"/>
                <a:cs typeface="Andalus" pitchFamily="18" charset="-78"/>
              </a:rPr>
              <a:t>OBJECTIVE</a:t>
            </a:r>
          </a:p>
          <a:p>
            <a:pPr marL="342900" indent="-342900">
              <a:buFont typeface="Wingdings" pitchFamily="2" charset="2"/>
              <a:buChar char="Ø"/>
            </a:pPr>
            <a:r>
              <a:rPr lang="en-US" sz="2400" dirty="0" smtClean="0">
                <a:latin typeface="Andalus" pitchFamily="18" charset="-78"/>
                <a:cs typeface="Andalus" pitchFamily="18" charset="-78"/>
              </a:rPr>
              <a:t>DATA</a:t>
            </a:r>
          </a:p>
          <a:p>
            <a:pPr marL="342900" indent="-342900">
              <a:buFont typeface="Wingdings" pitchFamily="2" charset="2"/>
              <a:buChar char="Ø"/>
            </a:pPr>
            <a:r>
              <a:rPr lang="en-US" sz="2400" dirty="0" smtClean="0">
                <a:latin typeface="Andalus" pitchFamily="18" charset="-78"/>
                <a:cs typeface="Andalus" pitchFamily="18" charset="-78"/>
              </a:rPr>
              <a:t>TEXT PREPROCESSING</a:t>
            </a:r>
          </a:p>
          <a:p>
            <a:pPr marL="342900" indent="-342900">
              <a:buFont typeface="Wingdings" pitchFamily="2" charset="2"/>
              <a:buChar char="Ø"/>
            </a:pPr>
            <a:r>
              <a:rPr lang="en-US" sz="2400" dirty="0" smtClean="0">
                <a:latin typeface="Andalus" pitchFamily="18" charset="-78"/>
                <a:cs typeface="Andalus" pitchFamily="18" charset="-78"/>
              </a:rPr>
              <a:t>MODEL BUILDING</a:t>
            </a:r>
          </a:p>
          <a:p>
            <a:pPr marL="342900" indent="-342900">
              <a:buFont typeface="Wingdings" pitchFamily="2" charset="2"/>
              <a:buChar char="Ø"/>
            </a:pPr>
            <a:r>
              <a:rPr lang="en-US" sz="2400" dirty="0" smtClean="0">
                <a:latin typeface="Andalus" pitchFamily="18" charset="-78"/>
                <a:cs typeface="Andalus" pitchFamily="18" charset="-78"/>
              </a:rPr>
              <a:t>SOFTWARE REQUIREMENTS</a:t>
            </a:r>
          </a:p>
          <a:p>
            <a:pPr marL="342900" indent="-342900">
              <a:buFont typeface="Wingdings" pitchFamily="2" charset="2"/>
              <a:buChar char="Ø"/>
            </a:pPr>
            <a:r>
              <a:rPr lang="en-US" sz="2400" dirty="0" smtClean="0">
                <a:latin typeface="Andalus" pitchFamily="18" charset="-78"/>
                <a:cs typeface="Andalus" pitchFamily="18" charset="-78"/>
              </a:rPr>
              <a:t>APPLICATION BUILDING</a:t>
            </a:r>
          </a:p>
          <a:p>
            <a:pPr marL="342900" indent="-342900">
              <a:buFont typeface="Wingdings" pitchFamily="2" charset="2"/>
              <a:buChar char="Ø"/>
            </a:pPr>
            <a:r>
              <a:rPr lang="en-US" sz="2400" dirty="0" smtClean="0">
                <a:latin typeface="Andalus" pitchFamily="18" charset="-78"/>
                <a:cs typeface="Andalus" pitchFamily="18" charset="-78"/>
              </a:rPr>
              <a:t>CONCLUSION</a:t>
            </a:r>
          </a:p>
        </p:txBody>
      </p:sp>
      <p:sp>
        <p:nvSpPr>
          <p:cNvPr id="5" name="Rectangle 4"/>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7110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a:latin typeface="Amiri" pitchFamily="2" charset="-78"/>
                <a:cs typeface="Amiri" pitchFamily="2" charset="-78"/>
              </a:rPr>
              <a:t>Text Generation is a type of Language Modeling problem. Language Modeling is the core problem for a number of natural language processing tasks such as speech to text, conversational system, and text summarization. A trained language model learns the likelihood of occurrence of a word based on the previous sequence of words used in the text. Language models can be operated at character level, n-gram level, sentence level or even paragraph level. In this project, we are creating a language model for generating natural language text by implementing and training state-of-the-art Recurrent Neural Network</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27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OBJECTIVE</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b="1" dirty="0">
                <a:latin typeface="Amiri" pitchFamily="2" charset="-78"/>
                <a:cs typeface="Amiri" pitchFamily="2" charset="-78"/>
              </a:rPr>
              <a:t>By the end of this project you will:</a:t>
            </a:r>
            <a:endParaRPr lang="en-US" dirty="0">
              <a:latin typeface="Amiri" pitchFamily="2" charset="-78"/>
              <a:cs typeface="Amiri" pitchFamily="2" charset="-78"/>
            </a:endParaRPr>
          </a:p>
          <a:p>
            <a:r>
              <a:rPr lang="en-US" dirty="0">
                <a:latin typeface="Amiri" pitchFamily="2" charset="-78"/>
                <a:cs typeface="Amiri" pitchFamily="2" charset="-78"/>
              </a:rPr>
              <a:t>know fundamental concepts and techniques of natural language processing (NLP)</a:t>
            </a:r>
          </a:p>
          <a:p>
            <a:r>
              <a:rPr lang="en-US" dirty="0">
                <a:latin typeface="Amiri" pitchFamily="2" charset="-78"/>
                <a:cs typeface="Amiri" pitchFamily="2" charset="-78"/>
              </a:rPr>
              <a:t>Gain a broad understanding of text data.</a:t>
            </a:r>
          </a:p>
          <a:p>
            <a:r>
              <a:rPr lang="en-US" dirty="0">
                <a:latin typeface="Amiri" pitchFamily="2" charset="-78"/>
                <a:cs typeface="Amiri" pitchFamily="2" charset="-78"/>
              </a:rPr>
              <a:t>Knowhow to pre-process/clean the data using different data preprocessing techniques.</a:t>
            </a:r>
          </a:p>
          <a:p>
            <a:r>
              <a:rPr lang="en-US" dirty="0">
                <a:latin typeface="Amiri" pitchFamily="2" charset="-78"/>
                <a:cs typeface="Amiri" pitchFamily="2" charset="-78"/>
              </a:rPr>
              <a:t>Know how to build a web application using the Flask framework</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2909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DATA</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000" dirty="0">
                <a:latin typeface="Amiri" pitchFamily="2" charset="-78"/>
                <a:cs typeface="Amiri" pitchFamily="2" charset="-78"/>
              </a:rPr>
              <a:t>ML/AI depends heavily on data, without data, it is impossible for a machine to learn. It is the most crucial aspect that makes algorithm training possible. In Machine Learning projects, we need a training data set. It is the actual data set used to train the model for performing various actions</a:t>
            </a:r>
            <a:r>
              <a:rPr lang="en-US" sz="2000" dirty="0" smtClean="0">
                <a:latin typeface="Amiri" pitchFamily="2" charset="-78"/>
                <a:cs typeface="Amiri" pitchFamily="2" charset="-78"/>
              </a:rPr>
              <a:t>.</a:t>
            </a:r>
          </a:p>
          <a:p>
            <a:pPr marL="0" indent="0">
              <a:buNone/>
            </a:pPr>
            <a:r>
              <a:rPr lang="en-US" sz="2000" dirty="0" smtClean="0">
                <a:latin typeface="Amiri" pitchFamily="2" charset="-78"/>
                <a:cs typeface="Amiri" pitchFamily="2" charset="-78"/>
              </a:rPr>
              <a:t>In this project we have used a dataset named : </a:t>
            </a:r>
            <a:r>
              <a:rPr lang="en-US" sz="2000" dirty="0" smtClean="0"/>
              <a:t>wonderland.txt</a:t>
            </a:r>
          </a:p>
          <a:p>
            <a:pPr marL="0" indent="0">
              <a:buNone/>
            </a:pPr>
            <a:endParaRPr lang="en-US" sz="2000"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568" y="3068960"/>
            <a:ext cx="94392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37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a typeface="Tahoma" panose="020B0604030504040204" pitchFamily="34" charset="0"/>
                <a:cs typeface="Tahoma" panose="020B0604030504040204" pitchFamily="34" charset="0"/>
              </a:rPr>
              <a:t>TEXT </a:t>
            </a:r>
            <a:r>
              <a:rPr lang="en-US" b="1" dirty="0">
                <a:solidFill>
                  <a:srgbClr val="C00000"/>
                </a:solidFill>
                <a:ea typeface="Tahoma" panose="020B0604030504040204" pitchFamily="34" charset="0"/>
                <a:cs typeface="Tahoma" panose="020B0604030504040204" pitchFamily="34" charset="0"/>
              </a:rPr>
              <a:t>PREPROCESSING</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latin typeface="Amiri" pitchFamily="2" charset="-78"/>
                <a:cs typeface="Amiri" pitchFamily="2" charset="-78"/>
              </a:rPr>
              <a:t>Text Pre-processing includes the following main tasks</a:t>
            </a:r>
          </a:p>
          <a:p>
            <a:r>
              <a:rPr lang="en-US" dirty="0">
                <a:latin typeface="Amiri" pitchFamily="2" charset="-78"/>
                <a:cs typeface="Amiri" pitchFamily="2" charset="-78"/>
              </a:rPr>
              <a:t>Import the Libraries.</a:t>
            </a:r>
          </a:p>
          <a:p>
            <a:r>
              <a:rPr lang="en-US" dirty="0">
                <a:latin typeface="Amiri" pitchFamily="2" charset="-78"/>
                <a:cs typeface="Amiri" pitchFamily="2" charset="-78"/>
              </a:rPr>
              <a:t>importing the dataset</a:t>
            </a:r>
          </a:p>
          <a:p>
            <a:r>
              <a:rPr lang="en-US" dirty="0">
                <a:latin typeface="Amiri" pitchFamily="2" charset="-78"/>
                <a:cs typeface="Amiri" pitchFamily="2" charset="-78"/>
              </a:rPr>
              <a:t>Clean the data</a:t>
            </a:r>
          </a:p>
          <a:p>
            <a:r>
              <a:rPr lang="en-US" dirty="0">
                <a:latin typeface="Amiri" pitchFamily="2" charset="-78"/>
                <a:cs typeface="Amiri" pitchFamily="2" charset="-78"/>
              </a:rPr>
              <a:t>Create a sliding window</a:t>
            </a:r>
          </a:p>
          <a:p>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8243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cs typeface="Andalus" pitchFamily="18" charset="-78"/>
              </a:rPr>
              <a:t>MODEL BUILDING</a:t>
            </a:r>
            <a:endParaRPr lang="en-US" b="1" dirty="0">
              <a:solidFill>
                <a:srgbClr val="C00000"/>
              </a:solidFill>
            </a:endParaRPr>
          </a:p>
        </p:txBody>
      </p:sp>
      <p:sp>
        <p:nvSpPr>
          <p:cNvPr id="3" name="Content Placeholder 2"/>
          <p:cNvSpPr>
            <a:spLocks noGrp="1"/>
          </p:cNvSpPr>
          <p:nvPr>
            <p:ph idx="1"/>
          </p:nvPr>
        </p:nvSpPr>
        <p:spPr>
          <a:xfrm>
            <a:off x="609521" y="1340768"/>
            <a:ext cx="10971372" cy="4525963"/>
          </a:xfrm>
        </p:spPr>
        <p:txBody>
          <a:bodyPr>
            <a:noAutofit/>
          </a:bodyPr>
          <a:lstStyle/>
          <a:p>
            <a:pPr marL="0" indent="0">
              <a:lnSpc>
                <a:spcPct val="120000"/>
              </a:lnSpc>
              <a:buNone/>
            </a:pPr>
            <a:r>
              <a:rPr lang="en-US" sz="2000" b="1" dirty="0">
                <a:latin typeface="Amiri" pitchFamily="2" charset="-78"/>
                <a:cs typeface="Amiri" pitchFamily="2" charset="-78"/>
              </a:rPr>
              <a:t>Model Building Includes:</a:t>
            </a:r>
            <a:endParaRPr lang="en-US" sz="2000" dirty="0">
              <a:latin typeface="Amiri" pitchFamily="2" charset="-78"/>
              <a:cs typeface="Amiri" pitchFamily="2" charset="-78"/>
            </a:endParaRPr>
          </a:p>
          <a:p>
            <a:pPr>
              <a:lnSpc>
                <a:spcPct val="120000"/>
              </a:lnSpc>
            </a:pPr>
            <a:r>
              <a:rPr lang="en-US" sz="2000" b="1" dirty="0">
                <a:latin typeface="Amiri" pitchFamily="2" charset="-78"/>
                <a:cs typeface="Amiri" pitchFamily="2" charset="-78"/>
              </a:rPr>
              <a:t>Importing The Model Building Libraries</a:t>
            </a:r>
          </a:p>
          <a:p>
            <a:pPr marL="0" indent="0">
              <a:lnSpc>
                <a:spcPct val="120000"/>
              </a:lnSpc>
              <a:buNone/>
            </a:pPr>
            <a:r>
              <a:rPr lang="en-US" sz="2000" dirty="0" smtClean="0">
                <a:effectLst/>
                <a:latin typeface="Amiri" pitchFamily="2" charset="-78"/>
                <a:cs typeface="Amiri" pitchFamily="2" charset="-78"/>
              </a:rPr>
              <a:t>Importing the necessary libraries</a:t>
            </a:r>
          </a:p>
          <a:p>
            <a:pPr marL="0" indent="0">
              <a:lnSpc>
                <a:spcPct val="120000"/>
              </a:lnSpc>
              <a:buNone/>
            </a:pPr>
            <a:r>
              <a:rPr lang="en-US" sz="2000" dirty="0" smtClean="0">
                <a:effectLst/>
                <a:latin typeface="Amiri" pitchFamily="2" charset="-78"/>
                <a:ea typeface="Times New Roman" panose="02020603050405020304" pitchFamily="18" charset="0"/>
                <a:cs typeface="Amiri" pitchFamily="2" charset="-78"/>
              </a:rPr>
              <a:t>A great way to use deep learning to classify images is to build a Recurrent Neural </a:t>
            </a:r>
            <a:r>
              <a:rPr lang="en-US" sz="2000" dirty="0">
                <a:latin typeface="Amiri" pitchFamily="2" charset="-78"/>
                <a:ea typeface="Times New Roman" panose="02020603050405020304" pitchFamily="18" charset="0"/>
                <a:cs typeface="Amiri" pitchFamily="2" charset="-78"/>
              </a:rPr>
              <a:t>N</a:t>
            </a:r>
            <a:r>
              <a:rPr lang="en-US" sz="2000" dirty="0" smtClean="0">
                <a:effectLst/>
                <a:latin typeface="Amiri" pitchFamily="2" charset="-78"/>
                <a:ea typeface="Times New Roman" panose="02020603050405020304" pitchFamily="18" charset="0"/>
                <a:cs typeface="Amiri" pitchFamily="2" charset="-78"/>
              </a:rPr>
              <a:t>etwork (RNN). ... The </a:t>
            </a:r>
            <a:r>
              <a:rPr lang="en-US" sz="2000" dirty="0" err="1" smtClean="0">
                <a:effectLst/>
                <a:latin typeface="Amiri" pitchFamily="2" charset="-78"/>
                <a:ea typeface="Times New Roman" panose="02020603050405020304" pitchFamily="18" charset="0"/>
                <a:cs typeface="Amiri" pitchFamily="2" charset="-78"/>
              </a:rPr>
              <a:t>Keras</a:t>
            </a:r>
            <a:r>
              <a:rPr lang="en-US" sz="2000" dirty="0" smtClean="0">
                <a:effectLst/>
                <a:latin typeface="Amiri" pitchFamily="2" charset="-78"/>
                <a:ea typeface="Times New Roman" panose="02020603050405020304" pitchFamily="18" charset="0"/>
                <a:cs typeface="Amiri" pitchFamily="2" charset="-78"/>
              </a:rPr>
              <a:t> library in Python makes it pretty simple to build a RNN. Some of the libraries used in our project are </a:t>
            </a:r>
            <a:r>
              <a:rPr lang="en-US" sz="2000" dirty="0" err="1" smtClean="0">
                <a:effectLst/>
                <a:latin typeface="Amiri" pitchFamily="2" charset="-78"/>
                <a:ea typeface="Times New Roman" panose="02020603050405020304" pitchFamily="18" charset="0"/>
                <a:cs typeface="Amiri" pitchFamily="2" charset="-78"/>
              </a:rPr>
              <a:t>NumPy</a:t>
            </a:r>
            <a:r>
              <a:rPr lang="en-US" sz="2000" dirty="0" smtClean="0">
                <a:effectLst/>
                <a:latin typeface="Amiri" pitchFamily="2" charset="-78"/>
                <a:ea typeface="Times New Roman" panose="02020603050405020304" pitchFamily="18" charset="0"/>
                <a:cs typeface="Amiri" pitchFamily="2" charset="-78"/>
              </a:rPr>
              <a:t>, </a:t>
            </a:r>
            <a:r>
              <a:rPr lang="en-US" sz="2000" dirty="0" err="1" smtClean="0">
                <a:latin typeface="Amiri" pitchFamily="2" charset="-78"/>
                <a:ea typeface="Times New Roman" panose="02020603050405020304" pitchFamily="18" charset="0"/>
                <a:cs typeface="Amiri" pitchFamily="2" charset="-78"/>
              </a:rPr>
              <a:t>T</a:t>
            </a:r>
            <a:r>
              <a:rPr lang="en-US" sz="2000" dirty="0" err="1" smtClean="0">
                <a:effectLst/>
                <a:latin typeface="Amiri" pitchFamily="2" charset="-78"/>
                <a:ea typeface="Times New Roman" panose="02020603050405020304" pitchFamily="18" charset="0"/>
                <a:cs typeface="Amiri" pitchFamily="2" charset="-78"/>
              </a:rPr>
              <a:t>ensorFlow</a:t>
            </a:r>
            <a:r>
              <a:rPr lang="en-US" sz="2000" dirty="0" smtClean="0">
                <a:effectLst/>
                <a:latin typeface="Amiri" pitchFamily="2" charset="-78"/>
                <a:ea typeface="Times New Roman" panose="02020603050405020304" pitchFamily="18" charset="0"/>
                <a:cs typeface="Amiri" pitchFamily="2" charset="-78"/>
              </a:rPr>
              <a:t>, etc..,</a:t>
            </a:r>
          </a:p>
          <a:p>
            <a:pPr>
              <a:lnSpc>
                <a:spcPct val="120000"/>
              </a:lnSpc>
            </a:pPr>
            <a:r>
              <a:rPr lang="en-US" sz="2000" b="1" dirty="0">
                <a:latin typeface="Amiri" pitchFamily="2" charset="-78"/>
                <a:cs typeface="Amiri" pitchFamily="2" charset="-78"/>
              </a:rPr>
              <a:t>Initializing The Model</a:t>
            </a:r>
          </a:p>
          <a:p>
            <a:pPr marL="0" indent="0">
              <a:lnSpc>
                <a:spcPct val="120000"/>
              </a:lnSpc>
              <a:buNone/>
            </a:pPr>
            <a:r>
              <a:rPr lang="en-US" sz="2000" dirty="0" err="1">
                <a:latin typeface="Amiri" pitchFamily="2" charset="-78"/>
                <a:cs typeface="Amiri" pitchFamily="2" charset="-78"/>
              </a:rPr>
              <a:t>Keras</a:t>
            </a:r>
            <a:r>
              <a:rPr lang="en-US" sz="2000" dirty="0">
                <a:latin typeface="Amiri" pitchFamily="2" charset="-78"/>
                <a:cs typeface="Amiri" pitchFamily="2" charset="-78"/>
              </a:rPr>
              <a:t> has 2 ways to define a neural network:  </a:t>
            </a:r>
          </a:p>
          <a:p>
            <a:pPr>
              <a:lnSpc>
                <a:spcPct val="120000"/>
              </a:lnSpc>
              <a:buFont typeface="Wingdings" pitchFamily="2" charset="2"/>
              <a:buChar char="q"/>
            </a:pPr>
            <a:r>
              <a:rPr lang="en-US" sz="2000" dirty="0">
                <a:latin typeface="Amiri" pitchFamily="2" charset="-78"/>
                <a:cs typeface="Amiri" pitchFamily="2" charset="-78"/>
              </a:rPr>
              <a:t>Sequential  </a:t>
            </a:r>
          </a:p>
          <a:p>
            <a:pPr>
              <a:lnSpc>
                <a:spcPct val="120000"/>
              </a:lnSpc>
              <a:buFont typeface="Wingdings" pitchFamily="2" charset="2"/>
              <a:buChar char="q"/>
            </a:pPr>
            <a:r>
              <a:rPr lang="en-US" sz="2000" dirty="0">
                <a:latin typeface="Amiri" pitchFamily="2" charset="-78"/>
                <a:cs typeface="Amiri" pitchFamily="2" charset="-78"/>
              </a:rPr>
              <a:t>Function API</a:t>
            </a:r>
          </a:p>
          <a:p>
            <a:pPr marL="0" indent="0">
              <a:lnSpc>
                <a:spcPct val="120000"/>
              </a:lnSpc>
              <a:buNone/>
            </a:pPr>
            <a:r>
              <a:rPr lang="en-US" sz="2000" dirty="0">
                <a:latin typeface="Amiri" pitchFamily="2" charset="-78"/>
                <a:cs typeface="Amiri" pitchFamily="2" charset="-78"/>
              </a:rPr>
              <a:t>The Sequential class is used to define a linear initializations of network layers which then, collectively, constitute a model. In our example below, we will use the Sequential constructor to create a model, which will then have layers added to it using the add() method</a:t>
            </a:r>
            <a:r>
              <a:rPr lang="en-US" sz="2000" dirty="0" smtClean="0">
                <a:latin typeface="Amiri" pitchFamily="2" charset="-78"/>
                <a:cs typeface="Amiri" pitchFamily="2" charset="-78"/>
              </a:rPr>
              <a:t>.</a:t>
            </a:r>
            <a:endParaRPr lang="en-US" sz="2000" dirty="0" smtClean="0">
              <a:effectLst/>
              <a:latin typeface="Amiri" pitchFamily="2" charset="-78"/>
              <a:ea typeface="Times New Roman" panose="02020603050405020304" pitchFamily="18" charset="0"/>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4659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41" y="260648"/>
            <a:ext cx="12071871" cy="6552728"/>
          </a:xfrm>
        </p:spPr>
        <p:txBody>
          <a:bodyPr>
            <a:noAutofit/>
          </a:bodyPr>
          <a:lstStyle/>
          <a:p>
            <a:pPr marL="0" indent="0">
              <a:buNone/>
            </a:pPr>
            <a:r>
              <a:rPr lang="en-US" sz="1900" b="1" dirty="0">
                <a:latin typeface="Amiri" pitchFamily="2" charset="-78"/>
                <a:cs typeface="Amiri" pitchFamily="2" charset="-78"/>
              </a:rPr>
              <a:t>Adding LSTM Layers</a:t>
            </a:r>
          </a:p>
          <a:p>
            <a:pPr marL="0" indent="0">
              <a:buNone/>
            </a:pPr>
            <a:r>
              <a:rPr lang="en-US" sz="1900" dirty="0">
                <a:latin typeface="Amiri" pitchFamily="2" charset="-78"/>
                <a:cs typeface="Amiri" pitchFamily="2" charset="-78"/>
              </a:rPr>
              <a:t>The model is given an input of 100 character sequences and it outputs the respective probabilities with which a character can succeed the input sequence. The model consists of 3 hidden layers. The first two hidden layers consist of 256 LSTM cells, and the second layer is fully connected to the third layer. The number of neurons in the third layer is same as the number of unique characters in the training set.</a:t>
            </a:r>
          </a:p>
          <a:p>
            <a:r>
              <a:rPr lang="en-US" sz="1900" dirty="0" err="1">
                <a:latin typeface="Amiri" pitchFamily="2" charset="-78"/>
                <a:cs typeface="Amiri" pitchFamily="2" charset="-78"/>
              </a:rPr>
              <a:t>return_sequences</a:t>
            </a:r>
            <a:r>
              <a:rPr lang="en-US" sz="1900" dirty="0">
                <a:latin typeface="Amiri" pitchFamily="2" charset="-78"/>
                <a:cs typeface="Amiri" pitchFamily="2" charset="-78"/>
              </a:rPr>
              <a:t> is True as we need to add another LSTM layer after the current one. </a:t>
            </a:r>
            <a:r>
              <a:rPr lang="en-US" sz="1900" dirty="0" err="1">
                <a:latin typeface="Amiri" pitchFamily="2" charset="-78"/>
                <a:cs typeface="Amiri" pitchFamily="2" charset="-78"/>
              </a:rPr>
              <a:t>input_shape</a:t>
            </a:r>
            <a:r>
              <a:rPr lang="en-US" sz="1900" dirty="0">
                <a:latin typeface="Amiri" pitchFamily="2" charset="-78"/>
                <a:cs typeface="Amiri" pitchFamily="2" charset="-78"/>
              </a:rPr>
              <a:t> corresponds to the number of time stamps and the number of indicators.</a:t>
            </a:r>
          </a:p>
          <a:p>
            <a:r>
              <a:rPr lang="en-US" sz="1900" dirty="0">
                <a:latin typeface="Amiri" pitchFamily="2" charset="-78"/>
                <a:cs typeface="Amiri" pitchFamily="2" charset="-78"/>
              </a:rPr>
              <a:t>Dropout layer is used to deactivate 20% of the neurons to avoid over fitting and increase the accuracy </a:t>
            </a:r>
            <a:r>
              <a:rPr lang="en-US" sz="1900" dirty="0" smtClean="0">
                <a:latin typeface="Amiri" pitchFamily="2" charset="-78"/>
                <a:cs typeface="Amiri" pitchFamily="2" charset="-78"/>
              </a:rPr>
              <a:t>.</a:t>
            </a:r>
            <a:endParaRPr lang="en-US" sz="1900" dirty="0">
              <a:latin typeface="Amiri" pitchFamily="2" charset="-78"/>
              <a:cs typeface="Amiri" pitchFamily="2" charset="-78"/>
            </a:endParaRPr>
          </a:p>
          <a:p>
            <a:pPr marL="0" indent="0">
              <a:buNone/>
            </a:pPr>
            <a:r>
              <a:rPr lang="en-US" sz="1900" b="1" dirty="0">
                <a:latin typeface="Amiri" pitchFamily="2" charset="-78"/>
                <a:cs typeface="Amiri" pitchFamily="2" charset="-78"/>
              </a:rPr>
              <a:t>Adding Output </a:t>
            </a:r>
            <a:r>
              <a:rPr lang="en-US" sz="1900" b="1" dirty="0" smtClean="0">
                <a:latin typeface="Amiri" pitchFamily="2" charset="-78"/>
                <a:cs typeface="Amiri" pitchFamily="2" charset="-78"/>
              </a:rPr>
              <a:t>Layers</a:t>
            </a:r>
            <a:endParaRPr lang="en-US" sz="1900" dirty="0">
              <a:latin typeface="Amiri" pitchFamily="2" charset="-78"/>
              <a:cs typeface="Amiri" pitchFamily="2" charset="-78"/>
            </a:endParaRPr>
          </a:p>
          <a:p>
            <a:r>
              <a:rPr lang="en-US" sz="1900" dirty="0">
                <a:latin typeface="Amiri" pitchFamily="2" charset="-78"/>
                <a:cs typeface="Amiri" pitchFamily="2" charset="-78"/>
              </a:rPr>
              <a:t>The dense layer is deeply connected neural network layer. It is most common and frequently used layer.</a:t>
            </a:r>
          </a:p>
          <a:p>
            <a:r>
              <a:rPr lang="en-US" sz="1900" dirty="0">
                <a:latin typeface="Amiri" pitchFamily="2" charset="-78"/>
                <a:cs typeface="Amiri" pitchFamily="2" charset="-78"/>
              </a:rPr>
              <a:t>The number of neurons in the third layer is same as the number of unique characters in the training set. The neurons in the third layer, use </a:t>
            </a:r>
            <a:r>
              <a:rPr lang="en-US" sz="1900" dirty="0" err="1">
                <a:latin typeface="Amiri" pitchFamily="2" charset="-78"/>
                <a:cs typeface="Amiri" pitchFamily="2" charset="-78"/>
              </a:rPr>
              <a:t>softmax</a:t>
            </a:r>
            <a:r>
              <a:rPr lang="en-US" sz="1900" dirty="0">
                <a:latin typeface="Amiri" pitchFamily="2" charset="-78"/>
                <a:cs typeface="Amiri" pitchFamily="2" charset="-78"/>
              </a:rPr>
              <a:t> activation so as to convert their outputs into respective probabilities. </a:t>
            </a:r>
            <a:endParaRPr lang="en-US" sz="1900" dirty="0" smtClean="0">
              <a:latin typeface="Amiri" pitchFamily="2" charset="-78"/>
              <a:cs typeface="Amiri" pitchFamily="2" charset="-78"/>
            </a:endParaRPr>
          </a:p>
          <a:p>
            <a:pPr marL="0" indent="0">
              <a:buNone/>
            </a:pPr>
            <a:r>
              <a:rPr lang="en-US" sz="1900" b="1" dirty="0">
                <a:latin typeface="Amiri" pitchFamily="2" charset="-78"/>
                <a:cs typeface="Amiri" pitchFamily="2" charset="-78"/>
              </a:rPr>
              <a:t>Configure The Learning Process</a:t>
            </a:r>
          </a:p>
          <a:p>
            <a:r>
              <a:rPr lang="en-US" sz="1900" dirty="0">
                <a:latin typeface="Amiri" pitchFamily="2" charset="-78"/>
                <a:cs typeface="Amiri" pitchFamily="2" charset="-78"/>
              </a:rPr>
              <a:t>The compilation is the final step in creating a model. Once the compilation is done, we can move on to training </a:t>
            </a:r>
            <a:r>
              <a:rPr lang="en-US" sz="1900" dirty="0" err="1">
                <a:latin typeface="Amiri" pitchFamily="2" charset="-78"/>
                <a:cs typeface="Amiri" pitchFamily="2" charset="-78"/>
              </a:rPr>
              <a:t>phase.Loss</a:t>
            </a:r>
            <a:r>
              <a:rPr lang="en-US" sz="1900" dirty="0">
                <a:latin typeface="Amiri" pitchFamily="2" charset="-78"/>
                <a:cs typeface="Amiri" pitchFamily="2" charset="-78"/>
              </a:rPr>
              <a:t> function is used to find error or deviation in the learning process. </a:t>
            </a:r>
            <a:r>
              <a:rPr lang="en-US" sz="1900" dirty="0" err="1">
                <a:latin typeface="Amiri" pitchFamily="2" charset="-78"/>
                <a:cs typeface="Amiri" pitchFamily="2" charset="-78"/>
              </a:rPr>
              <a:t>Keras</a:t>
            </a:r>
            <a:r>
              <a:rPr lang="en-US" sz="1900" dirty="0">
                <a:latin typeface="Amiri" pitchFamily="2" charset="-78"/>
                <a:cs typeface="Amiri" pitchFamily="2" charset="-78"/>
              </a:rPr>
              <a:t> requires loss function during model compilation process.</a:t>
            </a:r>
          </a:p>
          <a:p>
            <a:r>
              <a:rPr lang="en-US" sz="1900" dirty="0">
                <a:latin typeface="Amiri" pitchFamily="2" charset="-78"/>
                <a:cs typeface="Amiri" pitchFamily="2" charset="-78"/>
              </a:rPr>
              <a:t>Optimization is an important process which optimize the input weights by comparing the prediction and the loss function. Here we are using </a:t>
            </a:r>
            <a:r>
              <a:rPr lang="en-US" sz="1900" dirty="0" err="1">
                <a:latin typeface="Amiri" pitchFamily="2" charset="-78"/>
                <a:cs typeface="Amiri" pitchFamily="2" charset="-78"/>
              </a:rPr>
              <a:t>adam</a:t>
            </a:r>
            <a:r>
              <a:rPr lang="en-US" sz="1900" dirty="0">
                <a:latin typeface="Amiri" pitchFamily="2" charset="-78"/>
                <a:cs typeface="Amiri" pitchFamily="2" charset="-78"/>
              </a:rPr>
              <a:t> optimizer</a:t>
            </a:r>
          </a:p>
          <a:p>
            <a:r>
              <a:rPr lang="en-US" sz="1900" dirty="0">
                <a:latin typeface="Amiri" pitchFamily="2" charset="-78"/>
                <a:cs typeface="Amiri" pitchFamily="2" charset="-78"/>
              </a:rPr>
              <a:t>Metrics is used to evaluate the performance of your model. It is similar to loss function, but not used in training </a:t>
            </a:r>
            <a:r>
              <a:rPr lang="en-US" sz="1900" dirty="0" smtClean="0">
                <a:latin typeface="Amiri" pitchFamily="2" charset="-78"/>
                <a:cs typeface="Amiri" pitchFamily="2" charset="-78"/>
              </a:rPr>
              <a:t>process.</a:t>
            </a:r>
            <a:endParaRPr lang="en-US" sz="1900"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272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566" y="775245"/>
            <a:ext cx="10971372" cy="4525963"/>
          </a:xfrm>
        </p:spPr>
        <p:txBody>
          <a:bodyPr>
            <a:normAutofit fontScale="55000" lnSpcReduction="20000"/>
          </a:bodyPr>
          <a:lstStyle/>
          <a:p>
            <a:pPr marL="0" indent="0">
              <a:buNone/>
            </a:pPr>
            <a:r>
              <a:rPr lang="en-US" b="1" dirty="0">
                <a:latin typeface="Amiri" pitchFamily="2" charset="-78"/>
                <a:cs typeface="Amiri" pitchFamily="2" charset="-78"/>
              </a:rPr>
              <a:t>Train And Save The </a:t>
            </a:r>
            <a:r>
              <a:rPr lang="en-US" b="1" dirty="0" smtClean="0">
                <a:latin typeface="Amiri" pitchFamily="2" charset="-78"/>
                <a:cs typeface="Amiri" pitchFamily="2" charset="-78"/>
              </a:rPr>
              <a:t>Model</a:t>
            </a:r>
          </a:p>
          <a:p>
            <a:pPr marL="0" indent="0">
              <a:buNone/>
            </a:pPr>
            <a:endParaRPr lang="en-US" b="1" dirty="0">
              <a:latin typeface="Amiri" pitchFamily="2" charset="-78"/>
              <a:cs typeface="Amiri" pitchFamily="2" charset="-78"/>
            </a:endParaRPr>
          </a:p>
          <a:p>
            <a:r>
              <a:rPr lang="en-US" dirty="0">
                <a:latin typeface="Amiri" pitchFamily="2" charset="-78"/>
                <a:cs typeface="Amiri" pitchFamily="2" charset="-78"/>
              </a:rPr>
              <a:t>Now, finally the model is build and then fitted for training. </a:t>
            </a:r>
          </a:p>
          <a:p>
            <a:r>
              <a:rPr lang="en-US" dirty="0">
                <a:latin typeface="Amiri" pitchFamily="2" charset="-78"/>
                <a:cs typeface="Amiri" pitchFamily="2" charset="-78"/>
              </a:rPr>
              <a:t>Model Checkpoint callback is used in combination with training using </a:t>
            </a:r>
            <a:r>
              <a:rPr lang="en-US" dirty="0" err="1">
                <a:latin typeface="Amiri" pitchFamily="2" charset="-78"/>
                <a:cs typeface="Amiri" pitchFamily="2" charset="-78"/>
              </a:rPr>
              <a:t>model.fit</a:t>
            </a:r>
            <a:r>
              <a:rPr lang="en-US" dirty="0">
                <a:latin typeface="Amiri" pitchFamily="2" charset="-78"/>
                <a:cs typeface="Amiri" pitchFamily="2" charset="-78"/>
              </a:rPr>
              <a:t>() to save a model or weights (in a checkpoint file) at some interval, so the model or weights can be loaded later to continue the training from the state saved.</a:t>
            </a:r>
          </a:p>
          <a:p>
            <a:r>
              <a:rPr lang="en-US" dirty="0">
                <a:latin typeface="Amiri" pitchFamily="2" charset="-78"/>
                <a:cs typeface="Amiri" pitchFamily="2" charset="-78"/>
              </a:rPr>
              <a:t>A few options this callback provides include:</a:t>
            </a:r>
          </a:p>
          <a:p>
            <a:r>
              <a:rPr lang="en-US" dirty="0">
                <a:latin typeface="Amiri" pitchFamily="2" charset="-78"/>
                <a:cs typeface="Amiri" pitchFamily="2" charset="-78"/>
              </a:rPr>
              <a:t>Whether to only keep the model that has achieved the "best performance" so far, or whether to save the model at the end of every epoch regardless of performance.</a:t>
            </a:r>
          </a:p>
          <a:p>
            <a:r>
              <a:rPr lang="en-US" dirty="0">
                <a:latin typeface="Amiri" pitchFamily="2" charset="-78"/>
                <a:cs typeface="Amiri" pitchFamily="2" charset="-78"/>
              </a:rPr>
              <a:t>Definition of 'best'; which quantity to monitor and whether it should be maximized or minimized.</a:t>
            </a:r>
          </a:p>
          <a:p>
            <a:r>
              <a:rPr lang="en-US" dirty="0">
                <a:latin typeface="Amiri" pitchFamily="2" charset="-78"/>
                <a:cs typeface="Amiri" pitchFamily="2" charset="-78"/>
              </a:rPr>
              <a:t>The frequency it should save at. Currently, the callback supports saving at the end of every epoch, or after a fixed number of training batches.</a:t>
            </a:r>
          </a:p>
          <a:p>
            <a:r>
              <a:rPr lang="en-US" dirty="0">
                <a:latin typeface="Amiri" pitchFamily="2" charset="-78"/>
                <a:cs typeface="Amiri" pitchFamily="2" charset="-78"/>
              </a:rPr>
              <a:t>Whether only weights are saved, or the whole model is saved.</a:t>
            </a:r>
          </a:p>
          <a:p>
            <a:r>
              <a:rPr lang="en-US" dirty="0">
                <a:latin typeface="Amiri" pitchFamily="2" charset="-78"/>
                <a:cs typeface="Amiri" pitchFamily="2" charset="-78"/>
              </a:rPr>
              <a:t>The model is trained for 10 epochs and a batch size of 128 sequences has been used. After every epoch, the current model state is saved if the model has the least loss encountered till that time. We can see  that the training loss decreases in almost every epoch till 10 epochs and probably there is further scope to improve the model</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8099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790</Words>
  <Application>Microsoft Office PowerPoint</Application>
  <PresentationFormat>Custom</PresentationFormat>
  <Paragraphs>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OUTLINE</vt:lpstr>
      <vt:lpstr>INTRODUCTION</vt:lpstr>
      <vt:lpstr>OBJECTIVE</vt:lpstr>
      <vt:lpstr>DATA</vt:lpstr>
      <vt:lpstr>TEXT PREPROCESSING</vt:lpstr>
      <vt:lpstr>MODEL BUILDING</vt:lpstr>
      <vt:lpstr>PowerPoint Presentation</vt:lpstr>
      <vt:lpstr>PowerPoint Presentation</vt:lpstr>
      <vt:lpstr>PowerPoint Presentation</vt:lpstr>
      <vt:lpstr>SOFTARE REQUIREMENTS</vt:lpstr>
      <vt:lpstr>APPLICATION BUILDING</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Nirmala</dc:creator>
  <cp:lastModifiedBy>Nirmala</cp:lastModifiedBy>
  <cp:revision>14</cp:revision>
  <dcterms:created xsi:type="dcterms:W3CDTF">2022-01-14T17:42:38Z</dcterms:created>
  <dcterms:modified xsi:type="dcterms:W3CDTF">2022-02-21T17:04:28Z</dcterms:modified>
</cp:coreProperties>
</file>