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56"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011F3D-324E-4BDA-8C7E-485B1FC852B3}"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011F3D-324E-4BDA-8C7E-485B1FC852B3}"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011F3D-324E-4BDA-8C7E-485B1FC852B3}"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011F3D-324E-4BDA-8C7E-485B1FC852B3}"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011F3D-324E-4BDA-8C7E-485B1FC852B3}"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11F3D-324E-4BDA-8C7E-485B1FC852B3}" type="datetimeFigureOut">
              <a:rPr lang="en-US" smtClean="0"/>
              <a:pPr/>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011F3D-324E-4BDA-8C7E-485B1FC852B3}" type="datetimeFigureOut">
              <a:rPr lang="en-US" smtClean="0"/>
              <a:pPr/>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011F3D-324E-4BDA-8C7E-485B1FC852B3}" type="datetimeFigureOut">
              <a:rPr lang="en-US" smtClean="0"/>
              <a:pPr/>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11F3D-324E-4BDA-8C7E-485B1FC852B3}" type="datetimeFigureOut">
              <a:rPr lang="en-US" smtClean="0"/>
              <a:pPr/>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11F3D-324E-4BDA-8C7E-485B1FC852B3}" type="datetimeFigureOut">
              <a:rPr lang="en-US" smtClean="0"/>
              <a:pPr/>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11F3D-324E-4BDA-8C7E-485B1FC852B3}" type="datetimeFigureOut">
              <a:rPr lang="en-US" smtClean="0"/>
              <a:pPr/>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AB8C2-5475-4422-9140-D2E33B6CD7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0000"/>
            <a:lum/>
          </a:blip>
          <a:srcRect/>
          <a:stretch>
            <a:fillRect t="-25000" b="-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11F3D-324E-4BDA-8C7E-485B1FC852B3}" type="datetimeFigureOut">
              <a:rPr lang="en-US" smtClean="0"/>
              <a:pPr/>
              <a:t>8/4/2022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AB8C2-5475-4422-9140-D2E33B6CD7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b="1" dirty="0">
                <a:effectLst>
                  <a:reflection blurRad="6350" stA="55000" endA="300" endPos="45500" dir="5400000" sy="-100000" algn="bl" rotWithShape="0"/>
                </a:effectLst>
                <a:latin typeface="Times New Roman" pitchFamily="18" charset="0"/>
                <a:cs typeface="Times New Roman" pitchFamily="18" charset="0"/>
              </a:rPr>
              <a:t>People Counting And Tracking System</a:t>
            </a:r>
            <a:r>
              <a:rPr lang="en-US" b="1" dirty="0">
                <a:effectLst>
                  <a:reflection blurRad="6350" stA="55000" endA="300" endPos="45500" dir="5400000" sy="-100000" algn="bl" rotWithShape="0"/>
                </a:effectLst>
              </a:rPr>
              <a:t/>
            </a:r>
            <a:br>
              <a:rPr lang="en-US" b="1" dirty="0">
                <a:effectLst>
                  <a:reflection blurRad="6350" stA="55000" endA="300" endPos="45500" dir="5400000" sy="-100000" algn="bl" rotWithShape="0"/>
                </a:effectLst>
              </a:rPr>
            </a:br>
            <a:endParaRPr lang="en-US" dirty="0">
              <a:effectLst>
                <a:reflection blurRad="6350" stA="55000" endA="300" endPos="45500" dir="5400000" sy="-100000" algn="bl" rotWithShape="0"/>
              </a:effectLst>
            </a:endParaRPr>
          </a:p>
        </p:txBody>
      </p:sp>
      <p:sp>
        <p:nvSpPr>
          <p:cNvPr id="3" name="Subtitle 2"/>
          <p:cNvSpPr>
            <a:spLocks noGrp="1"/>
          </p:cNvSpPr>
          <p:nvPr>
            <p:ph type="subTitle" idx="1"/>
          </p:nvPr>
        </p:nvSpPr>
        <p:spPr>
          <a:xfrm>
            <a:off x="1371600" y="2895600"/>
            <a:ext cx="6400800" cy="2819400"/>
          </a:xfrm>
        </p:spPr>
        <p:txBody>
          <a:bodyPr>
            <a:noAutofit/>
          </a:bodyPr>
          <a:lstStyle/>
          <a:p>
            <a:r>
              <a:rPr lang="en-IN" sz="2000" b="1" dirty="0" smtClean="0">
                <a:solidFill>
                  <a:schemeClr val="tx1"/>
                </a:solidFill>
                <a:latin typeface="Times New Roman" pitchFamily="18" charset="0"/>
                <a:cs typeface="Times New Roman" pitchFamily="18" charset="0"/>
              </a:rPr>
              <a:t>PRESENTED BY:</a:t>
            </a:r>
          </a:p>
          <a:p>
            <a:r>
              <a:rPr lang="en-IN" sz="2000" b="1" dirty="0" smtClean="0">
                <a:solidFill>
                  <a:schemeClr val="tx1"/>
                </a:solidFill>
                <a:latin typeface="Times New Roman" pitchFamily="18" charset="0"/>
                <a:cs typeface="Times New Roman" pitchFamily="18" charset="0"/>
              </a:rPr>
              <a:t>TEAM NO:0015</a:t>
            </a:r>
          </a:p>
          <a:p>
            <a:endParaRPr lang="en-IN" sz="2000" b="1" dirty="0" smtClean="0">
              <a:solidFill>
                <a:schemeClr val="tx1"/>
              </a:solidFill>
              <a:latin typeface="Times New Roman" pitchFamily="18" charset="0"/>
              <a:cs typeface="Times New Roman" pitchFamily="18" charset="0"/>
            </a:endParaRPr>
          </a:p>
          <a:p>
            <a:r>
              <a:rPr lang="en-IN" sz="2000" b="1" dirty="0" smtClean="0">
                <a:solidFill>
                  <a:schemeClr val="tx1"/>
                </a:solidFill>
                <a:latin typeface="Times New Roman" pitchFamily="18" charset="0"/>
                <a:cs typeface="Times New Roman" pitchFamily="18" charset="0"/>
              </a:rPr>
              <a:t>       18UK1A0518- </a:t>
            </a:r>
            <a:r>
              <a:rPr lang="en-IN" sz="2000" b="1" dirty="0" err="1" smtClean="0">
                <a:solidFill>
                  <a:schemeClr val="tx1"/>
                </a:solidFill>
                <a:latin typeface="Times New Roman" pitchFamily="18" charset="0"/>
                <a:cs typeface="Times New Roman" pitchFamily="18" charset="0"/>
              </a:rPr>
              <a:t>Gowroju</a:t>
            </a:r>
            <a:r>
              <a:rPr lang="en-IN" sz="2000" b="1" dirty="0" smtClean="0">
                <a:solidFill>
                  <a:schemeClr val="tx1"/>
                </a:solidFill>
                <a:latin typeface="Times New Roman" pitchFamily="18" charset="0"/>
                <a:cs typeface="Times New Roman" pitchFamily="18" charset="0"/>
              </a:rPr>
              <a:t> Laxmi </a:t>
            </a:r>
            <a:r>
              <a:rPr lang="en-IN" sz="2000" b="1" dirty="0" err="1" smtClean="0">
                <a:solidFill>
                  <a:schemeClr val="tx1"/>
                </a:solidFill>
                <a:latin typeface="Times New Roman" pitchFamily="18" charset="0"/>
                <a:cs typeface="Times New Roman" pitchFamily="18" charset="0"/>
              </a:rPr>
              <a:t>priya</a:t>
            </a:r>
            <a:r>
              <a:rPr lang="en-IN" sz="2000" b="1" dirty="0" smtClean="0">
                <a:solidFill>
                  <a:schemeClr val="tx1"/>
                </a:solidFill>
                <a:latin typeface="Times New Roman" pitchFamily="18" charset="0"/>
                <a:cs typeface="Times New Roman" pitchFamily="18" charset="0"/>
              </a:rPr>
              <a:t>     </a:t>
            </a:r>
          </a:p>
          <a:p>
            <a:r>
              <a:rPr lang="en-IN" sz="2000" b="1" dirty="0" smtClean="0">
                <a:solidFill>
                  <a:schemeClr val="tx1"/>
                </a:solidFill>
                <a:latin typeface="Times New Roman" pitchFamily="18" charset="0"/>
                <a:cs typeface="Times New Roman" pitchFamily="18" charset="0"/>
              </a:rPr>
              <a:t>              18UK1A0567- </a:t>
            </a:r>
            <a:r>
              <a:rPr lang="en-IN" sz="2000" b="1" dirty="0" err="1" smtClean="0">
                <a:solidFill>
                  <a:schemeClr val="tx1"/>
                </a:solidFill>
                <a:latin typeface="Times New Roman" pitchFamily="18" charset="0"/>
                <a:cs typeface="Times New Roman" pitchFamily="18" charset="0"/>
              </a:rPr>
              <a:t>Challakonda</a:t>
            </a:r>
            <a:r>
              <a:rPr lang="en-IN" sz="2000" b="1" dirty="0" smtClean="0">
                <a:solidFill>
                  <a:schemeClr val="tx1"/>
                </a:solidFill>
                <a:latin typeface="Times New Roman" pitchFamily="18" charset="0"/>
                <a:cs typeface="Times New Roman" pitchFamily="18" charset="0"/>
              </a:rPr>
              <a:t> </a:t>
            </a:r>
            <a:r>
              <a:rPr lang="en-IN" sz="2000" b="1" dirty="0" err="1" smtClean="0">
                <a:solidFill>
                  <a:schemeClr val="tx1"/>
                </a:solidFill>
                <a:latin typeface="Times New Roman" pitchFamily="18" charset="0"/>
                <a:cs typeface="Times New Roman" pitchFamily="18" charset="0"/>
              </a:rPr>
              <a:t>Srichandana</a:t>
            </a:r>
            <a:endParaRPr lang="en-IN" sz="2000" b="1" dirty="0" smtClean="0">
              <a:solidFill>
                <a:schemeClr val="tx1"/>
              </a:solidFill>
              <a:latin typeface="Times New Roman" pitchFamily="18" charset="0"/>
              <a:cs typeface="Times New Roman" pitchFamily="18" charset="0"/>
            </a:endParaRPr>
          </a:p>
          <a:p>
            <a:r>
              <a:rPr lang="en-IN" sz="2000" b="1" dirty="0" smtClean="0">
                <a:solidFill>
                  <a:schemeClr val="tx1"/>
                </a:solidFill>
                <a:latin typeface="Times New Roman" pitchFamily="18" charset="0"/>
                <a:cs typeface="Times New Roman" pitchFamily="18" charset="0"/>
              </a:rPr>
              <a:t>     18UK1A0523- </a:t>
            </a:r>
            <a:r>
              <a:rPr lang="en-IN" sz="2000" b="1" dirty="0" err="1" smtClean="0">
                <a:solidFill>
                  <a:schemeClr val="tx1"/>
                </a:solidFill>
                <a:latin typeface="Times New Roman" pitchFamily="18" charset="0"/>
                <a:cs typeface="Times New Roman" pitchFamily="18" charset="0"/>
              </a:rPr>
              <a:t>Junnuthula</a:t>
            </a:r>
            <a:r>
              <a:rPr lang="en-IN" sz="2000" b="1" dirty="0" smtClean="0">
                <a:solidFill>
                  <a:schemeClr val="tx1"/>
                </a:solidFill>
                <a:latin typeface="Times New Roman" pitchFamily="18" charset="0"/>
                <a:cs typeface="Times New Roman" pitchFamily="18" charset="0"/>
              </a:rPr>
              <a:t> </a:t>
            </a:r>
            <a:r>
              <a:rPr lang="en-IN" sz="2000" b="1" dirty="0" err="1" smtClean="0">
                <a:solidFill>
                  <a:schemeClr val="tx1"/>
                </a:solidFill>
                <a:latin typeface="Times New Roman" pitchFamily="18" charset="0"/>
                <a:cs typeface="Times New Roman" pitchFamily="18" charset="0"/>
              </a:rPr>
              <a:t>Akshaya</a:t>
            </a:r>
            <a:endParaRPr lang="en-IN" sz="2000" b="1" dirty="0" smtClean="0">
              <a:solidFill>
                <a:schemeClr val="tx1"/>
              </a:solidFill>
              <a:latin typeface="Times New Roman" pitchFamily="18" charset="0"/>
              <a:cs typeface="Times New Roman" pitchFamily="18" charset="0"/>
            </a:endParaRPr>
          </a:p>
          <a:p>
            <a:pPr algn="l"/>
            <a:r>
              <a:rPr lang="en-IN" sz="2000" b="1" dirty="0" smtClean="0">
                <a:solidFill>
                  <a:schemeClr val="tx1"/>
                </a:solidFill>
                <a:latin typeface="Times New Roman" pitchFamily="18" charset="0"/>
                <a:cs typeface="Times New Roman" pitchFamily="18" charset="0"/>
              </a:rPr>
              <a:t>                     18UK1A0531- </a:t>
            </a:r>
            <a:r>
              <a:rPr lang="en-IN" sz="2000" b="1" dirty="0" err="1" smtClean="0">
                <a:solidFill>
                  <a:schemeClr val="tx1"/>
                </a:solidFill>
                <a:latin typeface="Times New Roman" pitchFamily="18" charset="0"/>
                <a:cs typeface="Times New Roman" pitchFamily="18" charset="0"/>
              </a:rPr>
              <a:t>Manda</a:t>
            </a:r>
            <a:r>
              <a:rPr lang="en-IN" sz="2000" b="1" dirty="0" smtClean="0">
                <a:solidFill>
                  <a:schemeClr val="tx1"/>
                </a:solidFill>
                <a:latin typeface="Times New Roman" pitchFamily="18" charset="0"/>
                <a:cs typeface="Times New Roman" pitchFamily="18" charset="0"/>
              </a:rPr>
              <a:t> </a:t>
            </a:r>
            <a:r>
              <a:rPr lang="en-IN" sz="2000" b="1" dirty="0" err="1" smtClean="0">
                <a:solidFill>
                  <a:schemeClr val="tx1"/>
                </a:solidFill>
                <a:latin typeface="Times New Roman" pitchFamily="18" charset="0"/>
                <a:cs typeface="Times New Roman" pitchFamily="18" charset="0"/>
              </a:rPr>
              <a:t>Manasa</a:t>
            </a:r>
            <a:endParaRPr lang="en-IN" sz="2000" b="1" dirty="0" smtClean="0">
              <a:solidFill>
                <a:schemeClr val="tx1"/>
              </a:solidFill>
              <a:latin typeface="Times New Roman" pitchFamily="18" charset="0"/>
              <a:cs typeface="Times New Roman" pitchFamily="18" charset="0"/>
            </a:endParaRPr>
          </a:p>
          <a:p>
            <a:endParaRPr lang="en-IN" sz="20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reflection blurRad="6350" stA="55000" endA="300" endPos="45500" dir="5400000" sy="-100000" algn="bl" rotWithShape="0"/>
                </a:effectLst>
                <a:latin typeface="Times New Roman" pitchFamily="18" charset="0"/>
                <a:cs typeface="Times New Roman" pitchFamily="18" charset="0"/>
              </a:rPr>
              <a:t>WEB APPLICATION</a:t>
            </a:r>
            <a:endParaRPr lang="en-US" sz="4000" dirty="0">
              <a:effectLst>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229600" cy="4525963"/>
          </a:xfrm>
        </p:spPr>
        <p:txBody>
          <a:bodyPr>
            <a:normAutofit/>
          </a:bodyPr>
          <a:lstStyle/>
          <a:p>
            <a:pPr>
              <a:buNone/>
            </a:pPr>
            <a:r>
              <a:rPr lang="en-US" sz="2200" b="1" dirty="0" smtClean="0">
                <a:latin typeface="Times New Roman" pitchFamily="18" charset="0"/>
                <a:cs typeface="Times New Roman" pitchFamily="18" charset="0"/>
              </a:rPr>
              <a:t>    Build  Application</a:t>
            </a:r>
          </a:p>
          <a:p>
            <a:r>
              <a:rPr lang="en-US" sz="2200" dirty="0" smtClean="0">
                <a:latin typeface="Times New Roman" pitchFamily="18" charset="0"/>
                <a:cs typeface="Times New Roman" pitchFamily="18" charset="0"/>
              </a:rPr>
              <a:t>In this Activity, we will be building a web application that is integrated into all the files we have created in the above Milestones. </a:t>
            </a:r>
          </a:p>
          <a:p>
            <a:r>
              <a:rPr lang="en-US" sz="2200" dirty="0" smtClean="0">
                <a:latin typeface="Times New Roman" pitchFamily="18" charset="0"/>
                <a:cs typeface="Times New Roman" pitchFamily="18" charset="0"/>
              </a:rPr>
              <a:t>A UI is provided for Where the live stream/ video stream of social distancing violations are showcased.</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reflection blurRad="6350" stA="55000" endA="300" endPos="45500" dir="5400000" sy="-100000" algn="bl" rotWithShape="0"/>
                </a:effectLst>
                <a:latin typeface="Times New Roman" pitchFamily="18" charset="0"/>
                <a:cs typeface="Times New Roman" pitchFamily="18" charset="0"/>
              </a:rPr>
              <a:t>CONCLUSION</a:t>
            </a:r>
            <a:endParaRPr lang="en-US" sz="4000" b="1" dirty="0">
              <a:effectLst>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We develop a people counter device to count the number of pedestrians walking through a door or corridor through a video or camera. Most of the time, this system is used at the entrance of a building so that the total number of visitors can be recorded. Live stream of visitors flow is streamed on to a web application.</a:t>
            </a:r>
          </a:p>
          <a:p>
            <a:r>
              <a:rPr lang="en-US" dirty="0" smtClean="0">
                <a:latin typeface="Times New Roman" pitchFamily="18" charset="0"/>
                <a:cs typeface="Times New Roman" pitchFamily="18" charset="0"/>
              </a:rPr>
              <a:t>Overhead closed-circuit television camera, or IP camera, tracks people's movements.</a:t>
            </a:r>
          </a:p>
          <a:p>
            <a:r>
              <a:rPr lang="en-US" dirty="0" smtClean="0">
                <a:latin typeface="Times New Roman" pitchFamily="18" charset="0"/>
                <a:cs typeface="Times New Roman" pitchFamily="18" charset="0"/>
              </a:rPr>
              <a:t>The camera connects to a people counter which accurately detects and records how many people pass through the counting zone.</a:t>
            </a:r>
          </a:p>
          <a:p>
            <a:r>
              <a:rPr lang="en-US" dirty="0" smtClean="0">
                <a:latin typeface="Times New Roman" pitchFamily="18" charset="0"/>
                <a:cs typeface="Times New Roman" pitchFamily="18" charset="0"/>
              </a:rPr>
              <a:t>Most of the time, this system is used at the entrance of a building so that the total number of visitors can be recorded. Live stream of visitors flow is streamed on to a web application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reflection blurRad="6350" stA="55000" endA="300" endPos="45500" dir="5400000" sy="-100000" algn="bl" rotWithShape="0"/>
                </a:effectLst>
                <a:latin typeface="Times New Roman" pitchFamily="18" charset="0"/>
                <a:cs typeface="Times New Roman" pitchFamily="18" charset="0"/>
              </a:rPr>
              <a:t>THANK YOU</a:t>
            </a:r>
            <a:endParaRPr lang="en-US" b="1" dirty="0">
              <a:effectLst>
                <a:reflection blurRad="6350" stA="55000" endA="300" endPos="455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reflection blurRad="6350" stA="55000" endA="300" endPos="45500" dir="5400000" sy="-100000" algn="bl" rotWithShape="0"/>
                </a:effectLst>
                <a:latin typeface="Times New Roman" pitchFamily="18" charset="0"/>
                <a:cs typeface="Times New Roman" pitchFamily="18" charset="0"/>
              </a:rPr>
              <a:t>OUTLINE</a:t>
            </a:r>
            <a:endParaRPr lang="en-US" sz="3600" b="1" dirty="0"/>
          </a:p>
        </p:txBody>
      </p:sp>
      <p:sp>
        <p:nvSpPr>
          <p:cNvPr id="3" name="Content Placeholder 2"/>
          <p:cNvSpPr>
            <a:spLocks noGrp="1"/>
          </p:cNvSpPr>
          <p:nvPr>
            <p:ph idx="1"/>
          </p:nvPr>
        </p:nvSpPr>
        <p:spPr/>
        <p:txBody>
          <a:bodyPr>
            <a:normAutofit/>
          </a:bodyPr>
          <a:lstStyle/>
          <a:p>
            <a:r>
              <a:rPr lang="en-US" sz="2000" cap="all" dirty="0" smtClean="0">
                <a:latin typeface="Times New Roman" panose="02020603050405020304" pitchFamily="18" charset="0"/>
                <a:cs typeface="Times New Roman" panose="02020603050405020304" pitchFamily="18" charset="0"/>
              </a:rPr>
              <a:t>Introduction</a:t>
            </a:r>
          </a:p>
          <a:p>
            <a:r>
              <a:rPr lang="en-US" sz="2000" cap="all" dirty="0" smtClean="0">
                <a:latin typeface="Times New Roman" panose="02020603050405020304" pitchFamily="18" charset="0"/>
                <a:cs typeface="Times New Roman" panose="02020603050405020304" pitchFamily="18" charset="0"/>
              </a:rPr>
              <a:t>Objective</a:t>
            </a:r>
          </a:p>
          <a:p>
            <a:r>
              <a:rPr lang="en-US" sz="2000" cap="all" dirty="0" smtClean="0">
                <a:latin typeface="Times New Roman" panose="02020603050405020304" pitchFamily="18" charset="0"/>
                <a:cs typeface="Times New Roman" panose="02020603050405020304" pitchFamily="18" charset="0"/>
              </a:rPr>
              <a:t>TECHNICAL  ARCHITECTURE</a:t>
            </a:r>
          </a:p>
          <a:p>
            <a:r>
              <a:rPr lang="en-US" sz="2000" cap="all" dirty="0" smtClean="0">
                <a:latin typeface="Times New Roman" panose="02020603050405020304" pitchFamily="18" charset="0"/>
                <a:cs typeface="Times New Roman" panose="02020603050405020304" pitchFamily="18" charset="0"/>
              </a:rPr>
              <a:t>Project  flow</a:t>
            </a:r>
          </a:p>
          <a:p>
            <a:r>
              <a:rPr lang="en-US" sz="2000" cap="all" dirty="0" smtClean="0">
                <a:latin typeface="Times New Roman" panose="02020603050405020304" pitchFamily="18" charset="0"/>
                <a:cs typeface="Times New Roman" panose="02020603050405020304" pitchFamily="18" charset="0"/>
              </a:rPr>
              <a:t>ALGORITHM</a:t>
            </a:r>
          </a:p>
          <a:p>
            <a:r>
              <a:rPr lang="en-US" sz="2000" cap="all" dirty="0" smtClean="0">
                <a:latin typeface="Times New Roman" panose="02020603050405020304" pitchFamily="18" charset="0"/>
                <a:cs typeface="Times New Roman" panose="02020603050405020304" pitchFamily="18" charset="0"/>
              </a:rPr>
              <a:t>Implementation</a:t>
            </a:r>
          </a:p>
          <a:p>
            <a:r>
              <a:rPr lang="en-US" sz="2000" cap="all" dirty="0" smtClean="0">
                <a:latin typeface="Times New Roman" panose="02020603050405020304" pitchFamily="18" charset="0"/>
                <a:cs typeface="Times New Roman" panose="02020603050405020304" pitchFamily="18" charset="0"/>
              </a:rPr>
              <a:t>WEB application</a:t>
            </a:r>
          </a:p>
          <a:p>
            <a:r>
              <a:rPr lang="en-US" sz="2000" cap="all" dirty="0" smtClean="0">
                <a:latin typeface="Times New Roman" panose="02020603050405020304" pitchFamily="18" charset="0"/>
                <a:cs typeface="Times New Roman" panose="02020603050405020304" pitchFamily="18" charset="0"/>
              </a:rPr>
              <a:t>Output images</a:t>
            </a:r>
          </a:p>
          <a:p>
            <a:r>
              <a:rPr lang="en-US" sz="2000" cap="all" dirty="0" smtClean="0">
                <a:latin typeface="Times New Roman" panose="02020603050405020304" pitchFamily="18" charset="0"/>
                <a:cs typeface="Times New Roman" panose="02020603050405020304" pitchFamily="18" charset="0"/>
              </a:rPr>
              <a:t>conclusion</a:t>
            </a:r>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cap="all" dirty="0" smtClean="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Introduction</a:t>
            </a:r>
            <a:r>
              <a:rPr lang="en-US" cap="all" dirty="0" smtClean="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
            </a:r>
            <a:br>
              <a:rPr lang="en-US" cap="all" dirty="0" smtClean="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br>
            <a:endParaRPr lang="en-US"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533400" y="1295400"/>
            <a:ext cx="8229600" cy="4525963"/>
          </a:xfrm>
        </p:spPr>
        <p:txBody>
          <a:bodyPr>
            <a:normAutofit/>
          </a:bodyPr>
          <a:lstStyle/>
          <a:p>
            <a:pPr>
              <a:buFont typeface="Wingdings" pitchFamily="2" charset="2"/>
              <a:buChar char="Ø"/>
            </a:pPr>
            <a:r>
              <a:rPr lang="en-US" sz="1800" dirty="0">
                <a:latin typeface="Times New Roman" pitchFamily="18" charset="0"/>
                <a:cs typeface="Times New Roman" pitchFamily="18" charset="0"/>
              </a:rPr>
              <a:t>Real-time people flow estimation can be very useful to gain insights for many commercial and non-commercial applications. Counting people on streets or at entrances of places is indeed beneficial for security, tracking, and marketing purposes. People counters can be used to monitor occupancy of entire buildings, individual rooms or anything some of the application where you can implement people counters are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Retail stores and supermarkets</a:t>
            </a:r>
          </a:p>
          <a:p>
            <a:r>
              <a:rPr lang="en-US" sz="1800" dirty="0">
                <a:latin typeface="Times New Roman" pitchFamily="18" charset="0"/>
                <a:cs typeface="Times New Roman" pitchFamily="18" charset="0"/>
              </a:rPr>
              <a:t>Higher education</a:t>
            </a:r>
          </a:p>
          <a:p>
            <a:r>
              <a:rPr lang="en-US" sz="1800" dirty="0">
                <a:latin typeface="Times New Roman" pitchFamily="18" charset="0"/>
                <a:cs typeface="Times New Roman" pitchFamily="18" charset="0"/>
              </a:rPr>
              <a:t>Corporate workplaces</a:t>
            </a:r>
          </a:p>
          <a:p>
            <a:r>
              <a:rPr lang="en-US" sz="1800" dirty="0">
                <a:latin typeface="Times New Roman" pitchFamily="18" charset="0"/>
                <a:cs typeface="Times New Roman" pitchFamily="18" charset="0"/>
              </a:rPr>
              <a:t>Restaurants, hospitality and leisure facilities</a:t>
            </a:r>
          </a:p>
          <a:p>
            <a:r>
              <a:rPr lang="en-US" sz="1800" dirty="0" smtClean="0">
                <a:latin typeface="Times New Roman" pitchFamily="18" charset="0"/>
                <a:cs typeface="Times New Roman" pitchFamily="18" charset="0"/>
              </a:rPr>
              <a:t>Washrooms</a:t>
            </a:r>
          </a:p>
          <a:p>
            <a:pPr>
              <a:buFont typeface="Wingdings" pitchFamily="2" charset="2"/>
              <a:buChar char="Ø"/>
            </a:pPr>
            <a:r>
              <a:rPr lang="en-US" sz="1800" dirty="0"/>
              <a:t> </a:t>
            </a:r>
            <a:r>
              <a:rPr lang="en-US" sz="1800" dirty="0" smtClean="0">
                <a:latin typeface="Times New Roman" pitchFamily="18" charset="0"/>
                <a:cs typeface="Times New Roman" pitchFamily="18" charset="0"/>
              </a:rPr>
              <a:t>In this project we develop </a:t>
            </a:r>
            <a:r>
              <a:rPr lang="en-US" sz="1800" dirty="0">
                <a:latin typeface="Times New Roman" pitchFamily="18" charset="0"/>
                <a:cs typeface="Times New Roman" pitchFamily="18" charset="0"/>
              </a:rPr>
              <a:t>a people counter device to count the number of pedestrians walking through a door or corridor through a video or camera.</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cap="all" dirty="0" smtClean="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Objective</a:t>
            </a:r>
            <a:r>
              <a:rPr lang="en-US" cap="all" dirty="0" smtClean="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
            </a:r>
            <a:br>
              <a:rPr lang="en-US" cap="all" dirty="0" smtClean="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br>
            <a:endParaRPr lang="en-US"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457200" y="1219200"/>
            <a:ext cx="8229600" cy="4525963"/>
          </a:xfrm>
        </p:spPr>
        <p:txBody>
          <a:bodyPr>
            <a:normAutofit/>
          </a:bodyPr>
          <a:lstStyle/>
          <a:p>
            <a:r>
              <a:rPr lang="en-US" sz="2000" dirty="0" smtClean="0">
                <a:latin typeface="Times New Roman" pitchFamily="18" charset="0"/>
                <a:cs typeface="Times New Roman" pitchFamily="18" charset="0"/>
              </a:rPr>
              <a:t>After Completing this project we will be able to Use Python, Deep learning and Computer vision concepts</a:t>
            </a:r>
          </a:p>
          <a:p>
            <a:r>
              <a:rPr lang="en-US" sz="2000" dirty="0" err="1" smtClean="0">
                <a:latin typeface="Times New Roman" pitchFamily="18" charset="0"/>
                <a:cs typeface="Times New Roman" pitchFamily="18" charset="0"/>
              </a:rPr>
              <a:t>MobideSSD</a:t>
            </a:r>
            <a:r>
              <a:rPr lang="en-US" sz="2000" dirty="0" smtClean="0">
                <a:latin typeface="Times New Roman" pitchFamily="18" charset="0"/>
                <a:cs typeface="Times New Roman" pitchFamily="18" charset="0"/>
              </a:rPr>
              <a:t> detection model </a:t>
            </a:r>
          </a:p>
          <a:p>
            <a:r>
              <a:rPr lang="en-US" sz="2000" dirty="0" smtClean="0">
                <a:latin typeface="Times New Roman" pitchFamily="18" charset="0"/>
                <a:cs typeface="Times New Roman" pitchFamily="18" charset="0"/>
              </a:rPr>
              <a:t>Flask Web Framework</a:t>
            </a:r>
          </a:p>
          <a:p>
            <a:r>
              <a:rPr lang="en-US" sz="2000" dirty="0" smtClean="0">
                <a:latin typeface="Times New Roman" pitchFamily="18" charset="0"/>
                <a:cs typeface="Times New Roman" pitchFamily="18" charset="0"/>
              </a:rPr>
              <a:t>Object Tracking</a:t>
            </a:r>
          </a:p>
          <a:p>
            <a:r>
              <a:rPr lang="en-US" sz="2000" dirty="0" smtClean="0">
                <a:latin typeface="Times New Roman" pitchFamily="18" charset="0"/>
                <a:cs typeface="Times New Roman" pitchFamily="18" charset="0"/>
              </a:rPr>
              <a:t>Object Detection</a:t>
            </a:r>
          </a:p>
          <a:p>
            <a:r>
              <a:rPr lang="en-US" sz="2000" dirty="0" smtClean="0">
                <a:latin typeface="Times New Roman" pitchFamily="18" charset="0"/>
                <a:cs typeface="Times New Roman" pitchFamily="18" charset="0"/>
              </a:rPr>
              <a:t>The objective of this project is to develop a people counter device to count the number of pedestrians walking through a door or corridor through a video or camera..</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cap="all" dirty="0" smtClean="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TECHNICAL  ARCHITECTURE</a:t>
            </a:r>
            <a:br>
              <a:rPr lang="en-US" b="1" cap="all" dirty="0" smtClean="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br>
            <a:endParaRPr lang="en-US" b="1" dirty="0">
              <a:effectLst>
                <a:reflection blurRad="6350" stA="55000" endA="300" endPos="45500" dir="5400000" sy="-100000" algn="bl" rotWithShape="0"/>
              </a:effectLst>
            </a:endParaRPr>
          </a:p>
        </p:txBody>
      </p:sp>
      <p:pic>
        <p:nvPicPr>
          <p:cNvPr id="4" name="Content Placeholder 3" descr="download.png"/>
          <p:cNvPicPr>
            <a:picLocks noGrp="1" noChangeAspect="1"/>
          </p:cNvPicPr>
          <p:nvPr>
            <p:ph idx="1"/>
          </p:nvPr>
        </p:nvPicPr>
        <p:blipFill>
          <a:blip r:embed="rId2" cstate="print"/>
          <a:stretch>
            <a:fillRect/>
          </a:stretch>
        </p:blipFill>
        <p:spPr>
          <a:xfrm>
            <a:off x="685800" y="1752600"/>
            <a:ext cx="7696200" cy="42672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r>
              <a:rPr lang="en-US" b="1" dirty="0" smtClean="0">
                <a:effectLst>
                  <a:reflection blurRad="6350" stA="55000" endA="300" endPos="45500" dir="5400000" sy="-100000" algn="bl" rotWithShape="0"/>
                </a:effectLst>
                <a:latin typeface="Times New Roman" pitchFamily="18" charset="0"/>
                <a:cs typeface="Times New Roman" pitchFamily="18" charset="0"/>
              </a:rPr>
              <a:t>PROJECT FLOW</a:t>
            </a:r>
            <a:br>
              <a:rPr lang="en-US" b="1" dirty="0" smtClean="0">
                <a:effectLst>
                  <a:reflection blurRad="6350" stA="55000" endA="300" endPos="45500" dir="5400000" sy="-100000" algn="bl" rotWithShape="0"/>
                </a:effectLst>
                <a:latin typeface="Times New Roman" pitchFamily="18" charset="0"/>
                <a:cs typeface="Times New Roman" pitchFamily="18" charset="0"/>
              </a:rPr>
            </a:br>
            <a:endParaRPr lang="en-US" dirty="0">
              <a:effectLst>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US" sz="2000" dirty="0" smtClean="0">
                <a:latin typeface="Times New Roman" pitchFamily="18" charset="0"/>
                <a:cs typeface="Times New Roman" pitchFamily="18" charset="0"/>
              </a:rPr>
              <a:t>          This project has two phases, phase 1 is to implement  detection of person and the second phase is to implement tracking of a person.</a:t>
            </a:r>
          </a:p>
          <a:p>
            <a:pPr>
              <a:buFont typeface="Wingdings" pitchFamily="2" charset="2"/>
              <a:buChar char="Ø"/>
            </a:pPr>
            <a:r>
              <a:rPr lang="en-US" sz="2000" b="1" dirty="0" smtClean="0">
                <a:latin typeface="Times New Roman" pitchFamily="18" charset="0"/>
                <a:cs typeface="Times New Roman" pitchFamily="18" charset="0"/>
              </a:rPr>
              <a:t>Phase1: Person Detection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Get the camera / Video Feed</a:t>
            </a:r>
          </a:p>
          <a:p>
            <a:r>
              <a:rPr lang="en-US" sz="2000" dirty="0" smtClean="0">
                <a:latin typeface="Times New Roman" pitchFamily="18" charset="0"/>
                <a:cs typeface="Times New Roman" pitchFamily="18" charset="0"/>
              </a:rPr>
              <a:t>Detect people in the frame using the </a:t>
            </a:r>
            <a:r>
              <a:rPr lang="en-US" sz="2000" dirty="0" err="1" smtClean="0">
                <a:latin typeface="Times New Roman" pitchFamily="18" charset="0"/>
                <a:cs typeface="Times New Roman" pitchFamily="18" charset="0"/>
              </a:rPr>
              <a:t>caffe</a:t>
            </a:r>
            <a:r>
              <a:rPr lang="en-US" sz="2000" dirty="0" smtClean="0">
                <a:latin typeface="Times New Roman" pitchFamily="18" charset="0"/>
                <a:cs typeface="Times New Roman" pitchFamily="18" charset="0"/>
              </a:rPr>
              <a:t> pre-trained model</a:t>
            </a:r>
          </a:p>
          <a:p>
            <a:r>
              <a:rPr lang="en-US" sz="2000" dirty="0" smtClean="0">
                <a:latin typeface="Times New Roman" pitchFamily="18" charset="0"/>
                <a:cs typeface="Times New Roman" pitchFamily="18" charset="0"/>
              </a:rPr>
              <a:t>Localize the pedestrians in the frame</a:t>
            </a:r>
          </a:p>
          <a:p>
            <a:r>
              <a:rPr lang="en-US" sz="2000" dirty="0" smtClean="0">
                <a:latin typeface="Times New Roman" pitchFamily="18" charset="0"/>
                <a:cs typeface="Times New Roman" pitchFamily="18" charset="0"/>
              </a:rPr>
              <a:t>use the detected person bounding box coordinates to track them</a:t>
            </a:r>
          </a:p>
          <a:p>
            <a:pPr>
              <a:buFont typeface="Wingdings" pitchFamily="2" charset="2"/>
              <a:buChar char="Ø"/>
            </a:pPr>
            <a:r>
              <a:rPr lang="en-US" sz="2000" b="1" dirty="0" smtClean="0">
                <a:latin typeface="Times New Roman" pitchFamily="18" charset="0"/>
                <a:cs typeface="Times New Roman" pitchFamily="18" charset="0"/>
              </a:rPr>
              <a:t>Phase 2:  Tracking Phase: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create an object tracker for each detected object to track the object as it moves around the frame</a:t>
            </a:r>
          </a:p>
          <a:p>
            <a:r>
              <a:rPr lang="en-US" sz="2000" dirty="0" smtClean="0">
                <a:latin typeface="Times New Roman" pitchFamily="18" charset="0"/>
                <a:cs typeface="Times New Roman" pitchFamily="18" charset="0"/>
              </a:rPr>
              <a:t>continue tracking until  the N-</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frame is reached  and then re-run our object detector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The entire process repeats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reflection blurRad="6350" stA="55000" endA="300" endPos="45500" dir="5400000" sy="-100000" algn="bl" rotWithShape="0"/>
                </a:effectLst>
                <a:latin typeface="Times New Roman" pitchFamily="18" charset="0"/>
                <a:cs typeface="Times New Roman" pitchFamily="18" charset="0"/>
              </a:rPr>
              <a:t>ALGORITHM</a:t>
            </a:r>
            <a:endParaRPr lang="en-US" sz="4000" b="1" dirty="0">
              <a:effectLst>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sz="2000" b="1" dirty="0" smtClean="0">
                <a:latin typeface="Times New Roman" pitchFamily="18" charset="0"/>
                <a:cs typeface="Times New Roman" pitchFamily="18" charset="0"/>
              </a:rPr>
              <a:t>      Centroid Tracking Algorithm</a:t>
            </a:r>
          </a:p>
          <a:p>
            <a:pPr>
              <a:buNone/>
            </a:pPr>
            <a:r>
              <a:rPr lang="en-US" sz="2000" dirty="0" smtClean="0">
                <a:latin typeface="Times New Roman" pitchFamily="18" charset="0"/>
                <a:cs typeface="Times New Roman" pitchFamily="18" charset="0"/>
              </a:rPr>
              <a:t>      Multiple processes are involved in the </a:t>
            </a:r>
            <a:r>
              <a:rPr lang="en-US" sz="2000" dirty="0" err="1" smtClean="0">
                <a:latin typeface="Times New Roman" pitchFamily="18" charset="0"/>
                <a:cs typeface="Times New Roman" pitchFamily="18" charset="0"/>
              </a:rPr>
              <a:t>centroid</a:t>
            </a:r>
            <a:r>
              <a:rPr lang="en-US" sz="2000" dirty="0" smtClean="0">
                <a:latin typeface="Times New Roman" pitchFamily="18" charset="0"/>
                <a:cs typeface="Times New Roman" pitchFamily="18" charset="0"/>
              </a:rPr>
              <a:t> tracking algorithm, we will go with each and every step in this activity. </a:t>
            </a:r>
          </a:p>
          <a:p>
            <a:r>
              <a:rPr lang="en-US" sz="2000" b="1" dirty="0" smtClean="0">
                <a:latin typeface="Times New Roman" pitchFamily="18" charset="0"/>
                <a:cs typeface="Times New Roman" pitchFamily="18" charset="0"/>
              </a:rPr>
              <a:t>Step1: </a:t>
            </a:r>
            <a:r>
              <a:rPr lang="en-US" sz="2000" dirty="0" smtClean="0">
                <a:latin typeface="Times New Roman" pitchFamily="18" charset="0"/>
                <a:cs typeface="Times New Roman" pitchFamily="18" charset="0"/>
              </a:rPr>
              <a:t>Computing the </a:t>
            </a:r>
            <a:r>
              <a:rPr lang="en-US" sz="2000" dirty="0" err="1" smtClean="0">
                <a:latin typeface="Times New Roman" pitchFamily="18" charset="0"/>
                <a:cs typeface="Times New Roman" pitchFamily="18" charset="0"/>
              </a:rPr>
              <a:t>centroids</a:t>
            </a:r>
            <a:r>
              <a:rPr lang="en-US" sz="2000" dirty="0" smtClean="0">
                <a:latin typeface="Times New Roman" pitchFamily="18" charset="0"/>
                <a:cs typeface="Times New Roman" pitchFamily="18" charset="0"/>
              </a:rPr>
              <a:t> from the boundary boxes retrieved from </a:t>
            </a:r>
            <a:r>
              <a:rPr lang="en-US" sz="2000" dirty="0" err="1" smtClean="0">
                <a:latin typeface="Times New Roman" pitchFamily="18" charset="0"/>
                <a:cs typeface="Times New Roman" pitchFamily="18" charset="0"/>
              </a:rPr>
              <a:t>Mobilenet</a:t>
            </a:r>
            <a:r>
              <a:rPr lang="en-US" sz="2000" dirty="0" smtClean="0">
                <a:latin typeface="Times New Roman" pitchFamily="18" charset="0"/>
                <a:cs typeface="Times New Roman" pitchFamily="18" charset="0"/>
              </a:rPr>
              <a:t> SSD Object detection algorithm</a:t>
            </a:r>
          </a:p>
          <a:p>
            <a:r>
              <a:rPr lang="en-US" sz="2000" b="1" dirty="0" smtClean="0">
                <a:latin typeface="Times New Roman" pitchFamily="18" charset="0"/>
                <a:cs typeface="Times New Roman" pitchFamily="18" charset="0"/>
              </a:rPr>
              <a:t>Step2: </a:t>
            </a:r>
            <a:r>
              <a:rPr lang="en-US" sz="2000" dirty="0" smtClean="0">
                <a:latin typeface="Times New Roman" pitchFamily="18" charset="0"/>
                <a:cs typeface="Times New Roman" pitchFamily="18" charset="0"/>
              </a:rPr>
              <a:t>calculating the </a:t>
            </a:r>
            <a:r>
              <a:rPr lang="en-US" sz="2000" dirty="0" err="1" smtClean="0">
                <a:latin typeface="Times New Roman" pitchFamily="18" charset="0"/>
                <a:cs typeface="Times New Roman" pitchFamily="18" charset="0"/>
              </a:rPr>
              <a:t>euclidean</a:t>
            </a:r>
            <a:r>
              <a:rPr lang="en-US" sz="2000" dirty="0" smtClean="0">
                <a:latin typeface="Times New Roman" pitchFamily="18" charset="0"/>
                <a:cs typeface="Times New Roman" pitchFamily="18" charset="0"/>
              </a:rPr>
              <a:t> distance between the existing object's bounding boxes and new object's bounding boxes</a:t>
            </a:r>
          </a:p>
          <a:p>
            <a:r>
              <a:rPr lang="en-US" sz="2000" b="1" dirty="0" smtClean="0">
                <a:latin typeface="Times New Roman" pitchFamily="18" charset="0"/>
                <a:cs typeface="Times New Roman" pitchFamily="18" charset="0"/>
              </a:rPr>
              <a:t>Step 3: </a:t>
            </a:r>
            <a:r>
              <a:rPr lang="en-US" sz="2000" dirty="0" smtClean="0">
                <a:latin typeface="Times New Roman" pitchFamily="18" charset="0"/>
                <a:cs typeface="Times New Roman" pitchFamily="18" charset="0"/>
              </a:rPr>
              <a:t>update the </a:t>
            </a:r>
            <a:r>
              <a:rPr lang="en-US" sz="2000" dirty="0" err="1" smtClean="0">
                <a:latin typeface="Times New Roman" pitchFamily="18" charset="0"/>
                <a:cs typeface="Times New Roman" pitchFamily="18" charset="0"/>
              </a:rPr>
              <a:t>x,y</a:t>
            </a:r>
            <a:r>
              <a:rPr lang="en-US" sz="2000" dirty="0" smtClean="0">
                <a:latin typeface="Times New Roman" pitchFamily="18" charset="0"/>
                <a:cs typeface="Times New Roman" pitchFamily="18" charset="0"/>
              </a:rPr>
              <a:t> coordinates of existing objects</a:t>
            </a:r>
          </a:p>
          <a:p>
            <a:r>
              <a:rPr lang="en-US" sz="2000" b="1" dirty="0" smtClean="0">
                <a:latin typeface="Times New Roman" pitchFamily="18" charset="0"/>
                <a:cs typeface="Times New Roman" pitchFamily="18" charset="0"/>
              </a:rPr>
              <a:t>Step4: </a:t>
            </a:r>
            <a:r>
              <a:rPr lang="en-US" sz="2000" dirty="0" smtClean="0">
                <a:latin typeface="Times New Roman" pitchFamily="18" charset="0"/>
                <a:cs typeface="Times New Roman" pitchFamily="18" charset="0"/>
              </a:rPr>
              <a:t>Register the newly detected objects</a:t>
            </a:r>
          </a:p>
          <a:p>
            <a:r>
              <a:rPr lang="en-US" sz="2000" b="1" dirty="0" smtClean="0">
                <a:latin typeface="Times New Roman" pitchFamily="18" charset="0"/>
                <a:cs typeface="Times New Roman" pitchFamily="18" charset="0"/>
              </a:rPr>
              <a:t>Step5: </a:t>
            </a:r>
            <a:r>
              <a:rPr lang="en-US" sz="2000" dirty="0" smtClean="0">
                <a:latin typeface="Times New Roman" pitchFamily="18" charset="0"/>
                <a:cs typeface="Times New Roman" pitchFamily="18" charset="0"/>
              </a:rPr>
              <a:t>Deregister old Objects</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4" name="image7.jpeg"/>
          <p:cNvPicPr/>
          <p:nvPr/>
        </p:nvPicPr>
        <p:blipFill>
          <a:blip r:embed="rId2" cstate="print"/>
          <a:stretch>
            <a:fillRect/>
          </a:stretch>
        </p:blipFill>
        <p:spPr>
          <a:xfrm>
            <a:off x="4572000" y="4495800"/>
            <a:ext cx="3771900" cy="2057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reflection blurRad="6350" stA="55000" endA="300" endPos="45500" dir="5400000" sy="-100000" algn="bl" rotWithShape="0"/>
                </a:effectLst>
                <a:latin typeface="Times New Roman" pitchFamily="18" charset="0"/>
                <a:cs typeface="Times New Roman" pitchFamily="18" charset="0"/>
              </a:rPr>
              <a:t>IMPLEMENTATION</a:t>
            </a:r>
            <a:endParaRPr lang="en-US" sz="4000" dirty="0">
              <a:effectLst>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828800"/>
            <a:ext cx="8229600" cy="4525963"/>
          </a:xfrm>
        </p:spPr>
        <p:txBody>
          <a:bodyPr>
            <a:normAutofit/>
          </a:bodyPr>
          <a:lstStyle/>
          <a:p>
            <a:pPr>
              <a:buNone/>
            </a:pPr>
            <a:r>
              <a:rPr lang="en-US" sz="2200" b="1" dirty="0" smtClean="0">
                <a:latin typeface="Times New Roman" pitchFamily="18" charset="0"/>
                <a:cs typeface="Times New Roman" pitchFamily="18" charset="0"/>
              </a:rPr>
              <a:t>   </a:t>
            </a:r>
            <a:r>
              <a:rPr lang="en-US" sz="2300" b="1" dirty="0" smtClean="0">
                <a:latin typeface="Times New Roman" pitchFamily="18" charset="0"/>
                <a:cs typeface="Times New Roman" pitchFamily="18" charset="0"/>
              </a:rPr>
              <a:t>Implementing People Counter</a:t>
            </a:r>
          </a:p>
          <a:p>
            <a:r>
              <a:rPr lang="en-US" sz="2200" dirty="0" smtClean="0">
                <a:latin typeface="Times New Roman" pitchFamily="18" charset="0"/>
                <a:cs typeface="Times New Roman" pitchFamily="18" charset="0"/>
              </a:rPr>
              <a:t>With all the </a:t>
            </a:r>
            <a:r>
              <a:rPr lang="en-US" sz="2200" smtClean="0">
                <a:latin typeface="Times New Roman" pitchFamily="18" charset="0"/>
                <a:cs typeface="Times New Roman" pitchFamily="18" charset="0"/>
              </a:rPr>
              <a:t>support </a:t>
            </a:r>
            <a:r>
              <a:rPr lang="en-US" sz="2200" smtClean="0">
                <a:latin typeface="Times New Roman" pitchFamily="18" charset="0"/>
                <a:cs typeface="Times New Roman" pitchFamily="18" charset="0"/>
              </a:rPr>
              <a:t>files </a:t>
            </a:r>
            <a:r>
              <a:rPr lang="en-US" sz="2200" dirty="0" smtClean="0">
                <a:latin typeface="Times New Roman" pitchFamily="18" charset="0"/>
                <a:cs typeface="Times New Roman" pitchFamily="18" charset="0"/>
              </a:rPr>
              <a:t>and packages,  we build our </a:t>
            </a:r>
            <a:r>
              <a:rPr lang="en-US" sz="2200" dirty="0" err="1" smtClean="0">
                <a:latin typeface="Times New Roman" pitchFamily="18" charset="0"/>
                <a:cs typeface="Times New Roman" pitchFamily="18" charset="0"/>
              </a:rPr>
              <a:t>OpenCV</a:t>
            </a:r>
            <a:r>
              <a:rPr lang="en-US" sz="2200" dirty="0" smtClean="0">
                <a:latin typeface="Times New Roman" pitchFamily="18" charset="0"/>
                <a:cs typeface="Times New Roman" pitchFamily="18" charset="0"/>
              </a:rPr>
              <a:t> people counter.</a:t>
            </a:r>
          </a:p>
          <a:p>
            <a:r>
              <a:rPr lang="en-US" sz="2200" dirty="0" smtClean="0">
                <a:latin typeface="Times New Roman" pitchFamily="18" charset="0"/>
                <a:cs typeface="Times New Roman" pitchFamily="18" charset="0"/>
              </a:rPr>
              <a:t>This section allows you to </a:t>
            </a:r>
            <a:r>
              <a:rPr lang="en-US" sz="2200" dirty="0" smtClean="0">
                <a:latin typeface="Times New Roman" pitchFamily="18" charset="0"/>
                <a:cs typeface="Times New Roman" pitchFamily="18" charset="0"/>
              </a:rPr>
              <a:t>implement </a:t>
            </a:r>
            <a:r>
              <a:rPr lang="en-US" sz="2200" dirty="0" smtClean="0">
                <a:latin typeface="Times New Roman" pitchFamily="18" charset="0"/>
                <a:cs typeface="Times New Roman" pitchFamily="18" charset="0"/>
              </a:rPr>
              <a:t>the people counting system.</a:t>
            </a: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reflection blurRad="6350" stA="55000" endA="300" endPos="45500" dir="5400000" sy="-100000" algn="bl" rotWithShape="0"/>
                </a:effectLst>
                <a:latin typeface="Times New Roman" pitchFamily="18" charset="0"/>
                <a:cs typeface="Times New Roman" pitchFamily="18" charset="0"/>
              </a:rPr>
              <a:t>OUTPUT IMAGES</a:t>
            </a:r>
            <a:endParaRPr lang="en-GB" sz="4000" b="1" dirty="0">
              <a:effectLst>
                <a:reflection blurRad="6350" stA="55000" endA="300" endPos="45500" dir="5400000" sy="-100000" algn="bl" rotWithShape="0"/>
              </a:effectLst>
              <a:latin typeface="Times New Roman" pitchFamily="18" charset="0"/>
              <a:cs typeface="Times New Roman" pitchFamily="18" charset="0"/>
            </a:endParaRPr>
          </a:p>
        </p:txBody>
      </p:sp>
      <p:pic>
        <p:nvPicPr>
          <p:cNvPr id="4" name="Content Placeholder 3" descr="out2.PNG"/>
          <p:cNvPicPr>
            <a:picLocks noGrp="1" noChangeAspect="1"/>
          </p:cNvPicPr>
          <p:nvPr>
            <p:ph idx="1"/>
          </p:nvPr>
        </p:nvPicPr>
        <p:blipFill>
          <a:blip r:embed="rId2"/>
          <a:stretch>
            <a:fillRect/>
          </a:stretch>
        </p:blipFill>
        <p:spPr>
          <a:xfrm>
            <a:off x="2057400" y="4038600"/>
            <a:ext cx="4419600" cy="2583369"/>
          </a:xfrm>
        </p:spPr>
      </p:pic>
      <p:pic>
        <p:nvPicPr>
          <p:cNvPr id="5" name="Picture 4" descr="out3.PNG"/>
          <p:cNvPicPr>
            <a:picLocks noChangeAspect="1"/>
          </p:cNvPicPr>
          <p:nvPr/>
        </p:nvPicPr>
        <p:blipFill>
          <a:blip r:embed="rId3"/>
          <a:stretch>
            <a:fillRect/>
          </a:stretch>
        </p:blipFill>
        <p:spPr>
          <a:xfrm>
            <a:off x="1981200" y="1219200"/>
            <a:ext cx="4419600" cy="2743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182</Words>
  <Application>Microsoft Office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People Counting And Tracking System </vt:lpstr>
      <vt:lpstr>OUTLINE</vt:lpstr>
      <vt:lpstr>Introduction </vt:lpstr>
      <vt:lpstr>Objective </vt:lpstr>
      <vt:lpstr>TECHNICAL  ARCHITECTURE </vt:lpstr>
      <vt:lpstr>PROJECT FLOW </vt:lpstr>
      <vt:lpstr>ALGORITHM</vt:lpstr>
      <vt:lpstr>IMPLEMENTATION</vt:lpstr>
      <vt:lpstr>OUTPUT IMAGES</vt:lpstr>
      <vt:lpstr>WEB APPLICATION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Counting And Tracking System</dc:title>
  <dc:creator>DELL</dc:creator>
  <cp:lastModifiedBy>general</cp:lastModifiedBy>
  <cp:revision>15</cp:revision>
  <dcterms:created xsi:type="dcterms:W3CDTF">2022-01-11T06:00:19Z</dcterms:created>
  <dcterms:modified xsi:type="dcterms:W3CDTF">2022-08-04T03:58:37Z</dcterms:modified>
</cp:coreProperties>
</file>