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5"/>
  </p:notesMasterIdLst>
  <p:sldIdLst>
    <p:sldId id="256" r:id="rId2"/>
    <p:sldId id="257" r:id="rId3"/>
    <p:sldId id="258" r:id="rId4"/>
    <p:sldId id="262" r:id="rId5"/>
    <p:sldId id="263" r:id="rId6"/>
    <p:sldId id="265" r:id="rId7"/>
    <p:sldId id="266" r:id="rId8"/>
    <p:sldId id="259" r:id="rId9"/>
    <p:sldId id="260" r:id="rId10"/>
    <p:sldId id="267" r:id="rId11"/>
    <p:sldId id="268" r:id="rId12"/>
    <p:sldId id="261"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79d77c9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79d77c9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973adefe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973adef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79d77c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79d77c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7973adef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7973adef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4107500" y="255950"/>
            <a:ext cx="4692600" cy="2072100"/>
          </a:xfrm>
          <a:prstGeom prst="rect">
            <a:avLst/>
          </a:prstGeom>
        </p:spPr>
        <p:txBody>
          <a:bodyPr spcFirstLastPara="1" wrap="square" lIns="91425" tIns="91425" rIns="91425" bIns="91425" anchor="b" anchorCtr="0">
            <a:noAutofit/>
          </a:bodyPr>
          <a:lstStyle/>
          <a:p>
            <a:pPr algn="ctr"/>
            <a:r>
              <a:rPr lang="en-US" sz="3200" u="sng" dirty="0" smtClean="0">
                <a:latin typeface="Times New Roman" pitchFamily="18" charset="0"/>
                <a:cs typeface="Times New Roman" pitchFamily="18" charset="0"/>
              </a:rPr>
              <a:t>Applying Machine Learning To Financial Risk Management</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sz="3200" dirty="0">
              <a:latin typeface="Times New Roman" pitchFamily="18" charset="0"/>
              <a:cs typeface="Times New Roman" pitchFamily="18" charset="0"/>
            </a:endParaRPr>
          </a:p>
        </p:txBody>
      </p:sp>
      <p:pic>
        <p:nvPicPr>
          <p:cNvPr id="66" name="Google Shape;66;p11"/>
          <p:cNvPicPr preferRelativeResize="0"/>
          <p:nvPr/>
        </p:nvPicPr>
        <p:blipFill>
          <a:blip r:embed="rId3">
            <a:alphaModFix/>
          </a:blip>
          <a:stretch>
            <a:fillRect/>
          </a:stretch>
        </p:blipFill>
        <p:spPr>
          <a:xfrm>
            <a:off x="152400" y="152400"/>
            <a:ext cx="3915544" cy="1987302"/>
          </a:xfrm>
          <a:prstGeom prst="rect">
            <a:avLst/>
          </a:prstGeom>
          <a:noFill/>
          <a:ln>
            <a:noFill/>
          </a:ln>
        </p:spPr>
      </p:pic>
      <p:sp>
        <p:nvSpPr>
          <p:cNvPr id="67" name="Google Shape;67;p11"/>
          <p:cNvSpPr txBox="1"/>
          <p:nvPr/>
        </p:nvSpPr>
        <p:spPr>
          <a:xfrm>
            <a:off x="1187624" y="2498625"/>
            <a:ext cx="6100976" cy="1846629"/>
          </a:xfrm>
          <a:prstGeom prst="rect">
            <a:avLst/>
          </a:prstGeom>
          <a:noFill/>
          <a:ln>
            <a:noFill/>
          </a:ln>
        </p:spPr>
        <p:txBody>
          <a:bodyPr spcFirstLastPara="1" wrap="square" lIns="91425" tIns="91425" rIns="91425" bIns="91425" anchor="t" anchorCtr="0">
            <a:spAutoFit/>
          </a:bodyPr>
          <a:lstStyle/>
          <a:p>
            <a:r>
              <a:rPr lang="en-US" sz="1800" b="1" dirty="0" smtClean="0">
                <a:solidFill>
                  <a:schemeClr val="tx1"/>
                </a:solidFill>
                <a:latin typeface="Times New Roman" pitchFamily="18" charset="0"/>
                <a:cs typeface="Times New Roman" pitchFamily="18" charset="0"/>
              </a:rPr>
              <a:t>AITHA SAI PRIYA	                            18UK1A0501</a:t>
            </a:r>
            <a:endParaRPr lang="en-US" sz="1800" dirty="0" smtClean="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SRAVANI KARNE	                            18UK1A0553</a:t>
            </a:r>
            <a:endParaRPr lang="en-US" sz="1800" dirty="0" smtClean="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GUDIKANDULA BHARATHCHANDRA    18UK1A0574</a:t>
            </a:r>
            <a:endParaRPr lang="en-US" sz="1800" dirty="0" smtClean="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DONGALA ANJIREDDY	                            18UK1A0514</a:t>
            </a:r>
            <a:endParaRPr lang="en-US" sz="1800"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800" dirty="0">
              <a:solidFill>
                <a:schemeClr val="tx1"/>
              </a:solidFill>
              <a:latin typeface="Cousine"/>
              <a:ea typeface="Cousine"/>
              <a:cs typeface="Cousine"/>
              <a:sym typeface="Cousine"/>
            </a:endParaRPr>
          </a:p>
          <a:p>
            <a:pPr marL="0" lvl="0" indent="0" algn="l" rtl="0">
              <a:spcBef>
                <a:spcPts val="0"/>
              </a:spcBef>
              <a:spcAft>
                <a:spcPts val="0"/>
              </a:spcAft>
              <a:buNone/>
            </a:pPr>
            <a:endParaRPr sz="1800" dirty="0">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smtClean="0">
                <a:latin typeface="Times New Roman" pitchFamily="18" charset="0"/>
                <a:cs typeface="Times New Roman" pitchFamily="18" charset="0"/>
              </a:rPr>
              <a:t>APPLICATIONS:</a:t>
            </a:r>
            <a:endParaRPr lang="en-US" b="1" dirty="0">
              <a:latin typeface="Times New Roman" pitchFamily="18" charset="0"/>
              <a:cs typeface="Times New Roman" pitchFamily="18" charset="0"/>
            </a:endParaRPr>
          </a:p>
        </p:txBody>
      </p:sp>
      <p:sp>
        <p:nvSpPr>
          <p:cNvPr id="7" name="Text Placeholder 6"/>
          <p:cNvSpPr>
            <a:spLocks noGrp="1"/>
          </p:cNvSpPr>
          <p:nvPr>
            <p:ph type="body" idx="1"/>
          </p:nvPr>
        </p:nvSpPr>
        <p:spPr/>
        <p:txBody>
          <a:bodyPr/>
          <a:lstStyle/>
          <a:p>
            <a:r>
              <a:rPr lang="en-US" sz="1800" dirty="0" smtClean="0">
                <a:latin typeface="Times New Roman" pitchFamily="18" charset="0"/>
                <a:cs typeface="Times New Roman" pitchFamily="18" charset="0"/>
              </a:rPr>
              <a:t>Our model can help financial institutions determine the credit worthiness of potential customers. By analyzing past spending </a:t>
            </a:r>
            <a:r>
              <a:rPr lang="en-US" sz="1800" dirty="0" err="1" smtClean="0">
                <a:latin typeface="Times New Roman" pitchFamily="18" charset="0"/>
                <a:cs typeface="Times New Roman" pitchFamily="18" charset="0"/>
              </a:rPr>
              <a:t>behaviour</a:t>
            </a:r>
            <a:r>
              <a:rPr lang="en-US" sz="1800" dirty="0" smtClean="0">
                <a:latin typeface="Times New Roman" pitchFamily="18" charset="0"/>
                <a:cs typeface="Times New Roman" pitchFamily="18" charset="0"/>
              </a:rPr>
              <a:t> and patterns, a system could identify how much credit should be extended to a given customer.</a:t>
            </a:r>
          </a:p>
          <a:p>
            <a:pPr>
              <a:buNone/>
            </a:pP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 The technology would be especially useful in the case of new customers or those who lack a long credit history, i.e. </a:t>
            </a:r>
            <a:r>
              <a:rPr lang="en-US" sz="1800" dirty="0" err="1" smtClean="0">
                <a:latin typeface="Times New Roman" pitchFamily="18" charset="0"/>
                <a:cs typeface="Times New Roman" pitchFamily="18" charset="0"/>
              </a:rPr>
              <a:t>millennials</a:t>
            </a:r>
            <a:r>
              <a:rPr lang="en-US" sz="1800" dirty="0" smtClean="0">
                <a:latin typeface="Times New Roman" pitchFamily="18" charset="0"/>
                <a:cs typeface="Times New Roman" pitchFamily="18" charset="0"/>
              </a:rPr>
              <a:t>. Automating credit and risk scoring processes on a mass scale can help banks enhance their credit and risk scoring models across the board.</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FUTURE </a:t>
            </a:r>
            <a:r>
              <a:rPr lang="en-US" b="1" dirty="0" smtClean="0">
                <a:latin typeface="Times New Roman" pitchFamily="18" charset="0"/>
                <a:cs typeface="Times New Roman" pitchFamily="18" charset="0"/>
              </a:rPr>
              <a:t>SCOPE: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43225" y="987574"/>
            <a:ext cx="8290800" cy="3776426"/>
          </a:xfrm>
        </p:spPr>
        <p:txBody>
          <a:bodyPr/>
          <a:lstStyle/>
          <a:p>
            <a:pPr fontAlgn="base"/>
            <a:r>
              <a:rPr lang="en-GB" sz="1700" dirty="0" smtClean="0">
                <a:latin typeface="Times New Roman" pitchFamily="18" charset="0"/>
                <a:cs typeface="Times New Roman" pitchFamily="18" charset="0"/>
              </a:rPr>
              <a:t>For accepting or rejecting a loan, a credit scoring model is a tool which is used for decision-making. A credit scoring model is the classification statistical model which is based on the borrower's information, it allows one to distinguish between “good” or “bad” loans. It is just one of the factors used for evaluating a credit application of the borrowers.</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Although credit scoring methods are linked applications in banking and finance, they can be widely used in a large variety of other data analytics problems, such as:</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Factors which can contribute to a consumer’s choice?</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What are some important factors which can generate the biggest impact to a consumer’s choice?</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With a further boost in each of the impact factors what profit can be associated?</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Will customer be willing to adopt a new service?</a:t>
            </a:r>
            <a:endParaRPr lang="en-US" sz="1700" dirty="0" smtClean="0">
              <a:latin typeface="Times New Roman" pitchFamily="18" charset="0"/>
              <a:cs typeface="Times New Roman" pitchFamily="18" charset="0"/>
            </a:endParaRPr>
          </a:p>
          <a:p>
            <a:pPr fontAlgn="base"/>
            <a:r>
              <a:rPr lang="en-GB" sz="1700" dirty="0" smtClean="0">
                <a:latin typeface="Times New Roman" pitchFamily="18" charset="0"/>
                <a:cs typeface="Times New Roman" pitchFamily="18" charset="0"/>
              </a:rPr>
              <a:t>Such questions can all be answered within the same classification statistical Model</a:t>
            </a:r>
            <a:endParaRPr lang="en-US" sz="17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395536" y="483518"/>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pitchFamily="18" charset="0"/>
                <a:cs typeface="Times New Roman" pitchFamily="18" charset="0"/>
              </a:rPr>
              <a:t>  Conclusion</a:t>
            </a:r>
            <a:r>
              <a:rPr lang="en" b="1" dirty="0">
                <a:latin typeface="Times New Roman" pitchFamily="18" charset="0"/>
                <a:cs typeface="Times New Roman" pitchFamily="18" charset="0"/>
              </a:rPr>
              <a:t>:</a:t>
            </a:r>
            <a:endParaRPr b="1" dirty="0">
              <a:latin typeface="Times New Roman" pitchFamily="18" charset="0"/>
              <a:cs typeface="Times New Roman" pitchFamily="18" charset="0"/>
            </a:endParaRPr>
          </a:p>
        </p:txBody>
      </p:sp>
      <p:sp>
        <p:nvSpPr>
          <p:cNvPr id="101" name="Google Shape;10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102" name="Google Shape;102;p16"/>
          <p:cNvSpPr txBox="1"/>
          <p:nvPr/>
        </p:nvSpPr>
        <p:spPr>
          <a:xfrm>
            <a:off x="395536" y="1133550"/>
            <a:ext cx="8204714" cy="4047232"/>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lt1"/>
              </a:buClr>
              <a:buSzPts val="1400"/>
              <a:buFont typeface="Cousine"/>
              <a:buChar char="●"/>
            </a:pPr>
            <a:r>
              <a:rPr lang="en" sz="1800" dirty="0">
                <a:solidFill>
                  <a:schemeClr val="lt1"/>
                </a:solidFill>
                <a:latin typeface="Times New Roman" pitchFamily="18" charset="0"/>
                <a:ea typeface="Cousine"/>
                <a:cs typeface="Times New Roman" pitchFamily="18" charset="0"/>
                <a:sym typeface="Cousine"/>
              </a:rPr>
              <a:t>The main objective of this project was to build machine learning algorithms that would be able to identify potential defaulters and therefore reduce company loss. The best model possible would be the one that could minimize false negatives, identifying all defaulters among the client base, while also minimizing false positives, preventing clients to be wrongly classified as defaulters</a:t>
            </a:r>
            <a:r>
              <a:rPr lang="en" sz="1800" dirty="0" smtClean="0">
                <a:solidFill>
                  <a:schemeClr val="lt1"/>
                </a:solidFill>
                <a:latin typeface="Times New Roman" pitchFamily="18" charset="0"/>
                <a:ea typeface="Cousine"/>
                <a:cs typeface="Times New Roman" pitchFamily="18" charset="0"/>
                <a:sym typeface="Cousine"/>
              </a:rPr>
              <a:t>.</a:t>
            </a:r>
            <a:endParaRPr sz="1800" dirty="0">
              <a:solidFill>
                <a:schemeClr val="lt1"/>
              </a:solidFill>
              <a:latin typeface="Times New Roman" pitchFamily="18" charset="0"/>
              <a:ea typeface="Cousine"/>
              <a:cs typeface="Times New Roman" pitchFamily="18" charset="0"/>
              <a:sym typeface="Cousine"/>
            </a:endParaRPr>
          </a:p>
          <a:p>
            <a:pPr marL="457200" lvl="0" indent="-317500" algn="l" rtl="0">
              <a:lnSpc>
                <a:spcPct val="115000"/>
              </a:lnSpc>
              <a:spcBef>
                <a:spcPts val="1200"/>
              </a:spcBef>
              <a:spcAft>
                <a:spcPts val="0"/>
              </a:spcAft>
              <a:buClr>
                <a:schemeClr val="lt1"/>
              </a:buClr>
              <a:buSzPts val="1400"/>
              <a:buFont typeface="Cousine"/>
              <a:buChar char="●"/>
            </a:pPr>
            <a:r>
              <a:rPr lang="en" sz="1800" dirty="0">
                <a:solidFill>
                  <a:schemeClr val="lt1"/>
                </a:solidFill>
                <a:latin typeface="Times New Roman" pitchFamily="18" charset="0"/>
                <a:ea typeface="Cousine"/>
                <a:cs typeface="Times New Roman" pitchFamily="18" charset="0"/>
                <a:sym typeface="Cousine"/>
              </a:rPr>
              <a:t>Meeting these requirements can be quite difficult as there is a tradeoff between precision and recall, meaning that increasing the value of one of these metrics often decreases the value of the other. Considering the importance of minimizing company loss, we decided to give more emphasis on reducing false positives, searching for the best hyperparameters that could increase the recall rate.  </a:t>
            </a:r>
            <a:endParaRPr sz="1800" dirty="0">
              <a:solidFill>
                <a:schemeClr val="lt1"/>
              </a:solidFill>
              <a:highlight>
                <a:srgbClr val="FFFFFF"/>
              </a:highlight>
              <a:latin typeface="Times New Roman" pitchFamily="18" charset="0"/>
              <a:ea typeface="Cousine"/>
              <a:cs typeface="Times New Roman" pitchFamily="18" charset="0"/>
              <a:sym typeface="Cousine"/>
            </a:endParaRPr>
          </a:p>
          <a:p>
            <a:pPr marL="0" lvl="0" indent="0" algn="l" rtl="0">
              <a:spcBef>
                <a:spcPts val="1200"/>
              </a:spcBef>
              <a:spcAft>
                <a:spcPts val="0"/>
              </a:spcAft>
              <a:buNone/>
            </a:pPr>
            <a:endParaRPr dirty="0">
              <a:solidFill>
                <a:schemeClr val="lt1"/>
              </a:solidFill>
              <a:latin typeface="Cousine"/>
              <a:ea typeface="Cousine"/>
              <a:cs typeface="Cousine"/>
              <a:sym typeface="Cousi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buNone/>
            </a:pPr>
            <a:r>
              <a:rPr lang="en-IN" sz="3600" dirty="0" smtClean="0">
                <a:latin typeface="Times New Roman" pitchFamily="18" charset="0"/>
                <a:cs typeface="Times New Roman" pitchFamily="18" charset="0"/>
              </a:rPr>
              <a:t>THANK YOU</a:t>
            </a:r>
            <a:endParaRPr lang="en-US" sz="36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itchFamily="18" charset="0"/>
                <a:cs typeface="Times New Roman" pitchFamily="18" charset="0"/>
              </a:rPr>
              <a:t>INTRODUCTION:</a:t>
            </a:r>
            <a:endParaRPr b="1" dirty="0">
              <a:latin typeface="Times New Roman" pitchFamily="18" charset="0"/>
              <a:cs typeface="Times New Roman" pitchFamily="18" charset="0"/>
            </a:endParaRPr>
          </a:p>
        </p:txBody>
      </p:sp>
      <p:sp>
        <p:nvSpPr>
          <p:cNvPr id="73" name="Google Shape;73;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74" name="Google Shape;74;p12"/>
          <p:cNvSpPr txBox="1"/>
          <p:nvPr/>
        </p:nvSpPr>
        <p:spPr>
          <a:xfrm>
            <a:off x="490875" y="1121350"/>
            <a:ext cx="80565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lt1"/>
                </a:solidFill>
                <a:latin typeface="Times New Roman" pitchFamily="18" charset="0"/>
                <a:ea typeface="Cousine"/>
                <a:cs typeface="Times New Roman" pitchFamily="18" charset="0"/>
                <a:sym typeface="Cousine"/>
              </a:rPr>
              <a:t>Timely loan repayment along with determining the level of customer reliability is one of the major elements of credit risk assessment. Based on the customer's characteristics credit history analysis and scoring is done. Credit scoring is one of the methods widely used for estimation of the risks associated in granting a loan, or rather the probability of its non-repayment. On the basis of the calculation according to data provided in the loan applications the customer score is obtained which determines the risk levels associated with it. Regardless of how it is calculated and what characteristics taken into account, it eliminates the human factors, adds objectivity to the process which in turn speeds up the process makes it smooth and reduce the risk. Banks usually sanction the loan on the basis of qualitative and quantitative analysis.  Based on statistical methods credit scoring helps to predict the probability of a certain events occurring in the future. Credit Scoring models can be classified according to different criteria. Thus, we can talk about a scoring of individuals or companies or credit card, cash or mortgage scoring. The goal of the scoring models for most of the parts is to determine the risk of debt default.</a:t>
            </a:r>
            <a:endParaRPr sz="1600" dirty="0">
              <a:solidFill>
                <a:schemeClr val="lt1"/>
              </a:solidFill>
              <a:latin typeface="Times New Roman" pitchFamily="18" charset="0"/>
              <a:ea typeface="Cousine"/>
              <a:cs typeface="Times New Roman" pitchFamily="18" charset="0"/>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67544" y="493832"/>
            <a:ext cx="8166386"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itchFamily="18" charset="0"/>
                <a:cs typeface="Times New Roman" pitchFamily="18" charset="0"/>
              </a:rPr>
              <a:t>PROBLEM STATEMENT:</a:t>
            </a:r>
            <a:endParaRPr b="1" dirty="0">
              <a:latin typeface="Times New Roman" pitchFamily="18" charset="0"/>
              <a:cs typeface="Times New Roman" pitchFamily="18" charset="0"/>
            </a:endParaRPr>
          </a:p>
        </p:txBody>
      </p:sp>
      <p:sp>
        <p:nvSpPr>
          <p:cNvPr id="80" name="Google Shape;80;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81" name="Google Shape;81;p13"/>
          <p:cNvSpPr txBox="1"/>
          <p:nvPr/>
        </p:nvSpPr>
        <p:spPr>
          <a:xfrm>
            <a:off x="490875" y="1121350"/>
            <a:ext cx="8056500" cy="23852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dirty="0">
                <a:solidFill>
                  <a:schemeClr val="lt1"/>
                </a:solidFill>
                <a:latin typeface="Times New Roman" pitchFamily="18" charset="0"/>
                <a:ea typeface="Cousine"/>
                <a:cs typeface="Times New Roman" pitchFamily="18" charset="0"/>
                <a:sym typeface="Cousine"/>
              </a:rPr>
              <a:t>Traditional Banking methods have limitations where they cannot analyse large volumes of data and are entirely dependent on credit scores and limited values. These greatly reduce the capability of institutions to reduce risk.</a:t>
            </a:r>
            <a:endParaRPr sz="1800" dirty="0">
              <a:solidFill>
                <a:schemeClr val="lt1"/>
              </a:solidFill>
              <a:latin typeface="Times New Roman" pitchFamily="18" charset="0"/>
              <a:ea typeface="Cousine"/>
              <a:cs typeface="Times New Roman" pitchFamily="18" charset="0"/>
              <a:sym typeface="Cousine"/>
            </a:endParaRPr>
          </a:p>
          <a:p>
            <a:pPr marL="0" lvl="0" indent="0" algn="l" rtl="0">
              <a:spcBef>
                <a:spcPts val="0"/>
              </a:spcBef>
              <a:spcAft>
                <a:spcPts val="0"/>
              </a:spcAft>
              <a:buClr>
                <a:schemeClr val="dk1"/>
              </a:buClr>
              <a:buSzPts val="1100"/>
              <a:buFont typeface="Arial"/>
              <a:buNone/>
            </a:pPr>
            <a:endParaRPr sz="1800" dirty="0">
              <a:solidFill>
                <a:schemeClr val="lt1"/>
              </a:solidFill>
              <a:latin typeface="Times New Roman" pitchFamily="18" charset="0"/>
              <a:ea typeface="Cousine"/>
              <a:cs typeface="Times New Roman" pitchFamily="18" charset="0"/>
              <a:sym typeface="Cousine"/>
            </a:endParaRPr>
          </a:p>
          <a:p>
            <a:pPr marL="0" lvl="0" indent="0" algn="l" rtl="0">
              <a:spcBef>
                <a:spcPts val="0"/>
              </a:spcBef>
              <a:spcAft>
                <a:spcPts val="0"/>
              </a:spcAft>
              <a:buClr>
                <a:schemeClr val="dk1"/>
              </a:buClr>
              <a:buSzPts val="1100"/>
              <a:buFont typeface="Arial"/>
              <a:buNone/>
            </a:pPr>
            <a:r>
              <a:rPr lang="en" sz="1800" dirty="0">
                <a:solidFill>
                  <a:schemeClr val="lt1"/>
                </a:solidFill>
                <a:latin typeface="Times New Roman" pitchFamily="18" charset="0"/>
                <a:ea typeface="Cousine"/>
                <a:cs typeface="Times New Roman" pitchFamily="18" charset="0"/>
                <a:sym typeface="Cousine"/>
              </a:rPr>
              <a:t>The number of errors that take place on a daily basis in traditional systems is a cause for concern. The cost and manpower required to run this system are immense and it takes a large amount of time for any changes to be implemented in the system.</a:t>
            </a:r>
            <a:endParaRPr sz="1800" dirty="0">
              <a:solidFill>
                <a:schemeClr val="lt1"/>
              </a:solidFill>
              <a:latin typeface="Times New Roman" pitchFamily="18" charset="0"/>
              <a:ea typeface="Cousine"/>
              <a:cs typeface="Times New Roman" pitchFamily="18" charset="0"/>
              <a:sym typeface="Cousine"/>
            </a:endParaRPr>
          </a:p>
          <a:p>
            <a:pPr marL="0" lvl="0" indent="0" algn="l" rtl="0">
              <a:spcBef>
                <a:spcPts val="0"/>
              </a:spcBef>
              <a:spcAft>
                <a:spcPts val="0"/>
              </a:spcAft>
              <a:buNone/>
            </a:pPr>
            <a:endParaRPr sz="1700" dirty="0">
              <a:solidFill>
                <a:schemeClr val="lt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err="1" smtClean="0">
                <a:latin typeface="Times New Roman" pitchFamily="18" charset="0"/>
                <a:cs typeface="Times New Roman" pitchFamily="18" charset="0"/>
              </a:rPr>
              <a:t>XGBoost</a:t>
            </a:r>
            <a:r>
              <a:rPr lang="en-IN" b="1" dirty="0" smtClean="0">
                <a:latin typeface="Times New Roman" pitchFamily="18" charset="0"/>
                <a:cs typeface="Times New Roman" pitchFamily="18" charset="0"/>
              </a:rPr>
              <a:t>-XGB Classifier</a:t>
            </a:r>
            <a:endParaRPr lang="en-US" b="1" dirty="0">
              <a:latin typeface="Times New Roman" pitchFamily="18" charset="0"/>
              <a:cs typeface="Times New Roman" pitchFamily="18" charset="0"/>
            </a:endParaRPr>
          </a:p>
        </p:txBody>
      </p:sp>
      <p:sp>
        <p:nvSpPr>
          <p:cNvPr id="7" name="Text Placeholder 6"/>
          <p:cNvSpPr>
            <a:spLocks noGrp="1"/>
          </p:cNvSpPr>
          <p:nvPr>
            <p:ph type="body" idx="1"/>
          </p:nvPr>
        </p:nvSpPr>
        <p:spPr/>
        <p:txBody>
          <a:bodyPr/>
          <a:lstStyle/>
          <a:p>
            <a:r>
              <a:rPr lang="en-US" sz="1800" dirty="0" err="1" smtClean="0">
                <a:latin typeface="Times New Roman" pitchFamily="18" charset="0"/>
                <a:cs typeface="Times New Roman" pitchFamily="18" charset="0"/>
              </a:rPr>
              <a:t>XGBoost</a:t>
            </a:r>
            <a:r>
              <a:rPr lang="en-US" sz="1800" dirty="0" smtClean="0">
                <a:latin typeface="Times New Roman" pitchFamily="18" charset="0"/>
                <a:cs typeface="Times New Roman" pitchFamily="18" charset="0"/>
              </a:rPr>
              <a:t> is a decision-tree-based ensemble Machine Learning algorithm that uses a gradient boosting framework. In prediction problems involving unstructured data (images, text, etc.) artificial neural networks tend to outperform all other algorithms or frameworks.</a:t>
            </a:r>
            <a:endParaRPr lang="en-US" sz="1800" b="1" dirty="0" smtClean="0">
              <a:latin typeface="Times New Roman" pitchFamily="18" charset="0"/>
              <a:cs typeface="Times New Roman" pitchFamily="18" charset="0"/>
            </a:endParaRPr>
          </a:p>
          <a:p>
            <a:pPr fontAlgn="base"/>
            <a:r>
              <a:rPr lang="en-GB" sz="1800" dirty="0" err="1" smtClean="0">
                <a:latin typeface="Times New Roman" pitchFamily="18" charset="0"/>
                <a:cs typeface="Times New Roman" pitchFamily="18" charset="0"/>
              </a:rPr>
              <a:t>XGBoost</a:t>
            </a:r>
            <a:r>
              <a:rPr lang="en-GB" sz="1800" dirty="0" smtClean="0">
                <a:latin typeface="Times New Roman" pitchFamily="18" charset="0"/>
                <a:cs typeface="Times New Roman" pitchFamily="18" charset="0"/>
              </a:rPr>
              <a:t> provides a wrapper class to allow models to be treated like classifiers or </a:t>
            </a:r>
            <a:r>
              <a:rPr lang="en-GB" sz="1800" dirty="0" err="1" smtClean="0">
                <a:latin typeface="Times New Roman" pitchFamily="18" charset="0"/>
                <a:cs typeface="Times New Roman" pitchFamily="18" charset="0"/>
              </a:rPr>
              <a:t>regressors</a:t>
            </a:r>
            <a:r>
              <a:rPr lang="en-GB" sz="1800" dirty="0" smtClean="0">
                <a:latin typeface="Times New Roman" pitchFamily="18" charset="0"/>
                <a:cs typeface="Times New Roman" pitchFamily="18" charset="0"/>
              </a:rPr>
              <a:t> in the </a:t>
            </a:r>
            <a:r>
              <a:rPr lang="en-GB" sz="1800" dirty="0" err="1" smtClean="0">
                <a:latin typeface="Times New Roman" pitchFamily="18" charset="0"/>
                <a:cs typeface="Times New Roman" pitchFamily="18" charset="0"/>
              </a:rPr>
              <a:t>scikit</a:t>
            </a:r>
            <a:r>
              <a:rPr lang="en-GB" sz="1800" dirty="0" smtClean="0">
                <a:latin typeface="Times New Roman" pitchFamily="18" charset="0"/>
                <a:cs typeface="Times New Roman" pitchFamily="18" charset="0"/>
              </a:rPr>
              <a:t>-learn </a:t>
            </a:r>
            <a:r>
              <a:rPr lang="en-GB" sz="1800" dirty="0" err="1" smtClean="0">
                <a:latin typeface="Times New Roman" pitchFamily="18" charset="0"/>
                <a:cs typeface="Times New Roman" pitchFamily="18" charset="0"/>
              </a:rPr>
              <a:t>framework.This</a:t>
            </a:r>
            <a:r>
              <a:rPr lang="en-GB" sz="1800" dirty="0" smtClean="0">
                <a:latin typeface="Times New Roman" pitchFamily="18" charset="0"/>
                <a:cs typeface="Times New Roman" pitchFamily="18" charset="0"/>
              </a:rPr>
              <a:t> means we can use the full </a:t>
            </a:r>
            <a:r>
              <a:rPr lang="en-GB" sz="1800" dirty="0" err="1" smtClean="0">
                <a:latin typeface="Times New Roman" pitchFamily="18" charset="0"/>
                <a:cs typeface="Times New Roman" pitchFamily="18" charset="0"/>
              </a:rPr>
              <a:t>scikit</a:t>
            </a:r>
            <a:r>
              <a:rPr lang="en-GB" sz="1800" dirty="0" smtClean="0">
                <a:latin typeface="Times New Roman" pitchFamily="18" charset="0"/>
                <a:cs typeface="Times New Roman" pitchFamily="18" charset="0"/>
              </a:rPr>
              <a:t>-learn library with </a:t>
            </a:r>
            <a:r>
              <a:rPr lang="en-GB" sz="1800" dirty="0" err="1" smtClean="0">
                <a:latin typeface="Times New Roman" pitchFamily="18" charset="0"/>
                <a:cs typeface="Times New Roman" pitchFamily="18" charset="0"/>
              </a:rPr>
              <a:t>XGBoost</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models.The</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XGBoost</a:t>
            </a:r>
            <a:r>
              <a:rPr lang="en-GB" sz="1800" dirty="0" smtClean="0">
                <a:latin typeface="Times New Roman" pitchFamily="18" charset="0"/>
                <a:cs typeface="Times New Roman" pitchFamily="18" charset="0"/>
              </a:rPr>
              <a:t> model for classification is called </a:t>
            </a:r>
            <a:r>
              <a:rPr lang="en-GB" sz="1800" b="1" dirty="0" err="1" smtClean="0">
                <a:latin typeface="Times New Roman" pitchFamily="18" charset="0"/>
                <a:cs typeface="Times New Roman" pitchFamily="18" charset="0"/>
              </a:rPr>
              <a:t>XGBClassifier</a:t>
            </a:r>
            <a:r>
              <a:rPr lang="en-GB" sz="1800" dirty="0" smtClean="0">
                <a:latin typeface="Times New Roman" pitchFamily="18" charset="0"/>
                <a:cs typeface="Times New Roman" pitchFamily="18" charset="0"/>
              </a:rPr>
              <a:t>. We can create and </a:t>
            </a:r>
            <a:r>
              <a:rPr lang="en-GB" sz="1800" dirty="0" err="1" smtClean="0">
                <a:latin typeface="Times New Roman" pitchFamily="18" charset="0"/>
                <a:cs typeface="Times New Roman" pitchFamily="18" charset="0"/>
              </a:rPr>
              <a:t>and</a:t>
            </a:r>
            <a:r>
              <a:rPr lang="en-GB" sz="1800" dirty="0" smtClean="0">
                <a:latin typeface="Times New Roman" pitchFamily="18" charset="0"/>
                <a:cs typeface="Times New Roman" pitchFamily="18" charset="0"/>
              </a:rPr>
              <a:t> fit it to our training dataset. Models are fit using the </a:t>
            </a:r>
            <a:r>
              <a:rPr lang="en-GB" sz="1800" dirty="0" err="1" smtClean="0">
                <a:latin typeface="Times New Roman" pitchFamily="18" charset="0"/>
                <a:cs typeface="Times New Roman" pitchFamily="18" charset="0"/>
              </a:rPr>
              <a:t>scikit</a:t>
            </a:r>
            <a:r>
              <a:rPr lang="en-GB" sz="1800" dirty="0" smtClean="0">
                <a:latin typeface="Times New Roman" pitchFamily="18" charset="0"/>
                <a:cs typeface="Times New Roman" pitchFamily="18" charset="0"/>
              </a:rPr>
              <a:t>-learn API and the </a:t>
            </a:r>
            <a:r>
              <a:rPr lang="en-GB" sz="1800" b="1" dirty="0" smtClean="0">
                <a:latin typeface="Times New Roman" pitchFamily="18" charset="0"/>
                <a:cs typeface="Times New Roman" pitchFamily="18" charset="0"/>
              </a:rPr>
              <a:t>model.fit()</a:t>
            </a:r>
            <a:r>
              <a:rPr lang="en-GB" sz="1800" dirty="0" smtClean="0">
                <a:latin typeface="Times New Roman" pitchFamily="18" charset="0"/>
                <a:cs typeface="Times New Roman" pitchFamily="18" charset="0"/>
              </a:rPr>
              <a:t> function</a:t>
            </a:r>
            <a:r>
              <a:rPr lang="en-GB" sz="1300" dirty="0" smtClean="0">
                <a:latin typeface="Times New Roman" pitchFamily="18" charset="0"/>
                <a:cs typeface="Times New Roman" pitchFamily="18" charset="0"/>
              </a:rPr>
              <a:t>.</a:t>
            </a:r>
            <a:endParaRPr lang="en-US" sz="1300" dirty="0" smtClean="0">
              <a:latin typeface="Times New Roman" pitchFamily="18" charset="0"/>
              <a:cs typeface="Times New Roman" pitchFamily="18" charset="0"/>
            </a:endParaRP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latin typeface="Times New Roman" pitchFamily="18" charset="0"/>
                <a:cs typeface="Times New Roman" pitchFamily="18" charset="0"/>
              </a:rPr>
              <a:t>IBMLearn</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GB" sz="1800" dirty="0" smtClean="0">
                <a:latin typeface="Times New Roman" pitchFamily="18" charset="0"/>
                <a:cs typeface="Times New Roman" pitchFamily="18" charset="0"/>
              </a:rPr>
              <a:t>Imbalanced-learn (imported as </a:t>
            </a:r>
            <a:r>
              <a:rPr lang="en-GB" sz="1800" dirty="0" err="1" smtClean="0">
                <a:latin typeface="Times New Roman" pitchFamily="18" charset="0"/>
                <a:cs typeface="Times New Roman" pitchFamily="18" charset="0"/>
              </a:rPr>
              <a:t>imblearn</a:t>
            </a:r>
            <a:r>
              <a:rPr lang="en-GB" sz="1800" dirty="0" smtClean="0">
                <a:latin typeface="Times New Roman" pitchFamily="18" charset="0"/>
                <a:cs typeface="Times New Roman" pitchFamily="18" charset="0"/>
              </a:rPr>
              <a:t> ) is an open source, MIT-licensed library relying on </a:t>
            </a:r>
            <a:r>
              <a:rPr lang="en-GB" sz="1800" dirty="0" err="1" smtClean="0">
                <a:latin typeface="Times New Roman" pitchFamily="18" charset="0"/>
                <a:cs typeface="Times New Roman" pitchFamily="18" charset="0"/>
              </a:rPr>
              <a:t>scikit</a:t>
            </a:r>
            <a:r>
              <a:rPr lang="en-GB" sz="1800" dirty="0" smtClean="0">
                <a:latin typeface="Times New Roman" pitchFamily="18" charset="0"/>
                <a:cs typeface="Times New Roman" pitchFamily="18" charset="0"/>
              </a:rPr>
              <a:t>-learn (imported as </a:t>
            </a:r>
            <a:r>
              <a:rPr lang="en-GB" sz="1800" dirty="0" err="1" smtClean="0">
                <a:latin typeface="Times New Roman" pitchFamily="18" charset="0"/>
                <a:cs typeface="Times New Roman" pitchFamily="18" charset="0"/>
              </a:rPr>
              <a:t>sklearn</a:t>
            </a:r>
            <a:r>
              <a:rPr lang="en-GB" sz="1800" dirty="0" smtClean="0">
                <a:latin typeface="Times New Roman" pitchFamily="18" charset="0"/>
                <a:cs typeface="Times New Roman" pitchFamily="18" charset="0"/>
              </a:rPr>
              <a:t> ) and provides tools when dealing with classification with imbalanced classes.</a:t>
            </a:r>
            <a:endParaRPr lang="en-US"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Imbalanced-Learn is a Python module that helps in balancing the datasets which are highly skewed or biased towards some classes. Thus, it helps in </a:t>
            </a:r>
            <a:r>
              <a:rPr lang="en-GB" sz="1800" dirty="0" err="1" smtClean="0">
                <a:latin typeface="Times New Roman" pitchFamily="18" charset="0"/>
                <a:cs typeface="Times New Roman" pitchFamily="18" charset="0"/>
              </a:rPr>
              <a:t>resampling</a:t>
            </a:r>
            <a:r>
              <a:rPr lang="en-GB" sz="1800" dirty="0" smtClean="0">
                <a:latin typeface="Times New Roman" pitchFamily="18" charset="0"/>
                <a:cs typeface="Times New Roman" pitchFamily="18" charset="0"/>
              </a:rPr>
              <a:t> the classes which are otherwise oversampled or </a:t>
            </a:r>
            <a:r>
              <a:rPr lang="en-GB" sz="1800" dirty="0" err="1" smtClean="0">
                <a:latin typeface="Times New Roman" pitchFamily="18" charset="0"/>
                <a:cs typeface="Times New Roman" pitchFamily="18" charset="0"/>
              </a:rPr>
              <a:t>undesampled</a:t>
            </a:r>
            <a:r>
              <a:rPr lang="en-GB" sz="1800" dirty="0" smtClean="0">
                <a:latin typeface="Times New Roman" pitchFamily="18" charset="0"/>
                <a:cs typeface="Times New Roman" pitchFamily="18" charset="0"/>
              </a:rPr>
              <a:t>. If there is a greater imbalance ratio, the output is biased to the class which has a higher number of examples.</a:t>
            </a:r>
            <a:endParaRPr lang="en-US" sz="18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UI Output:</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275606"/>
            <a:ext cx="6840760" cy="3576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8454418" cy="360040"/>
          </a:xfrm>
        </p:spPr>
        <p:txBody>
          <a:bodyPr/>
          <a:lstStyle/>
          <a:p>
            <a:r>
              <a:rPr lang="en-IN" b="1" dirty="0" smtClean="0">
                <a:latin typeface="Times New Roman" pitchFamily="18" charset="0"/>
                <a:cs typeface="Times New Roman" pitchFamily="18" charset="0"/>
              </a:rPr>
              <a:t>Predictions Based On Inputs Given:</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79512" y="843558"/>
            <a:ext cx="8784976" cy="3920442"/>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Picture 4" descr="good2.jpeg"/>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1059582"/>
            <a:ext cx="4464496" cy="2818697"/>
          </a:xfrm>
          <a:prstGeom prst="rect">
            <a:avLst/>
          </a:prstGeom>
          <a:noFill/>
          <a:ln>
            <a:noFill/>
          </a:ln>
        </p:spPr>
      </p:pic>
      <p:pic>
        <p:nvPicPr>
          <p:cNvPr id="6" name="Picture 5" descr="bad1.jpg"/>
          <p:cNvPicPr/>
          <p:nvPr/>
        </p:nvPicPr>
        <p:blipFill>
          <a:blip r:embed="rId3" cstate="print"/>
          <a:stretch>
            <a:fillRect/>
          </a:stretch>
        </p:blipFill>
        <p:spPr>
          <a:xfrm>
            <a:off x="4860032" y="1779662"/>
            <a:ext cx="4051804" cy="2864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itchFamily="18" charset="0"/>
                <a:cs typeface="Times New Roman" pitchFamily="18" charset="0"/>
              </a:rPr>
              <a:t>ADVANTAGES:</a:t>
            </a:r>
            <a:endParaRPr b="1" dirty="0">
              <a:latin typeface="Times New Roman" pitchFamily="18" charset="0"/>
              <a:cs typeface="Times New Roman" pitchFamily="18" charset="0"/>
            </a:endParaRPr>
          </a:p>
        </p:txBody>
      </p:sp>
      <p:sp>
        <p:nvSpPr>
          <p:cNvPr id="87" name="Google Shape;87;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88" name="Google Shape;88;p14"/>
          <p:cNvSpPr txBox="1"/>
          <p:nvPr/>
        </p:nvSpPr>
        <p:spPr>
          <a:xfrm>
            <a:off x="543750" y="1133550"/>
            <a:ext cx="8056500" cy="2619148"/>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Scalability: The ML model can easily be scaled up to meet the requirement.</a:t>
            </a:r>
            <a:endParaRPr sz="1800" dirty="0">
              <a:solidFill>
                <a:schemeClr val="lt1"/>
              </a:solidFill>
              <a:latin typeface="Times New Roman" pitchFamily="18" charset="0"/>
              <a:ea typeface="Cousine"/>
              <a:cs typeface="Times New Roman" pitchFamily="18" charset="0"/>
              <a:sym typeface="Cousine"/>
            </a:endParaRPr>
          </a:p>
          <a:p>
            <a:pPr marL="457200" lvl="0" indent="-342900" algn="l" rtl="0">
              <a:lnSpc>
                <a:spcPct val="115000"/>
              </a:lnSpc>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It is quite cost effective as it requires very little capital and can take decisions much faster.</a:t>
            </a:r>
            <a:endParaRPr sz="1800" dirty="0">
              <a:solidFill>
                <a:schemeClr val="lt1"/>
              </a:solidFill>
              <a:latin typeface="Times New Roman" pitchFamily="18" charset="0"/>
              <a:ea typeface="Cousine"/>
              <a:cs typeface="Times New Roman" pitchFamily="18" charset="0"/>
              <a:sym typeface="Cousine"/>
            </a:endParaRPr>
          </a:p>
          <a:p>
            <a:pPr marL="457200" lvl="0" indent="-342900" algn="l" rtl="0">
              <a:lnSpc>
                <a:spcPct val="115000"/>
              </a:lnSpc>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The ML model can easily be changed or modified to accommodate changes in the market.</a:t>
            </a:r>
            <a:endParaRPr sz="1800" dirty="0">
              <a:solidFill>
                <a:schemeClr val="lt1"/>
              </a:solidFill>
              <a:latin typeface="Times New Roman" pitchFamily="18" charset="0"/>
              <a:ea typeface="Cousine"/>
              <a:cs typeface="Times New Roman" pitchFamily="18" charset="0"/>
              <a:sym typeface="Cousine"/>
            </a:endParaRPr>
          </a:p>
          <a:p>
            <a:pPr marL="457200" lvl="0" indent="-342900" algn="l" rtl="0">
              <a:lnSpc>
                <a:spcPct val="115000"/>
              </a:lnSpc>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The automatization of credit risk testing ultimately reduces losses for banks.   </a:t>
            </a:r>
            <a:endParaRPr sz="1800" dirty="0">
              <a:solidFill>
                <a:schemeClr val="lt1"/>
              </a:solidFill>
              <a:highlight>
                <a:srgbClr val="FFFFFF"/>
              </a:highlight>
              <a:latin typeface="Times New Roman" pitchFamily="18" charset="0"/>
              <a:ea typeface="Cousine"/>
              <a:cs typeface="Times New Roman" pitchFamily="18" charset="0"/>
              <a:sym typeface="Cousine"/>
            </a:endParaRPr>
          </a:p>
          <a:p>
            <a:pPr marL="0" lvl="0" indent="0" algn="l" rtl="0">
              <a:spcBef>
                <a:spcPts val="1200"/>
              </a:spcBef>
              <a:spcAft>
                <a:spcPts val="0"/>
              </a:spcAft>
              <a:buNone/>
            </a:pPr>
            <a:endParaRPr dirty="0">
              <a:solidFill>
                <a:schemeClr val="lt1"/>
              </a:solidFill>
              <a:latin typeface="Cousine"/>
              <a:ea typeface="Cousine"/>
              <a:cs typeface="Cousine"/>
              <a:sym typeface="Cousi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itchFamily="18" charset="0"/>
                <a:cs typeface="Times New Roman" pitchFamily="18" charset="0"/>
              </a:rPr>
              <a:t>DISADVANTAGES:</a:t>
            </a:r>
            <a:endParaRPr b="1" dirty="0">
              <a:latin typeface="Times New Roman" pitchFamily="18" charset="0"/>
              <a:cs typeface="Times New Roman" pitchFamily="18" charset="0"/>
            </a:endParaRPr>
          </a:p>
        </p:txBody>
      </p:sp>
      <p:sp>
        <p:nvSpPr>
          <p:cNvPr id="94" name="Google Shape;9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95" name="Google Shape;95;p15"/>
          <p:cNvSpPr txBox="1"/>
          <p:nvPr/>
        </p:nvSpPr>
        <p:spPr>
          <a:xfrm>
            <a:off x="543750" y="1133550"/>
            <a:ext cx="8056500" cy="267762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When using an algorithm, it can be difficult to trust the decision as there is less transparency.</a:t>
            </a:r>
            <a:endParaRPr sz="1800" dirty="0">
              <a:solidFill>
                <a:schemeClr val="lt1"/>
              </a:solidFill>
              <a:latin typeface="Times New Roman" pitchFamily="18" charset="0"/>
              <a:ea typeface="Cousine"/>
              <a:cs typeface="Times New Roman" pitchFamily="18" charset="0"/>
              <a:sym typeface="Cousine"/>
            </a:endParaRPr>
          </a:p>
          <a:p>
            <a:pPr marL="457200" lvl="0" indent="0" algn="l" rtl="0">
              <a:spcBef>
                <a:spcPts val="0"/>
              </a:spcBef>
              <a:spcAft>
                <a:spcPts val="0"/>
              </a:spcAft>
              <a:buNone/>
            </a:pPr>
            <a:endParaRPr sz="1800" dirty="0">
              <a:solidFill>
                <a:schemeClr val="lt1"/>
              </a:solidFill>
              <a:latin typeface="Times New Roman" pitchFamily="18" charset="0"/>
              <a:ea typeface="Cousine"/>
              <a:cs typeface="Times New Roman" pitchFamily="18" charset="0"/>
              <a:sym typeface="Cousine"/>
            </a:endParaRPr>
          </a:p>
          <a:p>
            <a:pPr marL="457200" lvl="0" indent="-342900" algn="l" rtl="0">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Even with the best algorithm, there are still many human elements to take into consideration.</a:t>
            </a:r>
            <a:endParaRPr sz="1800" dirty="0">
              <a:solidFill>
                <a:schemeClr val="lt1"/>
              </a:solidFill>
              <a:latin typeface="Times New Roman" pitchFamily="18" charset="0"/>
              <a:ea typeface="Cousine"/>
              <a:cs typeface="Times New Roman" pitchFamily="18" charset="0"/>
              <a:sym typeface="Cousine"/>
            </a:endParaRPr>
          </a:p>
          <a:p>
            <a:pPr marL="457200" lvl="0" indent="0" algn="l" rtl="0">
              <a:spcBef>
                <a:spcPts val="0"/>
              </a:spcBef>
              <a:spcAft>
                <a:spcPts val="0"/>
              </a:spcAft>
              <a:buNone/>
            </a:pPr>
            <a:endParaRPr sz="1800" dirty="0">
              <a:solidFill>
                <a:schemeClr val="lt1"/>
              </a:solidFill>
              <a:latin typeface="Times New Roman" pitchFamily="18" charset="0"/>
              <a:ea typeface="Cousine"/>
              <a:cs typeface="Times New Roman" pitchFamily="18" charset="0"/>
              <a:sym typeface="Cousine"/>
            </a:endParaRPr>
          </a:p>
          <a:p>
            <a:pPr marL="457200" lvl="0" indent="-342900" algn="l" rtl="0">
              <a:spcBef>
                <a:spcPts val="0"/>
              </a:spcBef>
              <a:spcAft>
                <a:spcPts val="0"/>
              </a:spcAft>
              <a:buClr>
                <a:schemeClr val="lt1"/>
              </a:buClr>
              <a:buSzPts val="1800"/>
              <a:buFont typeface="Cousine"/>
              <a:buChar char="●"/>
            </a:pPr>
            <a:r>
              <a:rPr lang="en" sz="1800" dirty="0">
                <a:solidFill>
                  <a:schemeClr val="lt1"/>
                </a:solidFill>
                <a:latin typeface="Times New Roman" pitchFamily="18" charset="0"/>
                <a:ea typeface="Cousine"/>
                <a:cs typeface="Times New Roman" pitchFamily="18" charset="0"/>
                <a:sym typeface="Cousine"/>
              </a:rPr>
              <a:t>The effectiveness of an algorithm can reduce with changes in economic factors and will constantly need to be updated and reviewed.</a:t>
            </a:r>
            <a:endParaRPr sz="1800" dirty="0">
              <a:solidFill>
                <a:schemeClr val="lt1"/>
              </a:solidFill>
              <a:latin typeface="Times New Roman" pitchFamily="18" charset="0"/>
              <a:ea typeface="Cousine"/>
              <a:cs typeface="Times New Roman" pitchFamily="18" charset="0"/>
              <a:sym typeface="Cousine"/>
            </a:endParaRPr>
          </a:p>
          <a:p>
            <a:pPr marL="0" lvl="0" indent="0" algn="l" rtl="0">
              <a:spcBef>
                <a:spcPts val="0"/>
              </a:spcBef>
              <a:spcAft>
                <a:spcPts val="0"/>
              </a:spcAft>
              <a:buNone/>
            </a:pPr>
            <a:endParaRPr sz="1800" dirty="0">
              <a:solidFill>
                <a:schemeClr val="lt1"/>
              </a:solidFill>
              <a:latin typeface="Cousine"/>
              <a:ea typeface="Cousine"/>
              <a:cs typeface="Cousine"/>
              <a:sym typeface="Cousine"/>
            </a:endParaRPr>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842</Words>
  <Application>Microsoft Office PowerPoint</Application>
  <PresentationFormat>On-screen Show (16:9)</PresentationFormat>
  <Paragraphs>58</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Valentine template</vt:lpstr>
      <vt:lpstr>Applying Machine Learning To Financial Risk Management </vt:lpstr>
      <vt:lpstr>INTRODUCTION:</vt:lpstr>
      <vt:lpstr>PROBLEM STATEMENT:</vt:lpstr>
      <vt:lpstr>XGBoost-XGB Classifier</vt:lpstr>
      <vt:lpstr>IBMLearn</vt:lpstr>
      <vt:lpstr>UI Output:</vt:lpstr>
      <vt:lpstr>Predictions Based On Inputs Given:</vt:lpstr>
      <vt:lpstr>ADVANTAGES:</vt:lpstr>
      <vt:lpstr>DISADVANTAGES:</vt:lpstr>
      <vt:lpstr>APPLICATIONS:</vt:lpstr>
      <vt:lpstr>FUTURE SCOPE:</vt:lpstr>
      <vt:lpstr>  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MANAGEMENT</dc:title>
  <cp:lastModifiedBy>Windows User</cp:lastModifiedBy>
  <cp:revision>4</cp:revision>
  <dcterms:modified xsi:type="dcterms:W3CDTF">2022-06-14T03:48:42Z</dcterms:modified>
</cp:coreProperties>
</file>