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Nuni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0f86892737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0f86892737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0f86892737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0f86892737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f86892737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f86892737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f86892737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f86892737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0f86892737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0f86892737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0f86892737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0f86892737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0f86892737_0_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0f86892737_0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0f86892737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0f86892737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home.ubalt.edu/ntsbarsh/stat-data/forecast.htm" TargetMode="External"/><Relationship Id="rId4" Type="http://schemas.openxmlformats.org/officeDocument/2006/relationships/hyperlink" Target="http://www.jetir.org/papers/JETIR2107494.pdf" TargetMode="External"/><Relationship Id="rId9" Type="http://schemas.openxmlformats.org/officeDocument/2006/relationships/hyperlink" Target="https://mindcraft.ai/concepts/time-series-analysis-and-sales-forecasting-for-automotive/" TargetMode="External"/><Relationship Id="rId5" Type="http://schemas.openxmlformats.org/officeDocument/2006/relationships/hyperlink" Target="http://www.jetir.org/papers/JETIR2107494.pdf" TargetMode="External"/><Relationship Id="rId6" Type="http://schemas.openxmlformats.org/officeDocument/2006/relationships/hyperlink" Target="https://www.researchgate.net/publication/353659148_Analysis_of_Time_Series_Forecasting_Techniques_for_Indian_Automotive_Industry" TargetMode="External"/><Relationship Id="rId7" Type="http://schemas.openxmlformats.org/officeDocument/2006/relationships/hyperlink" Target="https://www.researchgate.net/publication/353659148_Analysis_of_Time_Series_Forecasting_Techniques_for_Indian_Automotive_Industry" TargetMode="External"/><Relationship Id="rId8" Type="http://schemas.openxmlformats.org/officeDocument/2006/relationships/hyperlink" Target="https://mindcraft.ai/concepts/time-series-analysis-and-sales-forecasting-for-automotiv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518033"/>
            <a:ext cx="5361300" cy="1448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Clr>
                <a:srgbClr val="000000"/>
              </a:buClr>
              <a:buSzPct val="41949"/>
              <a:buFont typeface="Arial"/>
              <a:buNone/>
            </a:pPr>
            <a:r>
              <a:rPr b="1" lang="en" sz="2360"/>
              <a:t>Time Series Analysis and Sales Forecasting for Automotive using IBM Services</a:t>
            </a:r>
            <a:endParaRPr b="1" sz="2360"/>
          </a:p>
          <a:p>
            <a:pPr indent="0" lvl="0" marL="0" rtl="0" algn="ctr">
              <a:spcBef>
                <a:spcPts val="0"/>
              </a:spcBef>
              <a:spcAft>
                <a:spcPts val="0"/>
              </a:spcAft>
              <a:buNone/>
            </a:pPr>
            <a:r>
              <a:t/>
            </a:r>
            <a:endParaRPr b="1"/>
          </a:p>
        </p:txBody>
      </p:sp>
      <p:sp>
        <p:nvSpPr>
          <p:cNvPr id="129" name="Google Shape;129;p13"/>
          <p:cNvSpPr txBox="1"/>
          <p:nvPr>
            <p:ph idx="1" type="subTitle"/>
          </p:nvPr>
        </p:nvSpPr>
        <p:spPr>
          <a:xfrm>
            <a:off x="1891350" y="2668602"/>
            <a:ext cx="5361300" cy="134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rgbClr val="000000"/>
                </a:solidFill>
              </a:rPr>
              <a:t>Presented By</a:t>
            </a:r>
            <a:endParaRPr sz="1500">
              <a:solidFill>
                <a:srgbClr val="000000"/>
              </a:solidFill>
            </a:endParaRPr>
          </a:p>
          <a:p>
            <a:pPr indent="0" lvl="0" marL="0" rtl="0" algn="ctr">
              <a:spcBef>
                <a:spcPts val="0"/>
              </a:spcBef>
              <a:spcAft>
                <a:spcPts val="0"/>
              </a:spcAft>
              <a:buNone/>
            </a:pPr>
            <a:r>
              <a:t/>
            </a:r>
            <a:endParaRPr sz="1500">
              <a:solidFill>
                <a:srgbClr val="000000"/>
              </a:solidFill>
            </a:endParaRPr>
          </a:p>
          <a:p>
            <a:pPr indent="0" lvl="0" marL="0" rtl="0" algn="ctr">
              <a:spcBef>
                <a:spcPts val="0"/>
              </a:spcBef>
              <a:spcAft>
                <a:spcPts val="0"/>
              </a:spcAft>
              <a:buNone/>
            </a:pPr>
            <a:r>
              <a:rPr lang="en" sz="1500">
                <a:solidFill>
                  <a:srgbClr val="000000"/>
                </a:solidFill>
              </a:rPr>
              <a:t>Hitesh Agrawal - 19BAI10030</a:t>
            </a:r>
            <a:endParaRPr sz="1500">
              <a:solidFill>
                <a:srgbClr val="000000"/>
              </a:solidFill>
            </a:endParaRPr>
          </a:p>
          <a:p>
            <a:pPr indent="0" lvl="0" marL="0" rtl="0" algn="ctr">
              <a:spcBef>
                <a:spcPts val="0"/>
              </a:spcBef>
              <a:spcAft>
                <a:spcPts val="0"/>
              </a:spcAft>
              <a:buNone/>
            </a:pPr>
            <a:r>
              <a:rPr lang="en" sz="1500">
                <a:solidFill>
                  <a:srgbClr val="000000"/>
                </a:solidFill>
              </a:rPr>
              <a:t>Shiv Taneja - 19BAI10039</a:t>
            </a:r>
            <a:endParaRPr sz="1500">
              <a:solidFill>
                <a:srgbClr val="000000"/>
              </a:solidFill>
            </a:endParaRPr>
          </a:p>
          <a:p>
            <a:pPr indent="0" lvl="0" marL="0" rtl="0" algn="ctr">
              <a:spcBef>
                <a:spcPts val="0"/>
              </a:spcBef>
              <a:spcAft>
                <a:spcPts val="0"/>
              </a:spcAft>
              <a:buNone/>
            </a:pPr>
            <a:r>
              <a:rPr lang="en" sz="1500">
                <a:solidFill>
                  <a:srgbClr val="000000"/>
                </a:solidFill>
              </a:rPr>
              <a:t>Krishan Kumar Gupta - 19BAI10114</a:t>
            </a:r>
            <a:endParaRPr sz="1500">
              <a:solidFill>
                <a:srgbClr val="000000"/>
              </a:solidFill>
            </a:endParaRPr>
          </a:p>
          <a:p>
            <a:pPr indent="0" lvl="0" marL="0" rtl="0" algn="ctr">
              <a:spcBef>
                <a:spcPts val="0"/>
              </a:spcBef>
              <a:spcAft>
                <a:spcPts val="0"/>
              </a:spcAft>
              <a:buNone/>
            </a:pPr>
            <a:r>
              <a:rPr lang="en" sz="1500">
                <a:solidFill>
                  <a:srgbClr val="000000"/>
                </a:solidFill>
              </a:rPr>
              <a:t>Shrutika Nikhar - 19BCY10107</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Introduction</a:t>
            </a:r>
            <a:endParaRPr/>
          </a:p>
        </p:txBody>
      </p:sp>
      <p:sp>
        <p:nvSpPr>
          <p:cNvPr id="135" name="Google Shape;135;p14"/>
          <p:cNvSpPr txBox="1"/>
          <p:nvPr>
            <p:ph idx="1" type="body"/>
          </p:nvPr>
        </p:nvSpPr>
        <p:spPr>
          <a:xfrm>
            <a:off x="819150" y="1914525"/>
            <a:ext cx="7505700" cy="2448000"/>
          </a:xfrm>
          <a:prstGeom prst="rect">
            <a:avLst/>
          </a:prstGeom>
        </p:spPr>
        <p:txBody>
          <a:bodyPr anchorCtr="0" anchor="t" bIns="91425" lIns="91425" spcFirstLastPara="1" rIns="91425" wrap="square" tIns="91425">
            <a:normAutofit/>
          </a:bodyPr>
          <a:lstStyle/>
          <a:p>
            <a:pPr indent="-317500" lvl="0" marL="457200" rtl="0" algn="just">
              <a:spcBef>
                <a:spcPts val="120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In this project, we are building a system that analyses the previous trends of sales of an automotive, </a:t>
            </a:r>
            <a:r>
              <a:rPr lang="en" sz="1400">
                <a:solidFill>
                  <a:srgbClr val="000000"/>
                </a:solidFill>
                <a:latin typeface="Times New Roman"/>
                <a:ea typeface="Times New Roman"/>
                <a:cs typeface="Times New Roman"/>
                <a:sym typeface="Times New Roman"/>
              </a:rPr>
              <a:t>finds hidden patterns, detects trends in sales over the years, and predicts sales in the future.</a:t>
            </a:r>
            <a:endParaRPr sz="1400">
              <a:solidFill>
                <a:srgbClr val="000000"/>
              </a:solidFill>
              <a:latin typeface="Times New Roman"/>
              <a:ea typeface="Times New Roman"/>
              <a:cs typeface="Times New Roman"/>
              <a:sym typeface="Times New Roman"/>
            </a:endParaRPr>
          </a:p>
          <a:p>
            <a:pPr indent="-317500" lvl="0" marL="457200" rtl="0" algn="just">
              <a:spcBef>
                <a:spcPts val="100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The objective of the project is to build a web application where the user gets a prediction on price of </a:t>
            </a:r>
            <a:r>
              <a:rPr lang="en" sz="1400">
                <a:solidFill>
                  <a:srgbClr val="000000"/>
                </a:solidFill>
                <a:latin typeface="Times New Roman"/>
                <a:ea typeface="Times New Roman"/>
                <a:cs typeface="Times New Roman"/>
                <a:sym typeface="Times New Roman"/>
              </a:rPr>
              <a:t>automobiles</a:t>
            </a:r>
            <a:r>
              <a:rPr lang="en" sz="1400">
                <a:solidFill>
                  <a:srgbClr val="000000"/>
                </a:solidFill>
                <a:latin typeface="Times New Roman"/>
                <a:ea typeface="Times New Roman"/>
                <a:cs typeface="Times New Roman"/>
                <a:sym typeface="Times New Roman"/>
              </a:rPr>
              <a:t> based on the provided date.</a:t>
            </a:r>
            <a:endParaRPr sz="1400">
              <a:solidFill>
                <a:srgbClr val="000000"/>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317500" lvl="0" marL="457200" rtl="0" algn="just">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For that we will be using Fbprophet, IBM cloud and Flask like services.</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617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 Flow:</a:t>
            </a:r>
            <a:endParaRPr/>
          </a:p>
        </p:txBody>
      </p:sp>
      <p:pic>
        <p:nvPicPr>
          <p:cNvPr id="141" name="Google Shape;141;p15"/>
          <p:cNvPicPr preferRelativeResize="0"/>
          <p:nvPr/>
        </p:nvPicPr>
        <p:blipFill rotWithShape="1">
          <a:blip r:embed="rId3">
            <a:alphaModFix/>
          </a:blip>
          <a:srcRect b="0" l="0" r="0" t="1797"/>
          <a:stretch/>
        </p:blipFill>
        <p:spPr>
          <a:xfrm>
            <a:off x="762000" y="1229775"/>
            <a:ext cx="7210425" cy="3264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361950" y="5408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Pro/Cons</a:t>
            </a:r>
            <a:endParaRPr/>
          </a:p>
        </p:txBody>
      </p:sp>
      <p:sp>
        <p:nvSpPr>
          <p:cNvPr id="147" name="Google Shape;147;p16"/>
          <p:cNvSpPr txBox="1"/>
          <p:nvPr>
            <p:ph idx="1" type="body"/>
          </p:nvPr>
        </p:nvSpPr>
        <p:spPr>
          <a:xfrm>
            <a:off x="311700" y="1152475"/>
            <a:ext cx="8520600" cy="34887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None/>
            </a:pPr>
            <a:r>
              <a:rPr lang="en" sz="1100">
                <a:solidFill>
                  <a:srgbClr val="000000"/>
                </a:solidFill>
                <a:latin typeface="Arial"/>
                <a:ea typeface="Arial"/>
                <a:cs typeface="Arial"/>
                <a:sym typeface="Arial"/>
              </a:rPr>
              <a:t>Our solution for the Time Series Analysis and Sales Forecasting for Automotive have following advantages and disadvantages.</a:t>
            </a:r>
            <a:endParaRPr sz="1100">
              <a:solidFill>
                <a:srgbClr val="000000"/>
              </a:solidFill>
              <a:latin typeface="Arial"/>
              <a:ea typeface="Arial"/>
              <a:cs typeface="Arial"/>
              <a:sym typeface="Arial"/>
            </a:endParaRPr>
          </a:p>
          <a:p>
            <a:pPr indent="0" lvl="0" marL="0" rtl="0" algn="just">
              <a:spcBef>
                <a:spcPts val="1200"/>
              </a:spcBef>
              <a:spcAft>
                <a:spcPts val="0"/>
              </a:spcAft>
              <a:buNone/>
            </a:pPr>
            <a:r>
              <a:rPr b="1" lang="en" sz="1100">
                <a:solidFill>
                  <a:srgbClr val="000000"/>
                </a:solidFill>
                <a:latin typeface="Arial"/>
                <a:ea typeface="Arial"/>
                <a:cs typeface="Arial"/>
                <a:sym typeface="Arial"/>
              </a:rPr>
              <a:t>Advantages:</a:t>
            </a:r>
            <a:endParaRPr b="1" sz="1100">
              <a:solidFill>
                <a:srgbClr val="000000"/>
              </a:solidFill>
              <a:latin typeface="Arial"/>
              <a:ea typeface="Arial"/>
              <a:cs typeface="Arial"/>
              <a:sym typeface="Arial"/>
            </a:endParaRPr>
          </a:p>
          <a:p>
            <a:pPr indent="-298450" lvl="0" marL="457200" rtl="0" algn="just">
              <a:spcBef>
                <a:spcPts val="120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Time series analysis helps in identifying the patterns and also creates the opportunity to clean your data. It gives the high accuracy and provides simplicity in executing.</a:t>
            </a:r>
            <a:endParaRPr sz="1100">
              <a:solidFill>
                <a:srgbClr val="000000"/>
              </a:solidFill>
              <a:latin typeface="Arial"/>
              <a:ea typeface="Arial"/>
              <a:cs typeface="Arial"/>
              <a:sym typeface="Arial"/>
            </a:endParaRPr>
          </a:p>
          <a:p>
            <a:pPr indent="-298450" lvl="0" marL="457200" rtl="0" algn="just">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It is a really handy tool for forecasting purposes. It gives accurate predictions for future values, but it also requires more skill than regression analysis since you need to adapt your model according to the historical data.</a:t>
            </a:r>
            <a:endParaRPr sz="1100">
              <a:solidFill>
                <a:srgbClr val="000000"/>
              </a:solidFill>
              <a:latin typeface="Arial"/>
              <a:ea typeface="Arial"/>
              <a:cs typeface="Arial"/>
              <a:sym typeface="Arial"/>
            </a:endParaRPr>
          </a:p>
          <a:p>
            <a:pPr indent="0" lvl="0" marL="0" rtl="0" algn="just">
              <a:spcBef>
                <a:spcPts val="1200"/>
              </a:spcBef>
              <a:spcAft>
                <a:spcPts val="0"/>
              </a:spcAft>
              <a:buNone/>
            </a:pPr>
            <a:r>
              <a:rPr b="1" lang="en" sz="1100">
                <a:solidFill>
                  <a:srgbClr val="000000"/>
                </a:solidFill>
                <a:latin typeface="Arial"/>
                <a:ea typeface="Arial"/>
                <a:cs typeface="Arial"/>
                <a:sym typeface="Arial"/>
              </a:rPr>
              <a:t>Disadvantages:</a:t>
            </a:r>
            <a:endParaRPr b="1" sz="1100">
              <a:solidFill>
                <a:srgbClr val="000000"/>
              </a:solidFill>
              <a:latin typeface="Arial"/>
              <a:ea typeface="Arial"/>
              <a:cs typeface="Arial"/>
              <a:sym typeface="Arial"/>
            </a:endParaRPr>
          </a:p>
          <a:p>
            <a:pPr indent="-298450" lvl="0" marL="457200" rtl="0" algn="just">
              <a:spcBef>
                <a:spcPts val="120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Time series analysis is useful for short-term forecasting, but it could sometimes lead to wrong predictions. This is because it requires historical data in order to construct the models, which means that if some significant changes occurred over time, then those changes will not be included within the forecasted periods.</a:t>
            </a:r>
            <a:endParaRPr sz="1100">
              <a:solidFill>
                <a:srgbClr val="000000"/>
              </a:solidFill>
              <a:latin typeface="Arial"/>
              <a:ea typeface="Arial"/>
              <a:cs typeface="Arial"/>
              <a:sym typeface="Arial"/>
            </a:endParaRPr>
          </a:p>
          <a:p>
            <a:pPr indent="-298450" lvl="0" marL="457200" rtl="0" algn="just">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Our model has been built on historical data, so it cannot be used to predict future values or trends that are too far. </a:t>
            </a:r>
            <a:endParaRPr sz="110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Application</a:t>
            </a:r>
            <a:endParaRPr/>
          </a:p>
        </p:txBody>
      </p:sp>
      <p:sp>
        <p:nvSpPr>
          <p:cNvPr id="153" name="Google Shape;153;p17"/>
          <p:cNvSpPr txBox="1"/>
          <p:nvPr>
            <p:ph idx="1" type="body"/>
          </p:nvPr>
        </p:nvSpPr>
        <p:spPr>
          <a:xfrm>
            <a:off x="666750" y="1685925"/>
            <a:ext cx="3686100" cy="2448000"/>
          </a:xfrm>
          <a:prstGeom prst="rect">
            <a:avLst/>
          </a:prstGeom>
        </p:spPr>
        <p:txBody>
          <a:bodyPr anchorCtr="0" anchor="t" bIns="91425" lIns="91425" spcFirstLastPara="1" rIns="91425" wrap="square" tIns="91425">
            <a:normAutofit lnSpcReduction="20000"/>
          </a:bodyPr>
          <a:lstStyle/>
          <a:p>
            <a:pPr indent="0" lvl="0" marL="0" rtl="0" algn="just">
              <a:spcBef>
                <a:spcPts val="1200"/>
              </a:spcBef>
              <a:spcAft>
                <a:spcPts val="0"/>
              </a:spcAft>
              <a:buNone/>
            </a:pPr>
            <a:r>
              <a:rPr lang="en" sz="1100">
                <a:solidFill>
                  <a:srgbClr val="000000"/>
                </a:solidFill>
                <a:latin typeface="Arial"/>
                <a:ea typeface="Arial"/>
                <a:cs typeface="Arial"/>
                <a:sym typeface="Arial"/>
              </a:rPr>
              <a:t>By using our solution for the Time Series Analysis and Sales Forecasting for Automotive we can do the following things:</a:t>
            </a:r>
            <a:endParaRPr sz="1100">
              <a:solidFill>
                <a:srgbClr val="000000"/>
              </a:solidFill>
              <a:latin typeface="Arial"/>
              <a:ea typeface="Arial"/>
              <a:cs typeface="Arial"/>
              <a:sym typeface="Arial"/>
            </a:endParaRPr>
          </a:p>
          <a:p>
            <a:pPr indent="-228600" lvl="0" marL="0" rtl="0" algn="just">
              <a:spcBef>
                <a:spcPts val="1200"/>
              </a:spcBef>
              <a:spcAft>
                <a:spcPts val="0"/>
              </a:spcAft>
              <a:buNone/>
            </a:pPr>
            <a:r>
              <a:rPr lang="en" sz="1100">
                <a:solidFill>
                  <a:srgbClr val="000000"/>
                </a:solidFill>
                <a:latin typeface="Arial"/>
                <a:ea typeface="Arial"/>
                <a:cs typeface="Arial"/>
                <a:sym typeface="Arial"/>
              </a:rPr>
              <a:t>1.    A potential buyer of a used car will get a range of car resale value. So that one can buy the used car according to the range.</a:t>
            </a:r>
            <a:endParaRPr sz="1100">
              <a:solidFill>
                <a:srgbClr val="000000"/>
              </a:solidFill>
              <a:latin typeface="Arial"/>
              <a:ea typeface="Arial"/>
              <a:cs typeface="Arial"/>
              <a:sym typeface="Arial"/>
            </a:endParaRPr>
          </a:p>
          <a:p>
            <a:pPr indent="-228600" lvl="0" marL="0" rtl="0" algn="just">
              <a:spcBef>
                <a:spcPts val="1200"/>
              </a:spcBef>
              <a:spcAft>
                <a:spcPts val="0"/>
              </a:spcAft>
              <a:buNone/>
            </a:pPr>
            <a:r>
              <a:rPr lang="en" sz="1100">
                <a:solidFill>
                  <a:srgbClr val="000000"/>
                </a:solidFill>
                <a:latin typeface="Arial"/>
                <a:ea typeface="Arial"/>
                <a:cs typeface="Arial"/>
                <a:sym typeface="Arial"/>
              </a:rPr>
              <a:t>2.   Manufacturing companies will get a basic resale value range so that they can set the pricing of upcoming cars in such a way that the resale value   remains high than the previous year's data of existing cars.</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154" name="Google Shape;154;p17"/>
          <p:cNvPicPr preferRelativeResize="0"/>
          <p:nvPr/>
        </p:nvPicPr>
        <p:blipFill>
          <a:blip r:embed="rId3">
            <a:alphaModFix/>
          </a:blip>
          <a:stretch>
            <a:fillRect/>
          </a:stretch>
        </p:blipFill>
        <p:spPr>
          <a:xfrm>
            <a:off x="4617171" y="1205800"/>
            <a:ext cx="4160124" cy="33280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8"/>
          <p:cNvSpPr txBox="1"/>
          <p:nvPr>
            <p:ph type="title"/>
          </p:nvPr>
        </p:nvSpPr>
        <p:spPr>
          <a:xfrm>
            <a:off x="311700" y="2883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Scope</a:t>
            </a:r>
            <a:endParaRPr/>
          </a:p>
        </p:txBody>
      </p:sp>
      <p:sp>
        <p:nvSpPr>
          <p:cNvPr id="160" name="Google Shape;160;p18"/>
          <p:cNvSpPr txBox="1"/>
          <p:nvPr>
            <p:ph idx="1" type="body"/>
          </p:nvPr>
        </p:nvSpPr>
        <p:spPr>
          <a:xfrm>
            <a:off x="311700" y="3514675"/>
            <a:ext cx="8520600" cy="12972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None/>
            </a:pPr>
            <a:r>
              <a:rPr lang="en" sz="1100">
                <a:solidFill>
                  <a:srgbClr val="000000"/>
                </a:solidFill>
                <a:latin typeface="Arial"/>
                <a:ea typeface="Arial"/>
                <a:cs typeface="Arial"/>
                <a:sym typeface="Arial"/>
              </a:rPr>
              <a:t>Our only concern about the project is that It can only extract linear relationships within the time series data. Predictions generated may not be suitable for complex nonlinear cases. It does not efficiently extract the full relationship hidden in the data. Another limitation is that the model requires a large amount of data to generate accurate predictions. Hence these above are the two current issues that could be addressed for prospects.</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sz="1100"/>
          </a:p>
        </p:txBody>
      </p:sp>
      <p:sp>
        <p:nvSpPr>
          <p:cNvPr id="161" name="Google Shape;161;p18"/>
          <p:cNvSpPr txBox="1"/>
          <p:nvPr>
            <p:ph type="title"/>
          </p:nvPr>
        </p:nvSpPr>
        <p:spPr>
          <a:xfrm>
            <a:off x="311700" y="368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62" name="Google Shape;162;p18"/>
          <p:cNvSpPr txBox="1"/>
          <p:nvPr>
            <p:ph idx="1" type="body"/>
          </p:nvPr>
        </p:nvSpPr>
        <p:spPr>
          <a:xfrm>
            <a:off x="311700" y="1017725"/>
            <a:ext cx="8520600" cy="20760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None/>
            </a:pPr>
            <a:r>
              <a:rPr lang="en" sz="1100">
                <a:solidFill>
                  <a:srgbClr val="000000"/>
                </a:solidFill>
                <a:latin typeface="Arial"/>
                <a:ea typeface="Arial"/>
                <a:cs typeface="Arial"/>
                <a:sym typeface="Arial"/>
              </a:rPr>
              <a:t>The overall purpose of the study was to prove that it’s possible to efficiently forecast car sales using a simple statistical model. During our research we were able to prove that the Decision Tree Regressor based approach has acceptable outcomes. Such models can be easily implemented with various statistical software and their computational complexity is acceptable. Also, the approach has well-studied statistical properties.</a:t>
            </a:r>
            <a:endParaRPr sz="1100">
              <a:solidFill>
                <a:srgbClr val="000000"/>
              </a:solidFill>
              <a:latin typeface="Arial"/>
              <a:ea typeface="Arial"/>
              <a:cs typeface="Arial"/>
              <a:sym typeface="Arial"/>
            </a:endParaRPr>
          </a:p>
          <a:p>
            <a:pPr indent="0" lvl="0" marL="0" rtl="0" algn="just">
              <a:spcBef>
                <a:spcPts val="1200"/>
              </a:spcBef>
              <a:spcAft>
                <a:spcPts val="0"/>
              </a:spcAft>
              <a:buNone/>
            </a:pPr>
            <a:r>
              <a:rPr lang="en" sz="1100">
                <a:solidFill>
                  <a:srgbClr val="000000"/>
                </a:solidFill>
                <a:latin typeface="Arial"/>
                <a:ea typeface="Arial"/>
                <a:cs typeface="Arial"/>
                <a:sym typeface="Arial"/>
              </a:rPr>
              <a:t>The accuracy of the predictive model for car sales forecast obtained is 87.9%. Hence it has been proved that the percentage error is not greater than 12.1 % for each of the 12 months ahead. Obviously, the accuracy of the model is high enough and the model can be used as a baseline for developing better models. The method is well suited for use in different business domains.</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sz="100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168" name="Google Shape;168;p19"/>
          <p:cNvSpPr txBox="1"/>
          <p:nvPr>
            <p:ph idx="1" type="body"/>
          </p:nvPr>
        </p:nvSpPr>
        <p:spPr>
          <a:xfrm>
            <a:off x="819150" y="1990725"/>
            <a:ext cx="7505700" cy="1849800"/>
          </a:xfrm>
          <a:prstGeom prst="rect">
            <a:avLst/>
          </a:prstGeom>
        </p:spPr>
        <p:txBody>
          <a:bodyPr anchorCtr="0" anchor="t" bIns="91425" lIns="91425" spcFirstLastPara="1" rIns="91425" wrap="square" tIns="91425">
            <a:noAutofit/>
          </a:bodyPr>
          <a:lstStyle/>
          <a:p>
            <a:pPr indent="-311150" lvl="0" marL="457200" rtl="0" algn="l">
              <a:lnSpc>
                <a:spcPct val="106000"/>
              </a:lnSpc>
              <a:spcBef>
                <a:spcPts val="1200"/>
              </a:spcBef>
              <a:spcAft>
                <a:spcPts val="0"/>
              </a:spcAft>
              <a:buSzPts val="1300"/>
              <a:buChar char="●"/>
            </a:pPr>
            <a:r>
              <a:rPr lang="en">
                <a:solidFill>
                  <a:srgbClr val="000000"/>
                </a:solidFill>
                <a:latin typeface="Arial"/>
                <a:ea typeface="Arial"/>
                <a:cs typeface="Arial"/>
                <a:sym typeface="Arial"/>
              </a:rPr>
              <a:t>Importance of Time-series [Business Sector] - </a:t>
            </a:r>
            <a:r>
              <a:rPr lang="en" u="sng">
                <a:solidFill>
                  <a:schemeClr val="accent5"/>
                </a:solidFill>
                <a:latin typeface="Arial"/>
                <a:ea typeface="Arial"/>
                <a:cs typeface="Arial"/>
                <a:sym typeface="Arial"/>
                <a:hlinkClick r:id="rId3">
                  <a:extLst>
                    <a:ext uri="{A12FA001-AC4F-418D-AE19-62706E023703}">
                      <ahyp:hlinkClr val="tx"/>
                    </a:ext>
                  </a:extLst>
                </a:hlinkClick>
              </a:rPr>
              <a:t>http://home.ubalt.edu/ntsbarsh/stat-data/forecast.htm</a:t>
            </a:r>
            <a:endParaRPr>
              <a:solidFill>
                <a:srgbClr val="000000"/>
              </a:solidFill>
              <a:latin typeface="Arial"/>
              <a:ea typeface="Arial"/>
              <a:cs typeface="Arial"/>
              <a:sym typeface="Arial"/>
            </a:endParaRPr>
          </a:p>
          <a:p>
            <a:pPr indent="-311150" lvl="0" marL="457200" rtl="0" algn="l">
              <a:lnSpc>
                <a:spcPct val="106000"/>
              </a:lnSpc>
              <a:spcBef>
                <a:spcPts val="0"/>
              </a:spcBef>
              <a:spcAft>
                <a:spcPts val="0"/>
              </a:spcAft>
              <a:buSzPts val="1300"/>
              <a:buChar char="●"/>
            </a:pPr>
            <a:r>
              <a:rPr lang="en">
                <a:solidFill>
                  <a:srgbClr val="000000"/>
                </a:solidFill>
                <a:latin typeface="Arial"/>
                <a:ea typeface="Arial"/>
                <a:cs typeface="Arial"/>
                <a:sym typeface="Arial"/>
              </a:rPr>
              <a:t>Insight into Time-series Analysis -</a:t>
            </a:r>
            <a:r>
              <a:rPr lang="en">
                <a:solidFill>
                  <a:srgbClr val="000000"/>
                </a:solidFill>
                <a:uFill>
                  <a:noFill/>
                </a:uFill>
                <a:latin typeface="Arial"/>
                <a:ea typeface="Arial"/>
                <a:cs typeface="Arial"/>
                <a:sym typeface="Arial"/>
                <a:hlinkClick r:id="rId4">
                  <a:extLst>
                    <a:ext uri="{A12FA001-AC4F-418D-AE19-62706E023703}">
                      <ahyp:hlinkClr val="tx"/>
                    </a:ext>
                  </a:extLst>
                </a:hlinkClick>
              </a:rPr>
              <a:t> </a:t>
            </a:r>
            <a:r>
              <a:rPr lang="en" u="sng">
                <a:solidFill>
                  <a:schemeClr val="accent5"/>
                </a:solidFill>
                <a:latin typeface="Arial"/>
                <a:ea typeface="Arial"/>
                <a:cs typeface="Arial"/>
                <a:sym typeface="Arial"/>
                <a:hlinkClick r:id="rId5">
                  <a:extLst>
                    <a:ext uri="{A12FA001-AC4F-418D-AE19-62706E023703}">
                      <ahyp:hlinkClr val="tx"/>
                    </a:ext>
                  </a:extLst>
                </a:hlinkClick>
              </a:rPr>
              <a:t>http://www.jetir.org/papers/JETIR2107494.pdf</a:t>
            </a:r>
            <a:endParaRPr/>
          </a:p>
          <a:p>
            <a:pPr indent="-311150" lvl="0" marL="457200" rtl="0" algn="l">
              <a:lnSpc>
                <a:spcPct val="106000"/>
              </a:lnSpc>
              <a:spcBef>
                <a:spcPts val="0"/>
              </a:spcBef>
              <a:spcAft>
                <a:spcPts val="0"/>
              </a:spcAft>
              <a:buSzPts val="1300"/>
              <a:buChar char="●"/>
            </a:pPr>
            <a:r>
              <a:rPr lang="en">
                <a:solidFill>
                  <a:srgbClr val="000000"/>
                </a:solidFill>
                <a:latin typeface="Arial"/>
                <a:ea typeface="Arial"/>
                <a:cs typeface="Arial"/>
                <a:sym typeface="Arial"/>
              </a:rPr>
              <a:t>Existing Works -</a:t>
            </a:r>
            <a:r>
              <a:rPr lang="en">
                <a:solidFill>
                  <a:srgbClr val="000000"/>
                </a:solidFill>
                <a:uFill>
                  <a:noFill/>
                </a:uFill>
                <a:latin typeface="Arial"/>
                <a:ea typeface="Arial"/>
                <a:cs typeface="Arial"/>
                <a:sym typeface="Arial"/>
                <a:hlinkClick r:id="rId6">
                  <a:extLst>
                    <a:ext uri="{A12FA001-AC4F-418D-AE19-62706E023703}">
                      <ahyp:hlinkClr val="tx"/>
                    </a:ext>
                  </a:extLst>
                </a:hlinkClick>
              </a:rPr>
              <a:t> </a:t>
            </a:r>
            <a:r>
              <a:rPr lang="en" u="sng">
                <a:solidFill>
                  <a:schemeClr val="accent5"/>
                </a:solidFill>
                <a:latin typeface="Arial"/>
                <a:ea typeface="Arial"/>
                <a:cs typeface="Arial"/>
                <a:sym typeface="Arial"/>
                <a:hlinkClick r:id="rId7">
                  <a:extLst>
                    <a:ext uri="{A12FA001-AC4F-418D-AE19-62706E023703}">
                      <ahyp:hlinkClr val="tx"/>
                    </a:ext>
                  </a:extLst>
                </a:hlinkClick>
              </a:rPr>
              <a:t>https://www.researchgate.net/publication/353659148_Analysis_of_Time_Series_Forecasting_Techniques_for_Indian_Automotive_Industry</a:t>
            </a:r>
            <a:endParaRPr u="sng">
              <a:solidFill>
                <a:schemeClr val="accent5"/>
              </a:solidFill>
              <a:latin typeface="Arial"/>
              <a:ea typeface="Arial"/>
              <a:cs typeface="Arial"/>
              <a:sym typeface="Arial"/>
            </a:endParaRPr>
          </a:p>
          <a:p>
            <a:pPr indent="-311150" lvl="0" marL="457200" rtl="0" algn="l">
              <a:lnSpc>
                <a:spcPct val="106000"/>
              </a:lnSpc>
              <a:spcBef>
                <a:spcPts val="0"/>
              </a:spcBef>
              <a:spcAft>
                <a:spcPts val="0"/>
              </a:spcAft>
              <a:buSzPts val="1300"/>
              <a:buChar char="●"/>
            </a:pPr>
            <a:r>
              <a:rPr lang="en">
                <a:solidFill>
                  <a:srgbClr val="000000"/>
                </a:solidFill>
                <a:latin typeface="Arial"/>
                <a:ea typeface="Arial"/>
                <a:cs typeface="Arial"/>
                <a:sym typeface="Arial"/>
              </a:rPr>
              <a:t>Practical Implementation and Insights -</a:t>
            </a:r>
            <a:r>
              <a:rPr lang="en">
                <a:solidFill>
                  <a:srgbClr val="000000"/>
                </a:solidFill>
                <a:uFill>
                  <a:noFill/>
                </a:uFill>
                <a:latin typeface="Arial"/>
                <a:ea typeface="Arial"/>
                <a:cs typeface="Arial"/>
                <a:sym typeface="Arial"/>
                <a:hlinkClick r:id="rId8">
                  <a:extLst>
                    <a:ext uri="{A12FA001-AC4F-418D-AE19-62706E023703}">
                      <ahyp:hlinkClr val="tx"/>
                    </a:ext>
                  </a:extLst>
                </a:hlinkClick>
              </a:rPr>
              <a:t> </a:t>
            </a:r>
            <a:r>
              <a:rPr lang="en" u="sng">
                <a:solidFill>
                  <a:schemeClr val="accent5"/>
                </a:solidFill>
                <a:latin typeface="Arial"/>
                <a:ea typeface="Arial"/>
                <a:cs typeface="Arial"/>
                <a:sym typeface="Arial"/>
                <a:hlinkClick r:id="rId9">
                  <a:extLst>
                    <a:ext uri="{A12FA001-AC4F-418D-AE19-62706E023703}">
                      <ahyp:hlinkClr val="tx"/>
                    </a:ext>
                  </a:extLst>
                </a:hlinkClick>
              </a:rPr>
              <a:t>https://mindcraft.ai/concepts/time-series-analysis-and-sales-forecasting-for-automotive/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0"/>
          <p:cNvSpPr txBox="1"/>
          <p:nvPr>
            <p:ph type="title"/>
          </p:nvPr>
        </p:nvSpPr>
        <p:spPr>
          <a:xfrm>
            <a:off x="1385850" y="1383850"/>
            <a:ext cx="6372300" cy="1379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Thanks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