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60" r:id="rId3"/>
    <p:sldId id="261" r:id="rId4"/>
    <p:sldId id="257" r:id="rId5"/>
    <p:sldId id="258" r:id="rId6"/>
    <p:sldId id="259" r:id="rId7"/>
    <p:sldId id="262" r:id="rId8"/>
    <p:sldId id="263" r:id="rId9"/>
    <p:sldId id="264" r:id="rId10"/>
    <p:sldId id="265" r:id="rId11"/>
    <p:sldId id="266" r:id="rId12"/>
    <p:sldId id="267" r:id="rId13"/>
    <p:sldId id="274" r:id="rId14"/>
    <p:sldId id="275" r:id="rId15"/>
    <p:sldId id="268" r:id="rId16"/>
    <p:sldId id="276" r:id="rId17"/>
    <p:sldId id="269" r:id="rId18"/>
    <p:sldId id="270" r:id="rId19"/>
    <p:sldId id="271" r:id="rId20"/>
    <p:sldId id="272" r:id="rId21"/>
    <p:sldId id="27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659" autoAdjust="0"/>
    <p:restoredTop sz="94660"/>
  </p:normalViewPr>
  <p:slideViewPr>
    <p:cSldViewPr snapToGrid="0">
      <p:cViewPr varScale="1">
        <p:scale>
          <a:sx n="78" d="100"/>
          <a:sy n="78" d="100"/>
        </p:scale>
        <p:origin x="75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F3AD941-104D-4279-8C0C-A30C9D50E315}" type="datetimeFigureOut">
              <a:rPr lang="en-IN" smtClean="0"/>
              <a:t>31-10-2022</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DAC9DA8A-99C3-4CFD-82B2-A9D9CEAFCE36}" type="slidenum">
              <a:rPr lang="en-IN" smtClean="0"/>
              <a:t>‹#›</a:t>
            </a:fld>
            <a:endParaRPr lang="en-IN"/>
          </a:p>
        </p:txBody>
      </p:sp>
    </p:spTree>
    <p:extLst>
      <p:ext uri="{BB962C8B-B14F-4D97-AF65-F5344CB8AC3E}">
        <p14:creationId xmlns:p14="http://schemas.microsoft.com/office/powerpoint/2010/main" val="2736562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F3AD941-104D-4279-8C0C-A30C9D50E315}" type="datetimeFigureOut">
              <a:rPr lang="en-IN" smtClean="0"/>
              <a:t>31-10-2022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C9DA8A-99C3-4CFD-82B2-A9D9CEAFCE36}" type="slidenum">
              <a:rPr lang="en-IN" smtClean="0"/>
              <a:t>‹#›</a:t>
            </a:fld>
            <a:endParaRPr lang="en-IN"/>
          </a:p>
        </p:txBody>
      </p:sp>
    </p:spTree>
    <p:extLst>
      <p:ext uri="{BB962C8B-B14F-4D97-AF65-F5344CB8AC3E}">
        <p14:creationId xmlns:p14="http://schemas.microsoft.com/office/powerpoint/2010/main" val="2940129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F3AD941-104D-4279-8C0C-A30C9D50E315}" type="datetimeFigureOut">
              <a:rPr lang="en-IN" smtClean="0"/>
              <a:t>31-10-2022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C9DA8A-99C3-4CFD-82B2-A9D9CEAFCE36}" type="slidenum">
              <a:rPr lang="en-IN" smtClean="0"/>
              <a:t>‹#›</a:t>
            </a:fld>
            <a:endParaRPr lang="en-IN"/>
          </a:p>
        </p:txBody>
      </p:sp>
    </p:spTree>
    <p:extLst>
      <p:ext uri="{BB962C8B-B14F-4D97-AF65-F5344CB8AC3E}">
        <p14:creationId xmlns:p14="http://schemas.microsoft.com/office/powerpoint/2010/main" val="16173661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F3AD941-104D-4279-8C0C-A30C9D50E315}" type="datetimeFigureOut">
              <a:rPr lang="en-IN" smtClean="0"/>
              <a:t>31-10-2022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C9DA8A-99C3-4CFD-82B2-A9D9CEAFCE36}" type="slidenum">
              <a:rPr lang="en-IN" smtClean="0"/>
              <a:t>‹#›</a:t>
            </a:fld>
            <a:endParaRPr lang="en-IN"/>
          </a:p>
        </p:txBody>
      </p:sp>
    </p:spTree>
    <p:extLst>
      <p:ext uri="{BB962C8B-B14F-4D97-AF65-F5344CB8AC3E}">
        <p14:creationId xmlns:p14="http://schemas.microsoft.com/office/powerpoint/2010/main" val="25692809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F3AD941-104D-4279-8C0C-A30C9D50E315}" type="datetimeFigureOut">
              <a:rPr lang="en-IN" smtClean="0"/>
              <a:t>31-10-2022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C9DA8A-99C3-4CFD-82B2-A9D9CEAFCE36}" type="slidenum">
              <a:rPr lang="en-IN" smtClean="0"/>
              <a:t>‹#›</a:t>
            </a:fld>
            <a:endParaRPr lang="en-IN"/>
          </a:p>
        </p:txBody>
      </p:sp>
    </p:spTree>
    <p:extLst>
      <p:ext uri="{BB962C8B-B14F-4D97-AF65-F5344CB8AC3E}">
        <p14:creationId xmlns:p14="http://schemas.microsoft.com/office/powerpoint/2010/main" val="31007078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F3AD941-104D-4279-8C0C-A30C9D50E315}" type="datetimeFigureOut">
              <a:rPr lang="en-IN" smtClean="0"/>
              <a:t>31-10-2022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C9DA8A-99C3-4CFD-82B2-A9D9CEAFCE36}" type="slidenum">
              <a:rPr lang="en-IN" smtClean="0"/>
              <a:t>‹#›</a:t>
            </a:fld>
            <a:endParaRPr lang="en-IN"/>
          </a:p>
        </p:txBody>
      </p:sp>
    </p:spTree>
    <p:extLst>
      <p:ext uri="{BB962C8B-B14F-4D97-AF65-F5344CB8AC3E}">
        <p14:creationId xmlns:p14="http://schemas.microsoft.com/office/powerpoint/2010/main" val="22054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F3AD941-104D-4279-8C0C-A30C9D50E315}" type="datetimeFigureOut">
              <a:rPr lang="en-IN" smtClean="0"/>
              <a:t>31-10-2022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C9DA8A-99C3-4CFD-82B2-A9D9CEAFCE36}" type="slidenum">
              <a:rPr lang="en-IN" smtClean="0"/>
              <a:t>‹#›</a:t>
            </a:fld>
            <a:endParaRPr lang="en-IN"/>
          </a:p>
        </p:txBody>
      </p:sp>
    </p:spTree>
    <p:extLst>
      <p:ext uri="{BB962C8B-B14F-4D97-AF65-F5344CB8AC3E}">
        <p14:creationId xmlns:p14="http://schemas.microsoft.com/office/powerpoint/2010/main" val="3036176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3AD941-104D-4279-8C0C-A30C9D50E315}" type="datetimeFigureOut">
              <a:rPr lang="en-IN" smtClean="0"/>
              <a:t>31-10-2022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C9DA8A-99C3-4CFD-82B2-A9D9CEAFCE36}" type="slidenum">
              <a:rPr lang="en-IN" smtClean="0"/>
              <a:t>‹#›</a:t>
            </a:fld>
            <a:endParaRPr lang="en-IN"/>
          </a:p>
        </p:txBody>
      </p:sp>
    </p:spTree>
    <p:extLst>
      <p:ext uri="{BB962C8B-B14F-4D97-AF65-F5344CB8AC3E}">
        <p14:creationId xmlns:p14="http://schemas.microsoft.com/office/powerpoint/2010/main" val="32411940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3AD941-104D-4279-8C0C-A30C9D50E315}" type="datetimeFigureOut">
              <a:rPr lang="en-IN" smtClean="0"/>
              <a:t>31-10-2022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C9DA8A-99C3-4CFD-82B2-A9D9CEAFCE36}" type="slidenum">
              <a:rPr lang="en-IN" smtClean="0"/>
              <a:t>‹#›</a:t>
            </a:fld>
            <a:endParaRPr lang="en-IN"/>
          </a:p>
        </p:txBody>
      </p:sp>
    </p:spTree>
    <p:extLst>
      <p:ext uri="{BB962C8B-B14F-4D97-AF65-F5344CB8AC3E}">
        <p14:creationId xmlns:p14="http://schemas.microsoft.com/office/powerpoint/2010/main" val="556951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3AD941-104D-4279-8C0C-A30C9D50E315}" type="datetimeFigureOut">
              <a:rPr lang="en-IN" smtClean="0"/>
              <a:t>31-10-2022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DAC9DA8A-99C3-4CFD-82B2-A9D9CEAFCE36}" type="slidenum">
              <a:rPr lang="en-IN" smtClean="0"/>
              <a:t>‹#›</a:t>
            </a:fld>
            <a:endParaRPr lang="en-IN"/>
          </a:p>
        </p:txBody>
      </p:sp>
    </p:spTree>
    <p:extLst>
      <p:ext uri="{BB962C8B-B14F-4D97-AF65-F5344CB8AC3E}">
        <p14:creationId xmlns:p14="http://schemas.microsoft.com/office/powerpoint/2010/main" val="4035269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F3AD941-104D-4279-8C0C-A30C9D50E315}" type="datetimeFigureOut">
              <a:rPr lang="en-IN" smtClean="0"/>
              <a:t>31-10-2022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C9DA8A-99C3-4CFD-82B2-A9D9CEAFCE36}" type="slidenum">
              <a:rPr lang="en-IN" smtClean="0"/>
              <a:t>‹#›</a:t>
            </a:fld>
            <a:endParaRPr lang="en-IN"/>
          </a:p>
        </p:txBody>
      </p:sp>
    </p:spTree>
    <p:extLst>
      <p:ext uri="{BB962C8B-B14F-4D97-AF65-F5344CB8AC3E}">
        <p14:creationId xmlns:p14="http://schemas.microsoft.com/office/powerpoint/2010/main" val="1131534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3AD941-104D-4279-8C0C-A30C9D50E315}" type="datetimeFigureOut">
              <a:rPr lang="en-IN" smtClean="0"/>
              <a:t>31-10-2022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C9DA8A-99C3-4CFD-82B2-A9D9CEAFCE36}" type="slidenum">
              <a:rPr lang="en-IN" smtClean="0"/>
              <a:t>‹#›</a:t>
            </a:fld>
            <a:endParaRPr lang="en-IN"/>
          </a:p>
        </p:txBody>
      </p:sp>
    </p:spTree>
    <p:extLst>
      <p:ext uri="{BB962C8B-B14F-4D97-AF65-F5344CB8AC3E}">
        <p14:creationId xmlns:p14="http://schemas.microsoft.com/office/powerpoint/2010/main" val="26778933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3AD941-104D-4279-8C0C-A30C9D50E315}" type="datetimeFigureOut">
              <a:rPr lang="en-IN" smtClean="0"/>
              <a:t>31-10-2022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AC9DA8A-99C3-4CFD-82B2-A9D9CEAFCE36}" type="slidenum">
              <a:rPr lang="en-IN" smtClean="0"/>
              <a:t>‹#›</a:t>
            </a:fld>
            <a:endParaRPr lang="en-IN"/>
          </a:p>
        </p:txBody>
      </p:sp>
    </p:spTree>
    <p:extLst>
      <p:ext uri="{BB962C8B-B14F-4D97-AF65-F5344CB8AC3E}">
        <p14:creationId xmlns:p14="http://schemas.microsoft.com/office/powerpoint/2010/main" val="1360481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3AD941-104D-4279-8C0C-A30C9D50E315}" type="datetimeFigureOut">
              <a:rPr lang="en-IN" smtClean="0"/>
              <a:t>31-10-2022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AC9DA8A-99C3-4CFD-82B2-A9D9CEAFCE36}" type="slidenum">
              <a:rPr lang="en-IN" smtClean="0"/>
              <a:t>‹#›</a:t>
            </a:fld>
            <a:endParaRPr lang="en-IN"/>
          </a:p>
        </p:txBody>
      </p:sp>
    </p:spTree>
    <p:extLst>
      <p:ext uri="{BB962C8B-B14F-4D97-AF65-F5344CB8AC3E}">
        <p14:creationId xmlns:p14="http://schemas.microsoft.com/office/powerpoint/2010/main" val="1720591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3AD941-104D-4279-8C0C-A30C9D50E315}" type="datetimeFigureOut">
              <a:rPr lang="en-IN" smtClean="0"/>
              <a:t>31-10-2022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AC9DA8A-99C3-4CFD-82B2-A9D9CEAFCE36}" type="slidenum">
              <a:rPr lang="en-IN" smtClean="0"/>
              <a:t>‹#›</a:t>
            </a:fld>
            <a:endParaRPr lang="en-IN"/>
          </a:p>
        </p:txBody>
      </p:sp>
    </p:spTree>
    <p:extLst>
      <p:ext uri="{BB962C8B-B14F-4D97-AF65-F5344CB8AC3E}">
        <p14:creationId xmlns:p14="http://schemas.microsoft.com/office/powerpoint/2010/main" val="1334091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F3AD941-104D-4279-8C0C-A30C9D50E315}" type="datetimeFigureOut">
              <a:rPr lang="en-IN" smtClean="0"/>
              <a:t>31-10-2022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C9DA8A-99C3-4CFD-82B2-A9D9CEAFCE36}" type="slidenum">
              <a:rPr lang="en-IN" smtClean="0"/>
              <a:t>‹#›</a:t>
            </a:fld>
            <a:endParaRPr lang="en-IN"/>
          </a:p>
        </p:txBody>
      </p:sp>
    </p:spTree>
    <p:extLst>
      <p:ext uri="{BB962C8B-B14F-4D97-AF65-F5344CB8AC3E}">
        <p14:creationId xmlns:p14="http://schemas.microsoft.com/office/powerpoint/2010/main" val="2950736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F3AD941-104D-4279-8C0C-A30C9D50E315}" type="datetimeFigureOut">
              <a:rPr lang="en-IN" smtClean="0"/>
              <a:t>31-10-2022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C9DA8A-99C3-4CFD-82B2-A9D9CEAFCE36}" type="slidenum">
              <a:rPr lang="en-IN" smtClean="0"/>
              <a:t>‹#›</a:t>
            </a:fld>
            <a:endParaRPr lang="en-IN"/>
          </a:p>
        </p:txBody>
      </p:sp>
    </p:spTree>
    <p:extLst>
      <p:ext uri="{BB962C8B-B14F-4D97-AF65-F5344CB8AC3E}">
        <p14:creationId xmlns:p14="http://schemas.microsoft.com/office/powerpoint/2010/main" val="1610577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F3AD941-104D-4279-8C0C-A30C9D50E315}" type="datetimeFigureOut">
              <a:rPr lang="en-IN" smtClean="0"/>
              <a:t>31-10-2022</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AC9DA8A-99C3-4CFD-82B2-A9D9CEAFCE36}" type="slidenum">
              <a:rPr lang="en-IN" smtClean="0"/>
              <a:t>‹#›</a:t>
            </a:fld>
            <a:endParaRPr lang="en-IN"/>
          </a:p>
        </p:txBody>
      </p:sp>
    </p:spTree>
    <p:extLst>
      <p:ext uri="{BB962C8B-B14F-4D97-AF65-F5344CB8AC3E}">
        <p14:creationId xmlns:p14="http://schemas.microsoft.com/office/powerpoint/2010/main" val="118166679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67897" y="1327355"/>
            <a:ext cx="8573729" cy="1917290"/>
          </a:xfrm>
        </p:spPr>
        <p:txBody>
          <a:bodyPr>
            <a:noAutofit/>
          </a:bodyPr>
          <a:lstStyle/>
          <a:p>
            <a:pPr algn="ctr"/>
            <a:r>
              <a:rPr lang="en-US" sz="3200" dirty="0"/>
              <a:t>REMOTE MONITORING OF PERISHABLE GOODS USING IOT</a:t>
            </a:r>
            <a:endParaRPr lang="en-IN" sz="3200"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5628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6" name="Content Placeholder 5"/>
          <p:cNvPicPr>
            <a:picLocks noGrp="1" noChangeAspect="1"/>
          </p:cNvPicPr>
          <p:nvPr>
            <p:ph idx="1"/>
          </p:nvPr>
        </p:nvPicPr>
        <p:blipFill>
          <a:blip r:embed="rId2"/>
          <a:stretch>
            <a:fillRect/>
          </a:stretch>
        </p:blipFill>
        <p:spPr>
          <a:xfrm>
            <a:off x="1484312" y="685800"/>
            <a:ext cx="10450022" cy="5105400"/>
          </a:xfrm>
          <a:prstGeom prst="rect">
            <a:avLst/>
          </a:prstGeom>
        </p:spPr>
      </p:pic>
    </p:spTree>
    <p:extLst>
      <p:ext uri="{BB962C8B-B14F-4D97-AF65-F5344CB8AC3E}">
        <p14:creationId xmlns:p14="http://schemas.microsoft.com/office/powerpoint/2010/main" val="919303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6" name="Content Placeholder 5"/>
          <p:cNvPicPr>
            <a:picLocks noGrp="1" noChangeAspect="1"/>
          </p:cNvPicPr>
          <p:nvPr>
            <p:ph idx="1"/>
          </p:nvPr>
        </p:nvPicPr>
        <p:blipFill>
          <a:blip r:embed="rId2"/>
          <a:stretch>
            <a:fillRect/>
          </a:stretch>
        </p:blipFill>
        <p:spPr>
          <a:xfrm>
            <a:off x="1484312" y="685800"/>
            <a:ext cx="10487730" cy="5105400"/>
          </a:xfrm>
          <a:prstGeom prst="rect">
            <a:avLst/>
          </a:prstGeom>
        </p:spPr>
      </p:pic>
    </p:spTree>
    <p:extLst>
      <p:ext uri="{BB962C8B-B14F-4D97-AF65-F5344CB8AC3E}">
        <p14:creationId xmlns:p14="http://schemas.microsoft.com/office/powerpoint/2010/main" val="3743926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
            <a:ext cx="10018713" cy="933254"/>
          </a:xfrm>
        </p:spPr>
        <p:txBody>
          <a:bodyPr/>
          <a:lstStyle/>
          <a:p>
            <a:pPr algn="l"/>
            <a:r>
              <a:rPr lang="en-US" sz="3600" dirty="0"/>
              <a:t>ADVANTAGES</a:t>
            </a:r>
            <a:endParaRPr lang="en-IN" sz="3600" dirty="0"/>
          </a:p>
        </p:txBody>
      </p:sp>
      <p:sp>
        <p:nvSpPr>
          <p:cNvPr id="3" name="Content Placeholder 2"/>
          <p:cNvSpPr>
            <a:spLocks noGrp="1"/>
          </p:cNvSpPr>
          <p:nvPr>
            <p:ph idx="1"/>
          </p:nvPr>
        </p:nvSpPr>
        <p:spPr>
          <a:xfrm>
            <a:off x="1484310" y="933255"/>
            <a:ext cx="10018713" cy="4857945"/>
          </a:xfrm>
        </p:spPr>
        <p:txBody>
          <a:bodyPr>
            <a:normAutofit/>
          </a:bodyPr>
          <a:lstStyle/>
          <a:p>
            <a:pPr algn="just">
              <a:buFont typeface="Wingdings" panose="05000000000000000000" pitchFamily="2" charset="2"/>
              <a:buChar char="§"/>
            </a:pPr>
            <a:r>
              <a:rPr lang="en-US" b="1" dirty="0">
                <a:latin typeface="Calibri" panose="020F0502020204030204" pitchFamily="34" charset="0"/>
                <a:cs typeface="Calibri" panose="020F0502020204030204" pitchFamily="34" charset="0"/>
              </a:rPr>
              <a:t>Minimize human effort:</a:t>
            </a:r>
            <a:r>
              <a:rPr lang="en-US" dirty="0">
                <a:latin typeface="Calibri" panose="020F0502020204030204" pitchFamily="34" charset="0"/>
                <a:cs typeface="Calibri" panose="020F0502020204030204" pitchFamily="34" charset="0"/>
              </a:rPr>
              <a:t> As </a:t>
            </a:r>
            <a:r>
              <a:rPr lang="en-US" dirty="0" err="1">
                <a:latin typeface="Calibri" panose="020F0502020204030204" pitchFamily="34" charset="0"/>
                <a:cs typeface="Calibri" panose="020F0502020204030204" pitchFamily="34" charset="0"/>
              </a:rPr>
              <a:t>IoT</a:t>
            </a:r>
            <a:r>
              <a:rPr lang="en-US" dirty="0">
                <a:latin typeface="Calibri" panose="020F0502020204030204" pitchFamily="34" charset="0"/>
                <a:cs typeface="Calibri" panose="020F0502020204030204" pitchFamily="34" charset="0"/>
              </a:rPr>
              <a:t> devices interact and communicate with each other, they can automate the tasks helping to improve the quality of a business’s services and reducing the need for human intervention.</a:t>
            </a:r>
          </a:p>
          <a:p>
            <a:pPr algn="just">
              <a:buFont typeface="Wingdings" panose="05000000000000000000" pitchFamily="2" charset="2"/>
              <a:buChar char="§"/>
            </a:pPr>
            <a:r>
              <a:rPr lang="en-US" b="1" dirty="0">
                <a:latin typeface="Calibri" panose="020F0502020204030204" pitchFamily="34" charset="0"/>
                <a:cs typeface="Calibri" panose="020F0502020204030204" pitchFamily="34" charset="0"/>
              </a:rPr>
              <a:t>Enhanced data collection: </a:t>
            </a:r>
            <a:r>
              <a:rPr lang="en-US" dirty="0">
                <a:latin typeface="Calibri" panose="020F0502020204030204" pitchFamily="34" charset="0"/>
                <a:cs typeface="Calibri" panose="020F0502020204030204" pitchFamily="34" charset="0"/>
              </a:rPr>
              <a:t>Information is easily accessible, even if we are far away from our actual location, and it is updated frequently in real-time. Hence these devices can access information from anywhere at any time on any device.</a:t>
            </a:r>
          </a:p>
          <a:p>
            <a:pPr algn="just">
              <a:buFont typeface="Wingdings" panose="05000000000000000000" pitchFamily="2" charset="2"/>
              <a:buChar char="§"/>
            </a:pPr>
            <a:r>
              <a:rPr lang="en-US" b="1" dirty="0">
                <a:latin typeface="Calibri" panose="020F0502020204030204" pitchFamily="34" charset="0"/>
                <a:cs typeface="Calibri" panose="020F0502020204030204" pitchFamily="34" charset="0"/>
              </a:rPr>
              <a:t>Improved security:</a:t>
            </a:r>
            <a:r>
              <a:rPr lang="en-US" dirty="0">
                <a:latin typeface="Calibri" panose="020F0502020204030204" pitchFamily="34" charset="0"/>
                <a:cs typeface="Calibri" panose="020F0502020204030204" pitchFamily="34" charset="0"/>
              </a:rPr>
              <a:t> If we have an interconnected system, it can assist in the smarter control of homes and cities through mobile phones. It enhances security and offers personal protection</a:t>
            </a:r>
            <a:r>
              <a:rPr lang="en-US" dirty="0"/>
              <a:t>.</a:t>
            </a:r>
          </a:p>
        </p:txBody>
      </p:sp>
    </p:spTree>
    <p:extLst>
      <p:ext uri="{BB962C8B-B14F-4D97-AF65-F5344CB8AC3E}">
        <p14:creationId xmlns:p14="http://schemas.microsoft.com/office/powerpoint/2010/main" val="3008095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0"/>
            <a:ext cx="10018713" cy="904973"/>
          </a:xfrm>
        </p:spPr>
        <p:txBody>
          <a:bodyPr>
            <a:normAutofit/>
          </a:bodyPr>
          <a:lstStyle/>
          <a:p>
            <a:pPr algn="l"/>
            <a:r>
              <a:rPr lang="en-US" sz="3600" dirty="0"/>
              <a:t>ADVANTAGES</a:t>
            </a:r>
            <a:endParaRPr lang="en-IN" sz="3600" dirty="0"/>
          </a:p>
        </p:txBody>
      </p:sp>
      <p:sp>
        <p:nvSpPr>
          <p:cNvPr id="3" name="Content Placeholder 2"/>
          <p:cNvSpPr>
            <a:spLocks noGrp="1"/>
          </p:cNvSpPr>
          <p:nvPr>
            <p:ph idx="1"/>
          </p:nvPr>
        </p:nvSpPr>
        <p:spPr>
          <a:xfrm>
            <a:off x="1484310" y="904973"/>
            <a:ext cx="10018713" cy="4886227"/>
          </a:xfrm>
        </p:spPr>
        <p:txBody>
          <a:bodyPr>
            <a:normAutofit/>
          </a:bodyPr>
          <a:lstStyle/>
          <a:p>
            <a:pPr algn="just">
              <a:buFont typeface="Wingdings" panose="05000000000000000000" pitchFamily="2" charset="2"/>
              <a:buChar char="§"/>
            </a:pPr>
            <a:r>
              <a:rPr lang="en-US" b="1" dirty="0">
                <a:latin typeface="Calibri" panose="020F0502020204030204" pitchFamily="34" charset="0"/>
                <a:cs typeface="Calibri" panose="020F0502020204030204" pitchFamily="34" charset="0"/>
              </a:rPr>
              <a:t>Efficient resource </a:t>
            </a:r>
            <a:r>
              <a:rPr lang="en-US" b="1" dirty="0" err="1">
                <a:latin typeface="Calibri" panose="020F0502020204030204" pitchFamily="34" charset="0"/>
                <a:cs typeface="Calibri" panose="020F0502020204030204" pitchFamily="34" charset="0"/>
              </a:rPr>
              <a:t>utilization:</a:t>
            </a:r>
            <a:r>
              <a:rPr lang="en-US" dirty="0" err="1">
                <a:latin typeface="Calibri" panose="020F0502020204030204" pitchFamily="34" charset="0"/>
                <a:cs typeface="Calibri" panose="020F0502020204030204" pitchFamily="34" charset="0"/>
              </a:rPr>
              <a:t>We</a:t>
            </a:r>
            <a:r>
              <a:rPr lang="en-US" dirty="0">
                <a:latin typeface="Calibri" panose="020F0502020204030204" pitchFamily="34" charset="0"/>
                <a:cs typeface="Calibri" panose="020F0502020204030204" pitchFamily="34" charset="0"/>
              </a:rPr>
              <a:t> can increase resource utilization and monitor natural resources by knowing the functionality and how each device works.</a:t>
            </a:r>
          </a:p>
          <a:p>
            <a:pPr algn="just">
              <a:buFont typeface="Wingdings" panose="05000000000000000000" pitchFamily="2" charset="2"/>
              <a:buChar char="§"/>
            </a:pPr>
            <a:r>
              <a:rPr lang="en-US" b="1" dirty="0">
                <a:latin typeface="Calibri" panose="020F0502020204030204" pitchFamily="34" charset="0"/>
                <a:cs typeface="Calibri" panose="020F0502020204030204" pitchFamily="34" charset="0"/>
              </a:rPr>
              <a:t>Reduced use of other electronic equipment:</a:t>
            </a:r>
            <a:r>
              <a:rPr lang="en-US" dirty="0">
                <a:latin typeface="Calibri" panose="020F0502020204030204" pitchFamily="34" charset="0"/>
                <a:cs typeface="Calibri" panose="020F0502020204030204" pitchFamily="34" charset="0"/>
              </a:rPr>
              <a:t> Electric devices are directly connected and can communicate with a controller computer, such as a mobile phone, resulting in efficient electricity use. Hence, there will be no unnecessary use of electrical equipment.</a:t>
            </a:r>
          </a:p>
          <a:p>
            <a:pPr algn="just">
              <a:buFont typeface="Wingdings" panose="05000000000000000000" pitchFamily="2" charset="2"/>
              <a:buChar char="§"/>
            </a:pPr>
            <a:r>
              <a:rPr lang="en-US" b="1" dirty="0">
                <a:latin typeface="Calibri" panose="020F0502020204030204" pitchFamily="34" charset="0"/>
                <a:cs typeface="Calibri" panose="020F0502020204030204" pitchFamily="34" charset="0"/>
              </a:rPr>
              <a:t>Use in traffic systems:</a:t>
            </a:r>
            <a:r>
              <a:rPr lang="en-US" dirty="0">
                <a:latin typeface="Calibri" panose="020F0502020204030204" pitchFamily="34" charset="0"/>
                <a:cs typeface="Calibri" panose="020F0502020204030204" pitchFamily="34" charset="0"/>
              </a:rPr>
              <a:t> Asset tracking, delivery, surveillance, traffic or transportation tracking, inventory control, individual order tracking, and customer management can be more cost-effective with the right tracking system using </a:t>
            </a:r>
            <a:r>
              <a:rPr lang="en-US" dirty="0" err="1">
                <a:latin typeface="Calibri" panose="020F0502020204030204" pitchFamily="34" charset="0"/>
                <a:cs typeface="Calibri" panose="020F0502020204030204" pitchFamily="34" charset="0"/>
              </a:rPr>
              <a:t>IoT</a:t>
            </a:r>
            <a:r>
              <a:rPr lang="en-US" dirty="0">
                <a:latin typeface="Calibri" panose="020F0502020204030204" pitchFamily="34" charset="0"/>
                <a:cs typeface="Calibri" panose="020F0502020204030204" pitchFamily="34" charset="0"/>
              </a:rPr>
              <a:t> technology.</a:t>
            </a:r>
          </a:p>
        </p:txBody>
      </p:sp>
    </p:spTree>
    <p:extLst>
      <p:ext uri="{BB962C8B-B14F-4D97-AF65-F5344CB8AC3E}">
        <p14:creationId xmlns:p14="http://schemas.microsoft.com/office/powerpoint/2010/main" val="442338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0"/>
            <a:ext cx="10018713" cy="923827"/>
          </a:xfrm>
        </p:spPr>
        <p:txBody>
          <a:bodyPr>
            <a:normAutofit/>
          </a:bodyPr>
          <a:lstStyle/>
          <a:p>
            <a:pPr algn="l"/>
            <a:r>
              <a:rPr lang="en-US" sz="3600" dirty="0"/>
              <a:t>ADVANTAGES</a:t>
            </a:r>
            <a:endParaRPr lang="en-IN" sz="3600" dirty="0"/>
          </a:p>
        </p:txBody>
      </p:sp>
      <p:sp>
        <p:nvSpPr>
          <p:cNvPr id="3" name="Content Placeholder 2"/>
          <p:cNvSpPr>
            <a:spLocks noGrp="1"/>
          </p:cNvSpPr>
          <p:nvPr>
            <p:ph idx="1"/>
          </p:nvPr>
        </p:nvSpPr>
        <p:spPr>
          <a:xfrm>
            <a:off x="1484310" y="848413"/>
            <a:ext cx="10018713" cy="4942788"/>
          </a:xfrm>
        </p:spPr>
        <p:txBody>
          <a:bodyPr/>
          <a:lstStyle/>
          <a:p>
            <a:pPr algn="just"/>
            <a:r>
              <a:rPr lang="en-US" b="1" dirty="0">
                <a:latin typeface="Calibri" panose="020F0502020204030204" pitchFamily="34" charset="0"/>
                <a:cs typeface="Calibri" panose="020F0502020204030204" pitchFamily="34" charset="0"/>
              </a:rPr>
              <a:t>Useful in the healthcare industry: </a:t>
            </a:r>
            <a:r>
              <a:rPr lang="en-US" dirty="0">
                <a:latin typeface="Calibri" panose="020F0502020204030204" pitchFamily="34" charset="0"/>
                <a:cs typeface="Calibri" panose="020F0502020204030204" pitchFamily="34" charset="0"/>
              </a:rPr>
              <a:t>Patient care can be performed more effectively in real-time without needing a doctor’s visit. It gives them the ability to make choices as well as provide evidence-based care.</a:t>
            </a:r>
          </a:p>
          <a:p>
            <a:pPr algn="just"/>
            <a:r>
              <a:rPr lang="en-US" b="1" dirty="0">
                <a:latin typeface="Calibri" panose="020F0502020204030204" pitchFamily="34" charset="0"/>
                <a:cs typeface="Calibri" panose="020F0502020204030204" pitchFamily="34" charset="0"/>
              </a:rPr>
              <a:t>Save time:</a:t>
            </a:r>
            <a:r>
              <a:rPr lang="en-US" dirty="0">
                <a:latin typeface="Calibri" panose="020F0502020204030204" pitchFamily="34" charset="0"/>
                <a:cs typeface="Calibri" panose="020F0502020204030204" pitchFamily="34" charset="0"/>
              </a:rPr>
              <a:t> By reducing the human effort, it saves a lot of our time. Saving time is one of the primary advantages of using the </a:t>
            </a:r>
            <a:r>
              <a:rPr lang="en-US" dirty="0" err="1">
                <a:latin typeface="Calibri" panose="020F0502020204030204" pitchFamily="34" charset="0"/>
                <a:cs typeface="Calibri" panose="020F0502020204030204" pitchFamily="34" charset="0"/>
              </a:rPr>
              <a:t>IoT</a:t>
            </a:r>
            <a:r>
              <a:rPr lang="en-US" dirty="0">
                <a:latin typeface="Calibri" panose="020F0502020204030204" pitchFamily="34" charset="0"/>
                <a:cs typeface="Calibri" panose="020F0502020204030204" pitchFamily="34" charset="0"/>
              </a:rPr>
              <a:t> platform.</a:t>
            </a:r>
          </a:p>
          <a:p>
            <a:pPr algn="just"/>
            <a:r>
              <a:rPr lang="en-US" b="1" dirty="0">
                <a:latin typeface="Calibri" panose="020F0502020204030204" pitchFamily="34" charset="0"/>
                <a:cs typeface="Calibri" panose="020F0502020204030204" pitchFamily="34" charset="0"/>
              </a:rPr>
              <a:t>Useful for safety concerns: </a:t>
            </a:r>
            <a:r>
              <a:rPr lang="en-US" dirty="0">
                <a:latin typeface="Calibri" panose="020F0502020204030204" pitchFamily="34" charset="0"/>
                <a:cs typeface="Calibri" panose="020F0502020204030204" pitchFamily="34" charset="0"/>
              </a:rPr>
              <a:t>It is helpful for safety because it senses any potential danger and warns users. For example, GM OnStar is an integrated device that identifies a car crash or accident on the road. It immediately makes a call if an accident or crash is found.</a:t>
            </a:r>
          </a:p>
        </p:txBody>
      </p:sp>
    </p:spTree>
    <p:extLst>
      <p:ext uri="{BB962C8B-B14F-4D97-AF65-F5344CB8AC3E}">
        <p14:creationId xmlns:p14="http://schemas.microsoft.com/office/powerpoint/2010/main" val="247879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
            <a:ext cx="10018713" cy="801278"/>
          </a:xfrm>
        </p:spPr>
        <p:txBody>
          <a:bodyPr>
            <a:normAutofit/>
          </a:bodyPr>
          <a:lstStyle/>
          <a:p>
            <a:pPr algn="l"/>
            <a:r>
              <a:rPr lang="en-US" sz="3600" dirty="0"/>
              <a:t>DISADVANTAGES</a:t>
            </a:r>
            <a:endParaRPr lang="en-IN" sz="3600" dirty="0"/>
          </a:p>
        </p:txBody>
      </p:sp>
      <p:sp>
        <p:nvSpPr>
          <p:cNvPr id="3" name="Content Placeholder 2"/>
          <p:cNvSpPr>
            <a:spLocks noGrp="1"/>
          </p:cNvSpPr>
          <p:nvPr>
            <p:ph idx="1"/>
          </p:nvPr>
        </p:nvSpPr>
        <p:spPr>
          <a:xfrm>
            <a:off x="1484310" y="886121"/>
            <a:ext cx="10018713" cy="4905080"/>
          </a:xfrm>
        </p:spPr>
        <p:txBody>
          <a:bodyPr>
            <a:normAutofit lnSpcReduction="10000"/>
          </a:bodyPr>
          <a:lstStyle/>
          <a:p>
            <a:pPr algn="just"/>
            <a:r>
              <a:rPr lang="en-US" b="1" dirty="0">
                <a:latin typeface="Calibri" panose="020F0502020204030204" pitchFamily="34" charset="0"/>
                <a:cs typeface="Calibri" panose="020F0502020204030204" pitchFamily="34" charset="0"/>
              </a:rPr>
              <a:t>Security issues: </a:t>
            </a:r>
            <a:r>
              <a:rPr lang="en-US" dirty="0" err="1">
                <a:latin typeface="Calibri" panose="020F0502020204030204" pitchFamily="34" charset="0"/>
                <a:cs typeface="Calibri" panose="020F0502020204030204" pitchFamily="34" charset="0"/>
              </a:rPr>
              <a:t>IoT</a:t>
            </a:r>
            <a:r>
              <a:rPr lang="en-US" dirty="0">
                <a:latin typeface="Calibri" panose="020F0502020204030204" pitchFamily="34" charset="0"/>
                <a:cs typeface="Calibri" panose="020F0502020204030204" pitchFamily="34" charset="0"/>
              </a:rPr>
              <a:t> systems are interconnected and communicate over networks. So, the system offers little control despite any security measures, and it can lead to various kinds of network attacks.</a:t>
            </a:r>
          </a:p>
          <a:p>
            <a:pPr algn="just"/>
            <a:r>
              <a:rPr lang="en-US" b="1" dirty="0">
                <a:latin typeface="Calibri" panose="020F0502020204030204" pitchFamily="34" charset="0"/>
                <a:cs typeface="Calibri" panose="020F0502020204030204" pitchFamily="34" charset="0"/>
              </a:rPr>
              <a:t>Privacy concern:</a:t>
            </a:r>
            <a:r>
              <a:rPr lang="en-US" dirty="0">
                <a:latin typeface="Calibri" panose="020F0502020204030204" pitchFamily="34" charset="0"/>
                <a:cs typeface="Calibri" panose="020F0502020204030204" pitchFamily="34" charset="0"/>
              </a:rPr>
              <a:t> The </a:t>
            </a:r>
            <a:r>
              <a:rPr lang="en-US" dirty="0" err="1">
                <a:latin typeface="Calibri" panose="020F0502020204030204" pitchFamily="34" charset="0"/>
                <a:cs typeface="Calibri" panose="020F0502020204030204" pitchFamily="34" charset="0"/>
              </a:rPr>
              <a:t>IoT</a:t>
            </a:r>
            <a:r>
              <a:rPr lang="en-US" dirty="0">
                <a:latin typeface="Calibri" panose="020F0502020204030204" pitchFamily="34" charset="0"/>
                <a:cs typeface="Calibri" panose="020F0502020204030204" pitchFamily="34" charset="0"/>
              </a:rPr>
              <a:t> system provides critical personal data in full detail without the user’s active participation.</a:t>
            </a:r>
          </a:p>
          <a:p>
            <a:pPr algn="just"/>
            <a:r>
              <a:rPr lang="en-US" b="1" dirty="0">
                <a:latin typeface="Calibri" panose="020F0502020204030204" pitchFamily="34" charset="0"/>
                <a:cs typeface="Calibri" panose="020F0502020204030204" pitchFamily="34" charset="0"/>
              </a:rPr>
              <a:t>Increased unemployment: </a:t>
            </a:r>
            <a:r>
              <a:rPr lang="en-US" dirty="0">
                <a:latin typeface="Calibri" panose="020F0502020204030204" pitchFamily="34" charset="0"/>
                <a:cs typeface="Calibri" panose="020F0502020204030204" pitchFamily="34" charset="0"/>
              </a:rPr>
              <a:t>Unskilled workers or even the skilled ones are at a high risk of losing their jobs, leading to high unemployment rates. Smart surveillance cameras, robots, smart ironing systems, smart washing machines, and other facilities are replacing the humans who would earlier do these works.</a:t>
            </a:r>
          </a:p>
          <a:p>
            <a:pPr algn="just"/>
            <a:r>
              <a:rPr lang="en-US" b="1" dirty="0">
                <a:latin typeface="Calibri" panose="020F0502020204030204" pitchFamily="34" charset="0"/>
                <a:cs typeface="Calibri" panose="020F0502020204030204" pitchFamily="34" charset="0"/>
              </a:rPr>
              <a:t>The complexity of the system:</a:t>
            </a:r>
            <a:r>
              <a:rPr lang="en-US" dirty="0">
                <a:latin typeface="Calibri" panose="020F0502020204030204" pitchFamily="34" charset="0"/>
                <a:cs typeface="Calibri" panose="020F0502020204030204" pitchFamily="34" charset="0"/>
              </a:rPr>
              <a:t> The designing, developing, maintaining, and enabling the extensive technology to </a:t>
            </a:r>
            <a:r>
              <a:rPr lang="en-US" dirty="0" err="1">
                <a:latin typeface="Calibri" panose="020F0502020204030204" pitchFamily="34" charset="0"/>
                <a:cs typeface="Calibri" panose="020F0502020204030204" pitchFamily="34" charset="0"/>
              </a:rPr>
              <a:t>IoT</a:t>
            </a:r>
            <a:r>
              <a:rPr lang="en-US" dirty="0">
                <a:latin typeface="Calibri" panose="020F0502020204030204" pitchFamily="34" charset="0"/>
                <a:cs typeface="Calibri" panose="020F0502020204030204" pitchFamily="34" charset="0"/>
              </a:rPr>
              <a:t> system is quite complicated.</a:t>
            </a:r>
          </a:p>
          <a:p>
            <a:pPr algn="just"/>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210325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
            <a:ext cx="10018713" cy="895546"/>
          </a:xfrm>
        </p:spPr>
        <p:txBody>
          <a:bodyPr>
            <a:normAutofit/>
          </a:bodyPr>
          <a:lstStyle/>
          <a:p>
            <a:pPr algn="l"/>
            <a:r>
              <a:rPr lang="en-US" sz="3600" dirty="0"/>
              <a:t>DISADVANTAGES</a:t>
            </a:r>
            <a:endParaRPr lang="en-IN" sz="3600" dirty="0"/>
          </a:p>
        </p:txBody>
      </p:sp>
      <p:sp>
        <p:nvSpPr>
          <p:cNvPr id="3" name="Content Placeholder 2"/>
          <p:cNvSpPr>
            <a:spLocks noGrp="1"/>
          </p:cNvSpPr>
          <p:nvPr>
            <p:ph idx="1"/>
          </p:nvPr>
        </p:nvSpPr>
        <p:spPr>
          <a:xfrm>
            <a:off x="1484310" y="1027523"/>
            <a:ext cx="10018713" cy="4763678"/>
          </a:xfrm>
        </p:spPr>
        <p:txBody>
          <a:bodyPr>
            <a:normAutofit/>
          </a:bodyPr>
          <a:lstStyle/>
          <a:p>
            <a:pPr algn="just"/>
            <a:r>
              <a:rPr lang="en-US" b="1" dirty="0">
                <a:latin typeface="Calibri" panose="020F0502020204030204" pitchFamily="34" charset="0"/>
                <a:cs typeface="Calibri" panose="020F0502020204030204" pitchFamily="34" charset="0"/>
              </a:rPr>
              <a:t>High chances of the entire system getting corrupted:</a:t>
            </a:r>
            <a:r>
              <a:rPr lang="en-US" dirty="0">
                <a:latin typeface="Calibri" panose="020F0502020204030204" pitchFamily="34" charset="0"/>
                <a:cs typeface="Calibri" panose="020F0502020204030204" pitchFamily="34" charset="0"/>
              </a:rPr>
              <a:t> If there is a bug in the system, it is possible that every connected device will become corrupted.</a:t>
            </a:r>
          </a:p>
          <a:p>
            <a:pPr algn="just"/>
            <a:r>
              <a:rPr lang="en-US" b="1" dirty="0">
                <a:latin typeface="Calibri" panose="020F0502020204030204" pitchFamily="34" charset="0"/>
                <a:cs typeface="Calibri" panose="020F0502020204030204" pitchFamily="34" charset="0"/>
              </a:rPr>
              <a:t>Lack of international standardizations:</a:t>
            </a:r>
            <a:r>
              <a:rPr lang="en-US" dirty="0">
                <a:latin typeface="Calibri" panose="020F0502020204030204" pitchFamily="34" charset="0"/>
                <a:cs typeface="Calibri" panose="020F0502020204030204" pitchFamily="34" charset="0"/>
              </a:rPr>
              <a:t> As there is no international standard of compatibility for </a:t>
            </a:r>
            <a:r>
              <a:rPr lang="en-US" dirty="0" err="1">
                <a:latin typeface="Calibri" panose="020F0502020204030204" pitchFamily="34" charset="0"/>
                <a:cs typeface="Calibri" panose="020F0502020204030204" pitchFamily="34" charset="0"/>
              </a:rPr>
              <a:t>IoT</a:t>
            </a:r>
            <a:r>
              <a:rPr lang="en-US" dirty="0">
                <a:latin typeface="Calibri" panose="020F0502020204030204" pitchFamily="34" charset="0"/>
                <a:cs typeface="Calibri" panose="020F0502020204030204" pitchFamily="34" charset="0"/>
              </a:rPr>
              <a:t>, it is problematic for devices from different manufacturers to communicate with each other.</a:t>
            </a:r>
          </a:p>
          <a:p>
            <a:pPr algn="just"/>
            <a:r>
              <a:rPr lang="en-US" b="1" dirty="0">
                <a:latin typeface="Calibri" panose="020F0502020204030204" pitchFamily="34" charset="0"/>
                <a:cs typeface="Calibri" panose="020F0502020204030204" pitchFamily="34" charset="0"/>
              </a:rPr>
              <a:t>High dependency on the internet:</a:t>
            </a:r>
            <a:r>
              <a:rPr lang="en-US" dirty="0">
                <a:latin typeface="Calibri" panose="020F0502020204030204" pitchFamily="34" charset="0"/>
                <a:cs typeface="Calibri" panose="020F0502020204030204" pitchFamily="34" charset="0"/>
              </a:rPr>
              <a:t> They rely heavily on the internet and cannot function effectively without it.</a:t>
            </a:r>
          </a:p>
          <a:p>
            <a:pPr algn="just"/>
            <a:r>
              <a:rPr lang="en-US" b="1" dirty="0">
                <a:latin typeface="Calibri" panose="020F0502020204030204" pitchFamily="34" charset="0"/>
                <a:cs typeface="Calibri" panose="020F0502020204030204" pitchFamily="34" charset="0"/>
              </a:rPr>
              <a:t>Reduced mental and physical activity: </a:t>
            </a:r>
            <a:r>
              <a:rPr lang="en-US" dirty="0">
                <a:latin typeface="Calibri" panose="020F0502020204030204" pitchFamily="34" charset="0"/>
                <a:cs typeface="Calibri" panose="020F0502020204030204" pitchFamily="34" charset="0"/>
              </a:rPr>
              <a:t>Overuse of the internet and technology makes people ignorant because they rely on smart devices instead of doing physical work, causing them to become lethargic and inactive.</a:t>
            </a:r>
          </a:p>
        </p:txBody>
      </p:sp>
    </p:spTree>
    <p:extLst>
      <p:ext uri="{BB962C8B-B14F-4D97-AF65-F5344CB8AC3E}">
        <p14:creationId xmlns:p14="http://schemas.microsoft.com/office/powerpoint/2010/main" val="36754384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
            <a:ext cx="10018713" cy="942680"/>
          </a:xfrm>
        </p:spPr>
        <p:txBody>
          <a:bodyPr>
            <a:normAutofit/>
          </a:bodyPr>
          <a:lstStyle/>
          <a:p>
            <a:pPr algn="l"/>
            <a:r>
              <a:rPr lang="en-US" sz="3600" dirty="0"/>
              <a:t>APPLICATIONS</a:t>
            </a:r>
            <a:endParaRPr lang="en-IN" sz="3600" dirty="0"/>
          </a:p>
        </p:txBody>
      </p:sp>
      <p:sp>
        <p:nvSpPr>
          <p:cNvPr id="3" name="Content Placeholder 2"/>
          <p:cNvSpPr>
            <a:spLocks noGrp="1"/>
          </p:cNvSpPr>
          <p:nvPr>
            <p:ph idx="1"/>
          </p:nvPr>
        </p:nvSpPr>
        <p:spPr>
          <a:xfrm>
            <a:off x="1484310" y="942681"/>
            <a:ext cx="10018713" cy="4848519"/>
          </a:xfrm>
        </p:spPr>
        <p:txBody>
          <a:bodyPr/>
          <a:lstStyle/>
          <a:p>
            <a:pPr algn="just">
              <a:buFont typeface="Wingdings" panose="05000000000000000000" pitchFamily="2" charset="2"/>
              <a:buChar char="q"/>
            </a:pPr>
            <a:r>
              <a:rPr lang="en-US" dirty="0">
                <a:latin typeface="Calibri" panose="020F0502020204030204" pitchFamily="34" charset="0"/>
                <a:cs typeface="Calibri" panose="020F0502020204030204" pitchFamily="34" charset="0"/>
              </a:rPr>
              <a:t>Smart City.</a:t>
            </a:r>
          </a:p>
          <a:p>
            <a:pPr algn="just">
              <a:buFont typeface="Wingdings" panose="05000000000000000000" pitchFamily="2" charset="2"/>
              <a:buChar char="q"/>
            </a:pPr>
            <a:r>
              <a:rPr lang="en-US" dirty="0">
                <a:latin typeface="Calibri" panose="020F0502020204030204" pitchFamily="34" charset="0"/>
                <a:cs typeface="Calibri" panose="020F0502020204030204" pitchFamily="34" charset="0"/>
              </a:rPr>
              <a:t>Smart Home.</a:t>
            </a:r>
          </a:p>
          <a:p>
            <a:pPr algn="just">
              <a:buFont typeface="Wingdings" panose="05000000000000000000" pitchFamily="2" charset="2"/>
              <a:buChar char="q"/>
            </a:pPr>
            <a:r>
              <a:rPr lang="en-US" dirty="0">
                <a:latin typeface="Calibri" panose="020F0502020204030204" pitchFamily="34" charset="0"/>
                <a:cs typeface="Calibri" panose="020F0502020204030204" pitchFamily="34" charset="0"/>
              </a:rPr>
              <a:t>Smart Self-Driving Cars.</a:t>
            </a:r>
          </a:p>
          <a:p>
            <a:pPr algn="just">
              <a:buFont typeface="Wingdings" panose="05000000000000000000" pitchFamily="2" charset="2"/>
              <a:buChar char="q"/>
            </a:pPr>
            <a:r>
              <a:rPr lang="en-US" dirty="0" err="1">
                <a:latin typeface="Calibri" panose="020F0502020204030204" pitchFamily="34" charset="0"/>
                <a:cs typeface="Calibri" panose="020F0502020204030204" pitchFamily="34" charset="0"/>
              </a:rPr>
              <a:t>IoT</a:t>
            </a:r>
            <a:r>
              <a:rPr lang="en-US" dirty="0">
                <a:latin typeface="Calibri" panose="020F0502020204030204" pitchFamily="34" charset="0"/>
                <a:cs typeface="Calibri" panose="020F0502020204030204" pitchFamily="34" charset="0"/>
              </a:rPr>
              <a:t> in Farming.</a:t>
            </a:r>
          </a:p>
          <a:p>
            <a:pPr algn="just">
              <a:buFont typeface="Wingdings" panose="05000000000000000000" pitchFamily="2" charset="2"/>
              <a:buChar char="q"/>
            </a:pPr>
            <a:r>
              <a:rPr lang="en-US" dirty="0">
                <a:latin typeface="Calibri" panose="020F0502020204030204" pitchFamily="34" charset="0"/>
                <a:cs typeface="Calibri" panose="020F0502020204030204" pitchFamily="34" charset="0"/>
              </a:rPr>
              <a:t>Fitness Trackers.</a:t>
            </a:r>
          </a:p>
          <a:p>
            <a:pPr algn="just">
              <a:buFont typeface="Wingdings" panose="05000000000000000000" pitchFamily="2" charset="2"/>
              <a:buChar char="q"/>
            </a:pPr>
            <a:r>
              <a:rPr lang="en-US" dirty="0" err="1">
                <a:latin typeface="Calibri" panose="020F0502020204030204" pitchFamily="34" charset="0"/>
                <a:cs typeface="Calibri" panose="020F0502020204030204" pitchFamily="34" charset="0"/>
              </a:rPr>
              <a:t>IoT</a:t>
            </a:r>
            <a:r>
              <a:rPr lang="en-US" dirty="0">
                <a:latin typeface="Calibri" panose="020F0502020204030204" pitchFamily="34" charset="0"/>
                <a:cs typeface="Calibri" panose="020F0502020204030204" pitchFamily="34" charset="0"/>
              </a:rPr>
              <a:t>-Connected Factories.</a:t>
            </a:r>
          </a:p>
          <a:p>
            <a:pPr algn="just">
              <a:buFont typeface="Wingdings" panose="05000000000000000000" pitchFamily="2" charset="2"/>
              <a:buChar char="q"/>
            </a:pPr>
            <a:r>
              <a:rPr lang="en-US" dirty="0" err="1">
                <a:latin typeface="Calibri" panose="020F0502020204030204" pitchFamily="34" charset="0"/>
                <a:cs typeface="Calibri" panose="020F0502020204030204" pitchFamily="34" charset="0"/>
              </a:rPr>
              <a:t>IoT</a:t>
            </a:r>
            <a:r>
              <a:rPr lang="en-US" dirty="0">
                <a:latin typeface="Calibri" panose="020F0502020204030204" pitchFamily="34" charset="0"/>
                <a:cs typeface="Calibri" panose="020F0502020204030204" pitchFamily="34" charset="0"/>
              </a:rPr>
              <a:t> Hospitality and Tourism.</a:t>
            </a:r>
          </a:p>
          <a:p>
            <a:pPr algn="just">
              <a:buFont typeface="Wingdings" panose="05000000000000000000" pitchFamily="2" charset="2"/>
              <a:buChar char="q"/>
            </a:pPr>
            <a:r>
              <a:rPr lang="en-US" dirty="0">
                <a:latin typeface="Calibri" panose="020F0502020204030204" pitchFamily="34" charset="0"/>
                <a:cs typeface="Calibri" panose="020F0502020204030204" pitchFamily="34" charset="0"/>
              </a:rPr>
              <a:t>Retail </a:t>
            </a:r>
            <a:r>
              <a:rPr lang="en-US" dirty="0" err="1">
                <a:latin typeface="Calibri" panose="020F0502020204030204" pitchFamily="34" charset="0"/>
                <a:cs typeface="Calibri" panose="020F0502020204030204" pitchFamily="34" charset="0"/>
              </a:rPr>
              <a:t>IoT</a:t>
            </a:r>
            <a:r>
              <a:rPr lang="en-US" dirty="0">
                <a:latin typeface="Calibri" panose="020F0502020204030204" pitchFamily="34" charset="0"/>
                <a:cs typeface="Calibri" panose="020F0502020204030204" pitchFamily="34" charset="0"/>
              </a:rPr>
              <a:t>.</a:t>
            </a:r>
          </a:p>
          <a:p>
            <a:pPr algn="just">
              <a:buFont typeface="Wingdings" panose="05000000000000000000" pitchFamily="2" charset="2"/>
              <a:buChar char="q"/>
            </a:pPr>
            <a:r>
              <a:rPr lang="en-US" dirty="0">
                <a:latin typeface="Calibri" panose="020F0502020204030204" pitchFamily="34" charset="0"/>
                <a:cs typeface="Calibri" panose="020F0502020204030204" pitchFamily="34" charset="0"/>
              </a:rPr>
              <a:t>Smart Grid</a:t>
            </a:r>
            <a:endParaRPr lang="en-IN" dirty="0">
              <a:latin typeface="Calibri" panose="020F0502020204030204" pitchFamily="34" charset="0"/>
              <a:cs typeface="Calibri" panose="020F0502020204030204" pitchFamily="34" charset="0"/>
            </a:endParaRPr>
          </a:p>
        </p:txBody>
      </p:sp>
      <p:pic>
        <p:nvPicPr>
          <p:cNvPr id="1026" name="Picture 2" descr="https://www.rfpage.com/wp-content/uploads/2016/06/IOT-1-e147785123771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45897" y="942680"/>
            <a:ext cx="4857126" cy="4848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34430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0"/>
            <a:ext cx="10018713" cy="857839"/>
          </a:xfrm>
        </p:spPr>
        <p:txBody>
          <a:bodyPr>
            <a:normAutofit/>
          </a:bodyPr>
          <a:lstStyle/>
          <a:p>
            <a:pPr algn="l"/>
            <a:r>
              <a:rPr lang="en-US" sz="3600" dirty="0"/>
              <a:t>CONCLUSION</a:t>
            </a:r>
            <a:endParaRPr lang="en-IN" sz="3600" dirty="0"/>
          </a:p>
        </p:txBody>
      </p:sp>
      <p:sp>
        <p:nvSpPr>
          <p:cNvPr id="3" name="Content Placeholder 2"/>
          <p:cNvSpPr>
            <a:spLocks noGrp="1"/>
          </p:cNvSpPr>
          <p:nvPr>
            <p:ph idx="1"/>
          </p:nvPr>
        </p:nvSpPr>
        <p:spPr>
          <a:xfrm>
            <a:off x="1484310" y="933255"/>
            <a:ext cx="10018713" cy="4857946"/>
          </a:xfrm>
        </p:spPr>
        <p:txBody>
          <a:bodyPr/>
          <a:lstStyle/>
          <a:p>
            <a:pPr algn="just">
              <a:buFont typeface="Wingdings" panose="05000000000000000000" pitchFamily="2" charset="2"/>
              <a:buChar char="§"/>
            </a:pPr>
            <a:r>
              <a:rPr lang="en-US" dirty="0"/>
              <a:t>Remote monitoring of perishable goods plays important role in countries economy and human health, here the observations show that fused data provide accurate decision to the prevailing condition. The fused data was safely stored and made available to authorized users. </a:t>
            </a:r>
          </a:p>
          <a:p>
            <a:pPr algn="just">
              <a:buFont typeface="Wingdings" panose="05000000000000000000" pitchFamily="2" charset="2"/>
              <a:buChar char="§"/>
            </a:pPr>
            <a:r>
              <a:rPr lang="en-US" dirty="0"/>
              <a:t>The system incorporated with information fusion is connected with cloud platform and was used for perishable goods quality monitoring </a:t>
            </a:r>
            <a:r>
              <a:rPr lang="en-US" dirty="0" err="1"/>
              <a:t>continously</a:t>
            </a:r>
            <a:r>
              <a:rPr lang="en-US" dirty="0"/>
              <a:t>.</a:t>
            </a:r>
            <a:endParaRPr lang="en-IN" dirty="0"/>
          </a:p>
        </p:txBody>
      </p:sp>
    </p:spTree>
    <p:extLst>
      <p:ext uri="{BB962C8B-B14F-4D97-AF65-F5344CB8AC3E}">
        <p14:creationId xmlns:p14="http://schemas.microsoft.com/office/powerpoint/2010/main" val="22506187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4012712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1"/>
            <a:ext cx="10018713" cy="980388"/>
          </a:xfrm>
        </p:spPr>
        <p:txBody>
          <a:bodyPr>
            <a:normAutofit/>
          </a:bodyPr>
          <a:lstStyle/>
          <a:p>
            <a:pPr algn="l"/>
            <a:r>
              <a:rPr lang="en-US" sz="3600" dirty="0"/>
              <a:t>ABSTRACT</a:t>
            </a:r>
            <a:endParaRPr lang="en-IN" sz="3600" dirty="0"/>
          </a:p>
        </p:txBody>
      </p:sp>
      <p:sp>
        <p:nvSpPr>
          <p:cNvPr id="3" name="Content Placeholder 2"/>
          <p:cNvSpPr>
            <a:spLocks noGrp="1"/>
          </p:cNvSpPr>
          <p:nvPr>
            <p:ph idx="1"/>
          </p:nvPr>
        </p:nvSpPr>
        <p:spPr>
          <a:xfrm>
            <a:off x="1314628" y="1573490"/>
            <a:ext cx="10018713" cy="4978139"/>
          </a:xfrm>
        </p:spPr>
        <p:txBody>
          <a:bodyPr>
            <a:noAutofit/>
          </a:bodyPr>
          <a:lstStyle/>
          <a:p>
            <a:pPr algn="just">
              <a:lnSpc>
                <a:spcPct val="150000"/>
              </a:lnSpc>
              <a:buFont typeface="Wingdings" panose="05000000000000000000" pitchFamily="2" charset="2"/>
              <a:buChar char="Ø"/>
            </a:pPr>
            <a:r>
              <a:rPr lang="en-US" dirty="0">
                <a:latin typeface="Calibri" panose="020F0502020204030204" pitchFamily="34" charset="0"/>
                <a:cs typeface="Calibri" panose="020F0502020204030204" pitchFamily="34" charset="0"/>
              </a:rPr>
              <a:t>The main reason for “Remote Monitoring Of Perishable Goods Using lot ” is improper temperature control.</a:t>
            </a:r>
          </a:p>
          <a:p>
            <a:pPr algn="just">
              <a:lnSpc>
                <a:spcPct val="150000"/>
              </a:lnSpc>
              <a:buFont typeface="Wingdings" panose="05000000000000000000" pitchFamily="2" charset="2"/>
              <a:buChar char="Ø"/>
            </a:pPr>
            <a:r>
              <a:rPr lang="en-US" dirty="0">
                <a:latin typeface="Calibri" panose="020F0502020204030204" pitchFamily="34" charset="0"/>
                <a:cs typeface="Calibri" panose="020F0502020204030204" pitchFamily="34" charset="0"/>
              </a:rPr>
              <a:t>It is a key reason for why medicines like vaccinations and other perishable goods are wasted in the supply chain.</a:t>
            </a:r>
          </a:p>
          <a:p>
            <a:pPr algn="just">
              <a:lnSpc>
                <a:spcPct val="150000"/>
              </a:lnSpc>
              <a:buFont typeface="Wingdings" panose="05000000000000000000" pitchFamily="2" charset="2"/>
              <a:buChar char="Ø"/>
            </a:pPr>
            <a:r>
              <a:rPr lang="en-US" dirty="0">
                <a:latin typeface="Calibri" panose="020F0502020204030204" pitchFamily="34" charset="0"/>
                <a:cs typeface="Calibri" panose="020F0502020204030204" pitchFamily="34" charset="0"/>
              </a:rPr>
              <a:t>Even the slight change(increase)  in temperature while handling Products can lead to deterioration, considerable loss in revenue.</a:t>
            </a:r>
          </a:p>
          <a:p>
            <a:pPr algn="just">
              <a:lnSpc>
                <a:spcPct val="150000"/>
              </a:lnSpc>
              <a:buFont typeface="Wingdings" panose="05000000000000000000" pitchFamily="2" charset="2"/>
              <a:buChar char="Ø"/>
            </a:pPr>
            <a:r>
              <a:rPr lang="en-US" dirty="0">
                <a:latin typeface="Calibri" panose="020F0502020204030204" pitchFamily="34" charset="0"/>
                <a:cs typeface="Calibri" panose="020F0502020204030204" pitchFamily="34" charset="0"/>
              </a:rPr>
              <a:t>To avoid this a cold chain must be established and maintained to ensure goods have been properly refrigerated during every step of the process, making temperature monitoring and also can be alerted the user when over any fire accidents occurs. </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299721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7493920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569635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
            <a:ext cx="10018713" cy="1498862"/>
          </a:xfrm>
        </p:spPr>
        <p:txBody>
          <a:bodyPr>
            <a:normAutofit/>
          </a:bodyPr>
          <a:lstStyle/>
          <a:p>
            <a:pPr algn="l"/>
            <a:r>
              <a:rPr lang="en-US" sz="3600" dirty="0"/>
              <a:t>FEATURES</a:t>
            </a:r>
            <a:br>
              <a:rPr lang="en-US" sz="3600" dirty="0"/>
            </a:br>
            <a:endParaRPr lang="en-IN" sz="3600" dirty="0"/>
          </a:p>
        </p:txBody>
      </p:sp>
      <p:sp>
        <p:nvSpPr>
          <p:cNvPr id="3" name="Content Placeholder 2"/>
          <p:cNvSpPr>
            <a:spLocks noGrp="1"/>
          </p:cNvSpPr>
          <p:nvPr>
            <p:ph idx="1"/>
          </p:nvPr>
        </p:nvSpPr>
        <p:spPr>
          <a:xfrm>
            <a:off x="1484310" y="1046375"/>
            <a:ext cx="10018713" cy="4744826"/>
          </a:xfrm>
        </p:spPr>
        <p:txBody>
          <a:bodyPr>
            <a:noAutofit/>
          </a:bodyPr>
          <a:lstStyle/>
          <a:p>
            <a:pPr algn="just">
              <a:lnSpc>
                <a:spcPct val="150000"/>
              </a:lnSpc>
              <a:buFont typeface="Courier New" panose="02070309020205020404" pitchFamily="49" charset="0"/>
              <a:buChar char="o"/>
            </a:pPr>
            <a:r>
              <a:rPr lang="en-US" dirty="0">
                <a:latin typeface="Calibri" panose="020F0502020204030204" pitchFamily="34" charset="0"/>
                <a:cs typeface="Calibri" panose="020F0502020204030204" pitchFamily="34" charset="0"/>
              </a:rPr>
              <a:t>Ensure temperature stays within the acceptable range by using the sensors.</a:t>
            </a:r>
          </a:p>
          <a:p>
            <a:pPr algn="just">
              <a:lnSpc>
                <a:spcPct val="150000"/>
              </a:lnSpc>
              <a:buFont typeface="Courier New" panose="02070309020205020404" pitchFamily="49" charset="0"/>
              <a:buChar char="o"/>
            </a:pPr>
            <a:r>
              <a:rPr lang="en-US" dirty="0">
                <a:latin typeface="Calibri" panose="020F0502020204030204" pitchFamily="34" charset="0"/>
                <a:cs typeface="Calibri" panose="020F0502020204030204" pitchFamily="34" charset="0"/>
              </a:rPr>
              <a:t> Alerts are triggered when the temperature is not at optimal degrees.</a:t>
            </a:r>
          </a:p>
          <a:p>
            <a:pPr algn="just">
              <a:lnSpc>
                <a:spcPct val="150000"/>
              </a:lnSpc>
              <a:buFont typeface="Courier New" panose="02070309020205020404" pitchFamily="49" charset="0"/>
              <a:buChar char="o"/>
            </a:pPr>
            <a:r>
              <a:rPr lang="en-US" dirty="0">
                <a:latin typeface="Calibri" panose="020F0502020204030204" pitchFamily="34" charset="0"/>
                <a:cs typeface="Calibri" panose="020F0502020204030204" pitchFamily="34" charset="0"/>
              </a:rPr>
              <a:t>Admin can continuously monitor the temperature conditions of that particular area and also can be alerted when any fire accidents occur.</a:t>
            </a:r>
          </a:p>
          <a:p>
            <a:pPr algn="just">
              <a:lnSpc>
                <a:spcPct val="150000"/>
              </a:lnSpc>
              <a:buFont typeface="Courier New" panose="02070309020205020404" pitchFamily="49" charset="0"/>
              <a:buChar char="o"/>
            </a:pPr>
            <a:r>
              <a:rPr lang="en-US" dirty="0">
                <a:latin typeface="Calibri" panose="020F0502020204030204" pitchFamily="34" charset="0"/>
                <a:cs typeface="Calibri" panose="020F0502020204030204" pitchFamily="34" charset="0"/>
              </a:rPr>
              <a:t>Automatic controlling of AC according to temperatures to maintain the optimal conditions</a:t>
            </a:r>
          </a:p>
          <a:p>
            <a:pPr algn="just">
              <a:lnSpc>
                <a:spcPct val="150000"/>
              </a:lnSpc>
              <a:buFont typeface="Courier New" panose="02070309020205020404" pitchFamily="49" charset="0"/>
              <a:buChar char="o"/>
            </a:pPr>
            <a:r>
              <a:rPr lang="en-US" dirty="0">
                <a:latin typeface="Calibri" panose="020F0502020204030204" pitchFamily="34" charset="0"/>
                <a:cs typeface="Calibri" panose="020F0502020204030204" pitchFamily="34" charset="0"/>
              </a:rPr>
              <a:t>Some perishable goods like medicines or vaccines should be stored in proper temperatures.</a:t>
            </a:r>
          </a:p>
        </p:txBody>
      </p:sp>
    </p:spTree>
    <p:extLst>
      <p:ext uri="{BB962C8B-B14F-4D97-AF65-F5344CB8AC3E}">
        <p14:creationId xmlns:p14="http://schemas.microsoft.com/office/powerpoint/2010/main" val="2819212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
            <a:ext cx="10018713" cy="1008668"/>
          </a:xfrm>
        </p:spPr>
        <p:txBody>
          <a:bodyPr>
            <a:normAutofit/>
          </a:bodyPr>
          <a:lstStyle/>
          <a:p>
            <a:pPr algn="l"/>
            <a:r>
              <a:rPr lang="en-US" sz="3600" dirty="0"/>
              <a:t>BLOCK DIAGRAM</a:t>
            </a:r>
            <a:endParaRPr lang="en-IN" sz="3600" dirty="0"/>
          </a:p>
        </p:txBody>
      </p:sp>
      <p:pic>
        <p:nvPicPr>
          <p:cNvPr id="4" name="Content Placeholder 3"/>
          <p:cNvPicPr>
            <a:picLocks noGrp="1" noChangeAspect="1"/>
          </p:cNvPicPr>
          <p:nvPr>
            <p:ph idx="1"/>
          </p:nvPr>
        </p:nvPicPr>
        <p:blipFill>
          <a:blip r:embed="rId2"/>
          <a:stretch>
            <a:fillRect/>
          </a:stretch>
        </p:blipFill>
        <p:spPr>
          <a:xfrm>
            <a:off x="1586027" y="1150072"/>
            <a:ext cx="9916997" cy="4571999"/>
          </a:xfrm>
          <a:prstGeom prst="rect">
            <a:avLst/>
          </a:prstGeom>
        </p:spPr>
      </p:pic>
    </p:spTree>
    <p:extLst>
      <p:ext uri="{BB962C8B-B14F-4D97-AF65-F5344CB8AC3E}">
        <p14:creationId xmlns:p14="http://schemas.microsoft.com/office/powerpoint/2010/main" val="3418897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
            <a:ext cx="10018713" cy="1055802"/>
          </a:xfrm>
        </p:spPr>
        <p:txBody>
          <a:bodyPr>
            <a:normAutofit/>
          </a:bodyPr>
          <a:lstStyle/>
          <a:p>
            <a:pPr algn="l"/>
            <a:r>
              <a:rPr lang="en-US" sz="3600" dirty="0">
                <a:cs typeface="Calibri" panose="020F0502020204030204" pitchFamily="34" charset="0"/>
              </a:rPr>
              <a:t>IMPLEMENTATION TOOLS REQUIRED</a:t>
            </a:r>
            <a:endParaRPr lang="en-IN" sz="3600" dirty="0">
              <a:cs typeface="Calibri" panose="020F0502020204030204" pitchFamily="34" charset="0"/>
            </a:endParaRPr>
          </a:p>
        </p:txBody>
      </p:sp>
      <p:sp>
        <p:nvSpPr>
          <p:cNvPr id="3" name="Content Placeholder 2"/>
          <p:cNvSpPr>
            <a:spLocks noGrp="1"/>
          </p:cNvSpPr>
          <p:nvPr>
            <p:ph idx="1"/>
          </p:nvPr>
        </p:nvSpPr>
        <p:spPr>
          <a:xfrm>
            <a:off x="1484310" y="1225485"/>
            <a:ext cx="10018713" cy="4565715"/>
          </a:xfrm>
        </p:spPr>
        <p:txBody>
          <a:bodyPr/>
          <a:lstStyle/>
          <a:p>
            <a:pPr algn="just">
              <a:lnSpc>
                <a:spcPct val="200000"/>
              </a:lnSpc>
              <a:buFont typeface="Wingdings" panose="05000000000000000000" pitchFamily="2" charset="2"/>
              <a:buChar char="q"/>
            </a:pPr>
            <a:r>
              <a:rPr lang="en-IN" dirty="0"/>
              <a:t>IBM cloud platform</a:t>
            </a:r>
          </a:p>
          <a:p>
            <a:pPr algn="just">
              <a:lnSpc>
                <a:spcPct val="200000"/>
              </a:lnSpc>
              <a:buFont typeface="Wingdings" panose="05000000000000000000" pitchFamily="2" charset="2"/>
              <a:buChar char="q"/>
            </a:pPr>
            <a:r>
              <a:rPr lang="en-IN" dirty="0"/>
              <a:t> IBM Watson</a:t>
            </a:r>
          </a:p>
          <a:p>
            <a:pPr algn="just">
              <a:lnSpc>
                <a:spcPct val="200000"/>
              </a:lnSpc>
              <a:buFont typeface="Wingdings" panose="05000000000000000000" pitchFamily="2" charset="2"/>
              <a:buChar char="q"/>
            </a:pPr>
            <a:r>
              <a:rPr lang="en-IN" dirty="0"/>
              <a:t>IOT application development</a:t>
            </a:r>
          </a:p>
          <a:p>
            <a:pPr algn="just">
              <a:lnSpc>
                <a:spcPct val="200000"/>
              </a:lnSpc>
              <a:buFont typeface="Wingdings" panose="05000000000000000000" pitchFamily="2" charset="2"/>
              <a:buChar char="q"/>
            </a:pPr>
            <a:r>
              <a:rPr lang="en-IN" dirty="0"/>
              <a:t>Python programming language</a:t>
            </a:r>
          </a:p>
          <a:p>
            <a:pPr algn="just">
              <a:lnSpc>
                <a:spcPct val="200000"/>
              </a:lnSpc>
              <a:buFont typeface="Wingdings" panose="05000000000000000000" pitchFamily="2" charset="2"/>
              <a:buChar char="q"/>
            </a:pPr>
            <a:r>
              <a:rPr lang="en-IN" dirty="0"/>
              <a:t> Node Red editor</a:t>
            </a:r>
          </a:p>
        </p:txBody>
      </p:sp>
    </p:spTree>
    <p:extLst>
      <p:ext uri="{BB962C8B-B14F-4D97-AF65-F5344CB8AC3E}">
        <p14:creationId xmlns:p14="http://schemas.microsoft.com/office/powerpoint/2010/main" val="2128615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
            <a:ext cx="10018713" cy="1008668"/>
          </a:xfrm>
        </p:spPr>
        <p:txBody>
          <a:bodyPr>
            <a:normAutofit/>
          </a:bodyPr>
          <a:lstStyle/>
          <a:p>
            <a:pPr algn="l"/>
            <a:r>
              <a:rPr lang="en-US" sz="3600" dirty="0"/>
              <a:t>PYTHON CODE</a:t>
            </a:r>
            <a:endParaRPr lang="en-IN" sz="3600" dirty="0"/>
          </a:p>
        </p:txBody>
      </p:sp>
      <p:sp>
        <p:nvSpPr>
          <p:cNvPr id="3" name="Content Placeholder 2"/>
          <p:cNvSpPr>
            <a:spLocks noGrp="1"/>
          </p:cNvSpPr>
          <p:nvPr>
            <p:ph idx="1"/>
          </p:nvPr>
        </p:nvSpPr>
        <p:spPr>
          <a:xfrm>
            <a:off x="1484310" y="838987"/>
            <a:ext cx="10018713" cy="5542960"/>
          </a:xfrm>
        </p:spPr>
        <p:txBody>
          <a:bodyPr>
            <a:noAutofit/>
          </a:bodyPr>
          <a:lstStyle/>
          <a:p>
            <a:pPr marL="0" indent="0">
              <a:buNone/>
            </a:pPr>
            <a:r>
              <a:rPr lang="en-IN" sz="1600" dirty="0">
                <a:latin typeface="Calibri" panose="020F0502020204030204" pitchFamily="34" charset="0"/>
                <a:cs typeface="Calibri" panose="020F0502020204030204" pitchFamily="34" charset="0"/>
              </a:rPr>
              <a:t>#IBM Watson IOT Platform</a:t>
            </a:r>
          </a:p>
          <a:p>
            <a:pPr marL="0" indent="0">
              <a:buNone/>
            </a:pPr>
            <a:r>
              <a:rPr lang="en-IN" sz="1600" dirty="0">
                <a:latin typeface="Calibri" panose="020F0502020204030204" pitchFamily="34" charset="0"/>
                <a:cs typeface="Calibri" panose="020F0502020204030204" pitchFamily="34" charset="0"/>
              </a:rPr>
              <a:t>#pip install </a:t>
            </a:r>
            <a:r>
              <a:rPr lang="en-IN" sz="1600" dirty="0" err="1">
                <a:latin typeface="Calibri" panose="020F0502020204030204" pitchFamily="34" charset="0"/>
                <a:cs typeface="Calibri" panose="020F0502020204030204" pitchFamily="34" charset="0"/>
              </a:rPr>
              <a:t>wiotp-sdk</a:t>
            </a:r>
            <a:endParaRPr lang="en-IN" sz="1600" dirty="0">
              <a:latin typeface="Calibri" panose="020F0502020204030204" pitchFamily="34" charset="0"/>
              <a:cs typeface="Calibri" panose="020F0502020204030204" pitchFamily="34" charset="0"/>
            </a:endParaRPr>
          </a:p>
          <a:p>
            <a:pPr marL="0" indent="0">
              <a:buNone/>
            </a:pPr>
            <a:r>
              <a:rPr lang="en-IN" sz="1600" dirty="0">
                <a:latin typeface="Calibri" panose="020F0502020204030204" pitchFamily="34" charset="0"/>
                <a:cs typeface="Calibri" panose="020F0502020204030204" pitchFamily="34" charset="0"/>
              </a:rPr>
              <a:t>import </a:t>
            </a:r>
            <a:r>
              <a:rPr lang="en-IN" sz="1600" dirty="0" err="1">
                <a:latin typeface="Calibri" panose="020F0502020204030204" pitchFamily="34" charset="0"/>
                <a:cs typeface="Calibri" panose="020F0502020204030204" pitchFamily="34" charset="0"/>
              </a:rPr>
              <a:t>wiotp.sdk.device</a:t>
            </a:r>
            <a:endParaRPr lang="en-IN" sz="1600" dirty="0">
              <a:latin typeface="Calibri" panose="020F0502020204030204" pitchFamily="34" charset="0"/>
              <a:cs typeface="Calibri" panose="020F0502020204030204" pitchFamily="34" charset="0"/>
            </a:endParaRPr>
          </a:p>
          <a:p>
            <a:pPr marL="0" indent="0">
              <a:buNone/>
            </a:pPr>
            <a:r>
              <a:rPr lang="en-IN" sz="1600" dirty="0">
                <a:latin typeface="Calibri" panose="020F0502020204030204" pitchFamily="34" charset="0"/>
                <a:cs typeface="Calibri" panose="020F0502020204030204" pitchFamily="34" charset="0"/>
              </a:rPr>
              <a:t>import time</a:t>
            </a:r>
          </a:p>
          <a:p>
            <a:pPr marL="0" indent="0">
              <a:buNone/>
            </a:pPr>
            <a:r>
              <a:rPr lang="en-IN" sz="1600" dirty="0">
                <a:latin typeface="Calibri" panose="020F0502020204030204" pitchFamily="34" charset="0"/>
                <a:cs typeface="Calibri" panose="020F0502020204030204" pitchFamily="34" charset="0"/>
              </a:rPr>
              <a:t>import random</a:t>
            </a:r>
          </a:p>
          <a:p>
            <a:pPr marL="0" indent="0">
              <a:buNone/>
            </a:pPr>
            <a:r>
              <a:rPr lang="en-IN" sz="1600" dirty="0" err="1">
                <a:latin typeface="Calibri" panose="020F0502020204030204" pitchFamily="34" charset="0"/>
                <a:cs typeface="Calibri" panose="020F0502020204030204" pitchFamily="34" charset="0"/>
              </a:rPr>
              <a:t>myConfig</a:t>
            </a:r>
            <a:r>
              <a:rPr lang="en-IN" sz="1600" dirty="0">
                <a:latin typeface="Calibri" panose="020F0502020204030204" pitchFamily="34" charset="0"/>
                <a:cs typeface="Calibri" panose="020F0502020204030204" pitchFamily="34" charset="0"/>
              </a:rPr>
              <a:t> = { </a:t>
            </a:r>
          </a:p>
          <a:p>
            <a:pPr marL="0" indent="0">
              <a:buNone/>
            </a:pPr>
            <a:r>
              <a:rPr lang="en-IN" sz="1600" dirty="0">
                <a:latin typeface="Calibri" panose="020F0502020204030204" pitchFamily="34" charset="0"/>
                <a:cs typeface="Calibri" panose="020F0502020204030204" pitchFamily="34" charset="0"/>
              </a:rPr>
              <a:t>    "identity": {</a:t>
            </a:r>
          </a:p>
          <a:p>
            <a:pPr marL="0" indent="0">
              <a:buNone/>
            </a:pPr>
            <a:r>
              <a:rPr lang="en-IN" sz="1600" dirty="0">
                <a:latin typeface="Calibri" panose="020F0502020204030204" pitchFamily="34" charset="0"/>
                <a:cs typeface="Calibri" panose="020F0502020204030204" pitchFamily="34" charset="0"/>
              </a:rPr>
              <a:t>        "</a:t>
            </a:r>
            <a:r>
              <a:rPr lang="en-IN" sz="1600" dirty="0" err="1">
                <a:latin typeface="Calibri" panose="020F0502020204030204" pitchFamily="34" charset="0"/>
                <a:cs typeface="Calibri" panose="020F0502020204030204" pitchFamily="34" charset="0"/>
              </a:rPr>
              <a:t>orgId</a:t>
            </a:r>
            <a:r>
              <a:rPr lang="en-IN" sz="1600" dirty="0">
                <a:latin typeface="Calibri" panose="020F0502020204030204" pitchFamily="34" charset="0"/>
                <a:cs typeface="Calibri" panose="020F0502020204030204" pitchFamily="34" charset="0"/>
              </a:rPr>
              <a:t>": "hj5fmy",</a:t>
            </a:r>
          </a:p>
          <a:p>
            <a:pPr marL="0" indent="0">
              <a:buNone/>
            </a:pPr>
            <a:r>
              <a:rPr lang="en-IN" sz="1600" dirty="0">
                <a:latin typeface="Calibri" panose="020F0502020204030204" pitchFamily="34" charset="0"/>
                <a:cs typeface="Calibri" panose="020F0502020204030204" pitchFamily="34" charset="0"/>
              </a:rPr>
              <a:t>        "</a:t>
            </a:r>
            <a:r>
              <a:rPr lang="en-IN" sz="1600" dirty="0" err="1">
                <a:latin typeface="Calibri" panose="020F0502020204030204" pitchFamily="34" charset="0"/>
                <a:cs typeface="Calibri" panose="020F0502020204030204" pitchFamily="34" charset="0"/>
              </a:rPr>
              <a:t>typeId</a:t>
            </a:r>
            <a:r>
              <a:rPr lang="en-IN" sz="1600" dirty="0">
                <a:latin typeface="Calibri" panose="020F0502020204030204" pitchFamily="34" charset="0"/>
                <a:cs typeface="Calibri" panose="020F0502020204030204" pitchFamily="34" charset="0"/>
              </a:rPr>
              <a:t>": "</a:t>
            </a:r>
            <a:r>
              <a:rPr lang="en-IN" sz="1600" dirty="0" err="1">
                <a:latin typeface="Calibri" panose="020F0502020204030204" pitchFamily="34" charset="0"/>
                <a:cs typeface="Calibri" panose="020F0502020204030204" pitchFamily="34" charset="0"/>
              </a:rPr>
              <a:t>NodeMCU</a:t>
            </a:r>
            <a:r>
              <a:rPr lang="en-IN" sz="1600" dirty="0">
                <a:latin typeface="Calibri" panose="020F0502020204030204" pitchFamily="34" charset="0"/>
                <a:cs typeface="Calibri" panose="020F0502020204030204" pitchFamily="34" charset="0"/>
              </a:rPr>
              <a:t>",</a:t>
            </a:r>
          </a:p>
          <a:p>
            <a:pPr marL="0" indent="0">
              <a:buNone/>
            </a:pPr>
            <a:r>
              <a:rPr lang="en-IN" sz="1600" dirty="0">
                <a:latin typeface="Calibri" panose="020F0502020204030204" pitchFamily="34" charset="0"/>
                <a:cs typeface="Calibri" panose="020F0502020204030204" pitchFamily="34" charset="0"/>
              </a:rPr>
              <a:t>        "deviceId":"12345"</a:t>
            </a:r>
          </a:p>
          <a:p>
            <a:pPr marL="0" indent="0">
              <a:buNone/>
            </a:pPr>
            <a:r>
              <a:rPr lang="en-IN" sz="1600" dirty="0">
                <a:latin typeface="Calibri" panose="020F0502020204030204" pitchFamily="34" charset="0"/>
                <a:cs typeface="Calibri" panose="020F0502020204030204" pitchFamily="34" charset="0"/>
              </a:rPr>
              <a:t>    },</a:t>
            </a:r>
          </a:p>
          <a:p>
            <a:pPr marL="0" indent="0">
              <a:buNone/>
            </a:pPr>
            <a:r>
              <a:rPr lang="en-IN" sz="1600" dirty="0">
                <a:latin typeface="Calibri" panose="020F0502020204030204" pitchFamily="34" charset="0"/>
                <a:cs typeface="Calibri" panose="020F0502020204030204" pitchFamily="34" charset="0"/>
              </a:rPr>
              <a:t>    "</a:t>
            </a:r>
            <a:r>
              <a:rPr lang="en-IN" sz="1600" dirty="0" err="1">
                <a:latin typeface="Calibri" panose="020F0502020204030204" pitchFamily="34" charset="0"/>
                <a:cs typeface="Calibri" panose="020F0502020204030204" pitchFamily="34" charset="0"/>
              </a:rPr>
              <a:t>auth</a:t>
            </a:r>
            <a:r>
              <a:rPr lang="en-IN" sz="1600" dirty="0">
                <a:latin typeface="Calibri" panose="020F0502020204030204" pitchFamily="34" charset="0"/>
                <a:cs typeface="Calibri" panose="020F0502020204030204" pitchFamily="34" charset="0"/>
              </a:rPr>
              <a:t>": {</a:t>
            </a:r>
          </a:p>
          <a:p>
            <a:pPr marL="0" indent="0">
              <a:buNone/>
            </a:pPr>
            <a:r>
              <a:rPr lang="en-IN" sz="1600" dirty="0">
                <a:latin typeface="Calibri" panose="020F0502020204030204" pitchFamily="34" charset="0"/>
                <a:cs typeface="Calibri" panose="020F0502020204030204" pitchFamily="34" charset="0"/>
              </a:rPr>
              <a:t>        "token": "12345678"</a:t>
            </a:r>
          </a:p>
          <a:p>
            <a:pPr marL="0" indent="0">
              <a:buNone/>
            </a:pPr>
            <a:r>
              <a:rPr lang="en-IN" sz="1600" dirty="0">
                <a:latin typeface="Calibri" panose="020F0502020204030204" pitchFamily="34" charset="0"/>
                <a:cs typeface="Calibri" panose="020F0502020204030204" pitchFamily="34" charset="0"/>
              </a:rPr>
              <a:t>    }</a:t>
            </a:r>
          </a:p>
          <a:p>
            <a:pPr marL="0" indent="0">
              <a:buNone/>
            </a:pPr>
            <a:r>
              <a:rPr lang="en-IN" sz="16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918993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0"/>
            <a:ext cx="10018713" cy="263951"/>
          </a:xfrm>
        </p:spPr>
        <p:txBody>
          <a:bodyPr>
            <a:normAutofit fontScale="90000"/>
          </a:bodyPr>
          <a:lstStyle/>
          <a:p>
            <a:endParaRPr lang="en-IN" dirty="0"/>
          </a:p>
        </p:txBody>
      </p:sp>
      <p:sp>
        <p:nvSpPr>
          <p:cNvPr id="3" name="Content Placeholder 2"/>
          <p:cNvSpPr>
            <a:spLocks noGrp="1"/>
          </p:cNvSpPr>
          <p:nvPr>
            <p:ph idx="1"/>
          </p:nvPr>
        </p:nvSpPr>
        <p:spPr>
          <a:xfrm>
            <a:off x="1484310" y="0"/>
            <a:ext cx="10018713" cy="6589335"/>
          </a:xfrm>
        </p:spPr>
        <p:txBody>
          <a:bodyPr>
            <a:noAutofit/>
          </a:bodyPr>
          <a:lstStyle/>
          <a:p>
            <a:pPr marL="0" indent="0">
              <a:buNone/>
            </a:pPr>
            <a:r>
              <a:rPr lang="en-IN" sz="1600" dirty="0" err="1">
                <a:latin typeface="Calibri" panose="020F0502020204030204" pitchFamily="34" charset="0"/>
                <a:cs typeface="Calibri" panose="020F0502020204030204" pitchFamily="34" charset="0"/>
              </a:rPr>
              <a:t>def</a:t>
            </a:r>
            <a:r>
              <a:rPr lang="en-IN" sz="1600" dirty="0">
                <a:latin typeface="Calibri" panose="020F0502020204030204" pitchFamily="34" charset="0"/>
                <a:cs typeface="Calibri" panose="020F0502020204030204" pitchFamily="34" charset="0"/>
              </a:rPr>
              <a:t> </a:t>
            </a:r>
            <a:r>
              <a:rPr lang="en-IN" sz="1600" dirty="0" err="1">
                <a:latin typeface="Calibri" panose="020F0502020204030204" pitchFamily="34" charset="0"/>
                <a:cs typeface="Calibri" panose="020F0502020204030204" pitchFamily="34" charset="0"/>
              </a:rPr>
              <a:t>myCommandCallback</a:t>
            </a:r>
            <a:r>
              <a:rPr lang="en-IN" sz="1600" dirty="0">
                <a:latin typeface="Calibri" panose="020F0502020204030204" pitchFamily="34" charset="0"/>
                <a:cs typeface="Calibri" panose="020F0502020204030204" pitchFamily="34" charset="0"/>
              </a:rPr>
              <a:t>(</a:t>
            </a:r>
            <a:r>
              <a:rPr lang="en-IN" sz="1600" dirty="0" err="1">
                <a:latin typeface="Calibri" panose="020F0502020204030204" pitchFamily="34" charset="0"/>
                <a:cs typeface="Calibri" panose="020F0502020204030204" pitchFamily="34" charset="0"/>
              </a:rPr>
              <a:t>cmd</a:t>
            </a:r>
            <a:r>
              <a:rPr lang="en-IN" sz="1600" dirty="0">
                <a:latin typeface="Calibri" panose="020F0502020204030204" pitchFamily="34" charset="0"/>
                <a:cs typeface="Calibri" panose="020F0502020204030204" pitchFamily="34" charset="0"/>
              </a:rPr>
              <a:t>):</a:t>
            </a:r>
          </a:p>
          <a:p>
            <a:pPr marL="0" indent="0">
              <a:buNone/>
            </a:pPr>
            <a:r>
              <a:rPr lang="en-IN" sz="1600" dirty="0">
                <a:latin typeface="Calibri" panose="020F0502020204030204" pitchFamily="34" charset="0"/>
                <a:cs typeface="Calibri" panose="020F0502020204030204" pitchFamily="34" charset="0"/>
              </a:rPr>
              <a:t>    print("Message received from IBM </a:t>
            </a:r>
            <a:r>
              <a:rPr lang="en-IN" sz="1600" dirty="0" err="1">
                <a:latin typeface="Calibri" panose="020F0502020204030204" pitchFamily="34" charset="0"/>
                <a:cs typeface="Calibri" panose="020F0502020204030204" pitchFamily="34" charset="0"/>
              </a:rPr>
              <a:t>IoT</a:t>
            </a:r>
            <a:r>
              <a:rPr lang="en-IN" sz="1600" dirty="0">
                <a:latin typeface="Calibri" panose="020F0502020204030204" pitchFamily="34" charset="0"/>
                <a:cs typeface="Calibri" panose="020F0502020204030204" pitchFamily="34" charset="0"/>
              </a:rPr>
              <a:t> Platform: %s" % </a:t>
            </a:r>
            <a:r>
              <a:rPr lang="en-IN" sz="1600" dirty="0" err="1">
                <a:latin typeface="Calibri" panose="020F0502020204030204" pitchFamily="34" charset="0"/>
                <a:cs typeface="Calibri" panose="020F0502020204030204" pitchFamily="34" charset="0"/>
              </a:rPr>
              <a:t>cmd.data</a:t>
            </a:r>
            <a:r>
              <a:rPr lang="en-IN" sz="1600" dirty="0">
                <a:latin typeface="Calibri" panose="020F0502020204030204" pitchFamily="34" charset="0"/>
                <a:cs typeface="Calibri" panose="020F0502020204030204" pitchFamily="34" charset="0"/>
              </a:rPr>
              <a:t>['command'])</a:t>
            </a:r>
          </a:p>
          <a:p>
            <a:pPr marL="0" indent="0">
              <a:buNone/>
            </a:pPr>
            <a:r>
              <a:rPr lang="en-IN" sz="1600" dirty="0">
                <a:latin typeface="Calibri" panose="020F0502020204030204" pitchFamily="34" charset="0"/>
                <a:cs typeface="Calibri" panose="020F0502020204030204" pitchFamily="34" charset="0"/>
              </a:rPr>
              <a:t>    m=</a:t>
            </a:r>
            <a:r>
              <a:rPr lang="en-IN" sz="1600" dirty="0" err="1">
                <a:latin typeface="Calibri" panose="020F0502020204030204" pitchFamily="34" charset="0"/>
                <a:cs typeface="Calibri" panose="020F0502020204030204" pitchFamily="34" charset="0"/>
              </a:rPr>
              <a:t>cmd.data</a:t>
            </a:r>
            <a:r>
              <a:rPr lang="en-IN" sz="1600" dirty="0">
                <a:latin typeface="Calibri" panose="020F0502020204030204" pitchFamily="34" charset="0"/>
                <a:cs typeface="Calibri" panose="020F0502020204030204" pitchFamily="34" charset="0"/>
              </a:rPr>
              <a:t>['command']</a:t>
            </a:r>
          </a:p>
          <a:p>
            <a:pPr marL="0" indent="0">
              <a:buNone/>
            </a:pPr>
            <a:endParaRPr lang="en-IN" sz="1600" dirty="0">
              <a:latin typeface="Calibri" panose="020F0502020204030204" pitchFamily="34" charset="0"/>
              <a:cs typeface="Calibri" panose="020F0502020204030204" pitchFamily="34" charset="0"/>
            </a:endParaRPr>
          </a:p>
          <a:p>
            <a:pPr marL="0" indent="0">
              <a:buNone/>
            </a:pPr>
            <a:r>
              <a:rPr lang="en-IN" sz="1600" dirty="0">
                <a:latin typeface="Calibri" panose="020F0502020204030204" pitchFamily="34" charset="0"/>
                <a:cs typeface="Calibri" panose="020F0502020204030204" pitchFamily="34" charset="0"/>
              </a:rPr>
              <a:t>client = </a:t>
            </a:r>
            <a:r>
              <a:rPr lang="en-IN" sz="1600" dirty="0" err="1">
                <a:latin typeface="Calibri" panose="020F0502020204030204" pitchFamily="34" charset="0"/>
                <a:cs typeface="Calibri" panose="020F0502020204030204" pitchFamily="34" charset="0"/>
              </a:rPr>
              <a:t>wiotp.sdk.device.DeviceClient</a:t>
            </a:r>
            <a:r>
              <a:rPr lang="en-IN" sz="1600" dirty="0">
                <a:latin typeface="Calibri" panose="020F0502020204030204" pitchFamily="34" charset="0"/>
                <a:cs typeface="Calibri" panose="020F0502020204030204" pitchFamily="34" charset="0"/>
              </a:rPr>
              <a:t>(</a:t>
            </a:r>
            <a:r>
              <a:rPr lang="en-IN" sz="1600" dirty="0" err="1">
                <a:latin typeface="Calibri" panose="020F0502020204030204" pitchFamily="34" charset="0"/>
                <a:cs typeface="Calibri" panose="020F0502020204030204" pitchFamily="34" charset="0"/>
              </a:rPr>
              <a:t>config</a:t>
            </a:r>
            <a:r>
              <a:rPr lang="en-IN" sz="1600" dirty="0">
                <a:latin typeface="Calibri" panose="020F0502020204030204" pitchFamily="34" charset="0"/>
                <a:cs typeface="Calibri" panose="020F0502020204030204" pitchFamily="34" charset="0"/>
              </a:rPr>
              <a:t>=</a:t>
            </a:r>
            <a:r>
              <a:rPr lang="en-IN" sz="1600" dirty="0" err="1">
                <a:latin typeface="Calibri" panose="020F0502020204030204" pitchFamily="34" charset="0"/>
                <a:cs typeface="Calibri" panose="020F0502020204030204" pitchFamily="34" charset="0"/>
              </a:rPr>
              <a:t>myConfig</a:t>
            </a:r>
            <a:r>
              <a:rPr lang="en-IN" sz="1600" dirty="0">
                <a:latin typeface="Calibri" panose="020F0502020204030204" pitchFamily="34" charset="0"/>
                <a:cs typeface="Calibri" panose="020F0502020204030204" pitchFamily="34" charset="0"/>
              </a:rPr>
              <a:t>, </a:t>
            </a:r>
            <a:r>
              <a:rPr lang="en-IN" sz="1600" dirty="0" err="1">
                <a:latin typeface="Calibri" panose="020F0502020204030204" pitchFamily="34" charset="0"/>
                <a:cs typeface="Calibri" panose="020F0502020204030204" pitchFamily="34" charset="0"/>
              </a:rPr>
              <a:t>logHandlers</a:t>
            </a:r>
            <a:r>
              <a:rPr lang="en-IN" sz="1600" dirty="0">
                <a:latin typeface="Calibri" panose="020F0502020204030204" pitchFamily="34" charset="0"/>
                <a:cs typeface="Calibri" panose="020F0502020204030204" pitchFamily="34" charset="0"/>
              </a:rPr>
              <a:t>=None)</a:t>
            </a:r>
          </a:p>
          <a:p>
            <a:pPr marL="0" indent="0">
              <a:buNone/>
            </a:pPr>
            <a:r>
              <a:rPr lang="en-IN" sz="1600" dirty="0" err="1">
                <a:latin typeface="Calibri" panose="020F0502020204030204" pitchFamily="34" charset="0"/>
                <a:cs typeface="Calibri" panose="020F0502020204030204" pitchFamily="34" charset="0"/>
              </a:rPr>
              <a:t>client.connect</a:t>
            </a:r>
            <a:r>
              <a:rPr lang="en-IN" sz="1600" dirty="0">
                <a:latin typeface="Calibri" panose="020F0502020204030204" pitchFamily="34" charset="0"/>
                <a:cs typeface="Calibri" panose="020F0502020204030204" pitchFamily="34" charset="0"/>
              </a:rPr>
              <a:t>()</a:t>
            </a:r>
          </a:p>
          <a:p>
            <a:pPr marL="0" indent="0">
              <a:buNone/>
            </a:pPr>
            <a:endParaRPr lang="en-IN" sz="1600" dirty="0">
              <a:latin typeface="Calibri" panose="020F0502020204030204" pitchFamily="34" charset="0"/>
              <a:cs typeface="Calibri" panose="020F0502020204030204" pitchFamily="34" charset="0"/>
            </a:endParaRPr>
          </a:p>
          <a:p>
            <a:pPr marL="0" indent="0">
              <a:buNone/>
            </a:pPr>
            <a:r>
              <a:rPr lang="en-IN" sz="1600" dirty="0">
                <a:latin typeface="Calibri" panose="020F0502020204030204" pitchFamily="34" charset="0"/>
                <a:cs typeface="Calibri" panose="020F0502020204030204" pitchFamily="34" charset="0"/>
              </a:rPr>
              <a:t>while True:</a:t>
            </a:r>
          </a:p>
          <a:p>
            <a:pPr marL="0" indent="0">
              <a:buNone/>
            </a:pPr>
            <a:r>
              <a:rPr lang="en-IN" sz="1600" dirty="0">
                <a:latin typeface="Calibri" panose="020F0502020204030204" pitchFamily="34" charset="0"/>
                <a:cs typeface="Calibri" panose="020F0502020204030204" pitchFamily="34" charset="0"/>
              </a:rPr>
              <a:t>    temp=</a:t>
            </a:r>
            <a:r>
              <a:rPr lang="en-IN" sz="1600" dirty="0" err="1">
                <a:latin typeface="Calibri" panose="020F0502020204030204" pitchFamily="34" charset="0"/>
                <a:cs typeface="Calibri" panose="020F0502020204030204" pitchFamily="34" charset="0"/>
              </a:rPr>
              <a:t>random.randint</a:t>
            </a:r>
            <a:r>
              <a:rPr lang="en-IN" sz="1600" dirty="0">
                <a:latin typeface="Calibri" panose="020F0502020204030204" pitchFamily="34" charset="0"/>
                <a:cs typeface="Calibri" panose="020F0502020204030204" pitchFamily="34" charset="0"/>
              </a:rPr>
              <a:t>(-20,125)</a:t>
            </a:r>
          </a:p>
          <a:p>
            <a:pPr marL="0" indent="0">
              <a:buNone/>
            </a:pPr>
            <a:r>
              <a:rPr lang="en-IN" sz="1600" dirty="0">
                <a:latin typeface="Calibri" panose="020F0502020204030204" pitchFamily="34" charset="0"/>
                <a:cs typeface="Calibri" panose="020F0502020204030204" pitchFamily="34" charset="0"/>
              </a:rPr>
              <a:t>    hum=</a:t>
            </a:r>
            <a:r>
              <a:rPr lang="en-IN" sz="1600" dirty="0" err="1">
                <a:latin typeface="Calibri" panose="020F0502020204030204" pitchFamily="34" charset="0"/>
                <a:cs typeface="Calibri" panose="020F0502020204030204" pitchFamily="34" charset="0"/>
              </a:rPr>
              <a:t>random.randint</a:t>
            </a:r>
            <a:r>
              <a:rPr lang="en-IN" sz="1600" dirty="0">
                <a:latin typeface="Calibri" panose="020F0502020204030204" pitchFamily="34" charset="0"/>
                <a:cs typeface="Calibri" panose="020F0502020204030204" pitchFamily="34" charset="0"/>
              </a:rPr>
              <a:t>(0,100)</a:t>
            </a:r>
          </a:p>
          <a:p>
            <a:pPr marL="0" indent="0">
              <a:buNone/>
            </a:pPr>
            <a:r>
              <a:rPr lang="en-IN" sz="1600" dirty="0">
                <a:latin typeface="Calibri" panose="020F0502020204030204" pitchFamily="34" charset="0"/>
                <a:cs typeface="Calibri" panose="020F0502020204030204" pitchFamily="34" charset="0"/>
              </a:rPr>
              <a:t>    </a:t>
            </a:r>
            <a:r>
              <a:rPr lang="en-IN" sz="1600" dirty="0" err="1">
                <a:latin typeface="Calibri" panose="020F0502020204030204" pitchFamily="34" charset="0"/>
                <a:cs typeface="Calibri" panose="020F0502020204030204" pitchFamily="34" charset="0"/>
              </a:rPr>
              <a:t>myData</a:t>
            </a:r>
            <a:r>
              <a:rPr lang="en-IN" sz="1600" dirty="0">
                <a:latin typeface="Calibri" panose="020F0502020204030204" pitchFamily="34" charset="0"/>
                <a:cs typeface="Calibri" panose="020F0502020204030204" pitchFamily="34" charset="0"/>
              </a:rPr>
              <a:t>={'</a:t>
            </a:r>
            <a:r>
              <a:rPr lang="en-IN" sz="1600" dirty="0" err="1">
                <a:latin typeface="Calibri" panose="020F0502020204030204" pitchFamily="34" charset="0"/>
                <a:cs typeface="Calibri" panose="020F0502020204030204" pitchFamily="34" charset="0"/>
              </a:rPr>
              <a:t>temperature':temp</a:t>
            </a:r>
            <a:r>
              <a:rPr lang="en-IN" sz="1600" dirty="0">
                <a:latin typeface="Calibri" panose="020F0502020204030204" pitchFamily="34" charset="0"/>
                <a:cs typeface="Calibri" panose="020F0502020204030204" pitchFamily="34" charset="0"/>
              </a:rPr>
              <a:t>, '</a:t>
            </a:r>
            <a:r>
              <a:rPr lang="en-IN" sz="1600" dirty="0" err="1">
                <a:latin typeface="Calibri" panose="020F0502020204030204" pitchFamily="34" charset="0"/>
                <a:cs typeface="Calibri" panose="020F0502020204030204" pitchFamily="34" charset="0"/>
              </a:rPr>
              <a:t>humidity':hum</a:t>
            </a:r>
            <a:r>
              <a:rPr lang="en-IN" sz="1600" dirty="0">
                <a:latin typeface="Calibri" panose="020F0502020204030204" pitchFamily="34" charset="0"/>
                <a:cs typeface="Calibri" panose="020F0502020204030204" pitchFamily="34" charset="0"/>
              </a:rPr>
              <a:t>}</a:t>
            </a:r>
          </a:p>
          <a:p>
            <a:pPr marL="0" indent="0">
              <a:buNone/>
            </a:pPr>
            <a:r>
              <a:rPr lang="en-IN" sz="1600" dirty="0">
                <a:latin typeface="Calibri" panose="020F0502020204030204" pitchFamily="34" charset="0"/>
                <a:cs typeface="Calibri" panose="020F0502020204030204" pitchFamily="34" charset="0"/>
              </a:rPr>
              <a:t>    </a:t>
            </a:r>
            <a:r>
              <a:rPr lang="en-IN" sz="1600" dirty="0" err="1">
                <a:latin typeface="Calibri" panose="020F0502020204030204" pitchFamily="34" charset="0"/>
                <a:cs typeface="Calibri" panose="020F0502020204030204" pitchFamily="34" charset="0"/>
              </a:rPr>
              <a:t>client.publishEvent</a:t>
            </a:r>
            <a:r>
              <a:rPr lang="en-IN" sz="1600" dirty="0">
                <a:latin typeface="Calibri" panose="020F0502020204030204" pitchFamily="34" charset="0"/>
                <a:cs typeface="Calibri" panose="020F0502020204030204" pitchFamily="34" charset="0"/>
              </a:rPr>
              <a:t>(</a:t>
            </a:r>
            <a:r>
              <a:rPr lang="en-IN" sz="1600" dirty="0" err="1">
                <a:latin typeface="Calibri" panose="020F0502020204030204" pitchFamily="34" charset="0"/>
                <a:cs typeface="Calibri" panose="020F0502020204030204" pitchFamily="34" charset="0"/>
              </a:rPr>
              <a:t>eventId</a:t>
            </a:r>
            <a:r>
              <a:rPr lang="en-IN" sz="1600" dirty="0">
                <a:latin typeface="Calibri" panose="020F0502020204030204" pitchFamily="34" charset="0"/>
                <a:cs typeface="Calibri" panose="020F0502020204030204" pitchFamily="34" charset="0"/>
              </a:rPr>
              <a:t>="status", </a:t>
            </a:r>
            <a:r>
              <a:rPr lang="en-IN" sz="1600" dirty="0" err="1">
                <a:latin typeface="Calibri" panose="020F0502020204030204" pitchFamily="34" charset="0"/>
                <a:cs typeface="Calibri" panose="020F0502020204030204" pitchFamily="34" charset="0"/>
              </a:rPr>
              <a:t>msgFormat</a:t>
            </a:r>
            <a:r>
              <a:rPr lang="en-IN" sz="1600" dirty="0">
                <a:latin typeface="Calibri" panose="020F0502020204030204" pitchFamily="34" charset="0"/>
                <a:cs typeface="Calibri" panose="020F0502020204030204" pitchFamily="34" charset="0"/>
              </a:rPr>
              <a:t>="</a:t>
            </a:r>
            <a:r>
              <a:rPr lang="en-IN" sz="1600" dirty="0" err="1">
                <a:latin typeface="Calibri" panose="020F0502020204030204" pitchFamily="34" charset="0"/>
                <a:cs typeface="Calibri" panose="020F0502020204030204" pitchFamily="34" charset="0"/>
              </a:rPr>
              <a:t>json</a:t>
            </a:r>
            <a:r>
              <a:rPr lang="en-IN" sz="1600" dirty="0">
                <a:latin typeface="Calibri" panose="020F0502020204030204" pitchFamily="34" charset="0"/>
                <a:cs typeface="Calibri" panose="020F0502020204030204" pitchFamily="34" charset="0"/>
              </a:rPr>
              <a:t>", data=</a:t>
            </a:r>
            <a:r>
              <a:rPr lang="en-IN" sz="1600" dirty="0" err="1">
                <a:latin typeface="Calibri" panose="020F0502020204030204" pitchFamily="34" charset="0"/>
                <a:cs typeface="Calibri" panose="020F0502020204030204" pitchFamily="34" charset="0"/>
              </a:rPr>
              <a:t>myData</a:t>
            </a:r>
            <a:r>
              <a:rPr lang="en-IN" sz="1600" dirty="0">
                <a:latin typeface="Calibri" panose="020F0502020204030204" pitchFamily="34" charset="0"/>
                <a:cs typeface="Calibri" panose="020F0502020204030204" pitchFamily="34" charset="0"/>
              </a:rPr>
              <a:t>, </a:t>
            </a:r>
            <a:r>
              <a:rPr lang="en-IN" sz="1600" dirty="0" err="1">
                <a:latin typeface="Calibri" panose="020F0502020204030204" pitchFamily="34" charset="0"/>
                <a:cs typeface="Calibri" panose="020F0502020204030204" pitchFamily="34" charset="0"/>
              </a:rPr>
              <a:t>qos</a:t>
            </a:r>
            <a:r>
              <a:rPr lang="en-IN" sz="1600" dirty="0">
                <a:latin typeface="Calibri" panose="020F0502020204030204" pitchFamily="34" charset="0"/>
                <a:cs typeface="Calibri" panose="020F0502020204030204" pitchFamily="34" charset="0"/>
              </a:rPr>
              <a:t>=0, </a:t>
            </a:r>
            <a:r>
              <a:rPr lang="en-IN" sz="1600" dirty="0" err="1">
                <a:latin typeface="Calibri" panose="020F0502020204030204" pitchFamily="34" charset="0"/>
                <a:cs typeface="Calibri" panose="020F0502020204030204" pitchFamily="34" charset="0"/>
              </a:rPr>
              <a:t>onPublish</a:t>
            </a:r>
            <a:r>
              <a:rPr lang="en-IN" sz="1600" dirty="0">
                <a:latin typeface="Calibri" panose="020F0502020204030204" pitchFamily="34" charset="0"/>
                <a:cs typeface="Calibri" panose="020F0502020204030204" pitchFamily="34" charset="0"/>
              </a:rPr>
              <a:t>=None)</a:t>
            </a:r>
          </a:p>
          <a:p>
            <a:pPr marL="0" indent="0">
              <a:buNone/>
            </a:pPr>
            <a:r>
              <a:rPr lang="en-IN" sz="1600" dirty="0">
                <a:latin typeface="Calibri" panose="020F0502020204030204" pitchFamily="34" charset="0"/>
                <a:cs typeface="Calibri" panose="020F0502020204030204" pitchFamily="34" charset="0"/>
              </a:rPr>
              <a:t>    print("Published data Successfully: %s", </a:t>
            </a:r>
            <a:r>
              <a:rPr lang="en-IN" sz="1600" dirty="0" err="1">
                <a:latin typeface="Calibri" panose="020F0502020204030204" pitchFamily="34" charset="0"/>
                <a:cs typeface="Calibri" panose="020F0502020204030204" pitchFamily="34" charset="0"/>
              </a:rPr>
              <a:t>myData</a:t>
            </a:r>
            <a:r>
              <a:rPr lang="en-IN" sz="1600" dirty="0">
                <a:latin typeface="Calibri" panose="020F0502020204030204" pitchFamily="34" charset="0"/>
                <a:cs typeface="Calibri" panose="020F0502020204030204" pitchFamily="34" charset="0"/>
              </a:rPr>
              <a:t>)</a:t>
            </a:r>
          </a:p>
          <a:p>
            <a:pPr marL="0" indent="0">
              <a:buNone/>
            </a:pPr>
            <a:r>
              <a:rPr lang="en-IN" sz="1600" dirty="0">
                <a:latin typeface="Calibri" panose="020F0502020204030204" pitchFamily="34" charset="0"/>
                <a:cs typeface="Calibri" panose="020F0502020204030204" pitchFamily="34" charset="0"/>
              </a:rPr>
              <a:t>    </a:t>
            </a:r>
            <a:r>
              <a:rPr lang="en-IN" sz="1600" dirty="0" err="1">
                <a:latin typeface="Calibri" panose="020F0502020204030204" pitchFamily="34" charset="0"/>
                <a:cs typeface="Calibri" panose="020F0502020204030204" pitchFamily="34" charset="0"/>
              </a:rPr>
              <a:t>client.commandCallback</a:t>
            </a:r>
            <a:r>
              <a:rPr lang="en-IN" sz="1600" dirty="0">
                <a:latin typeface="Calibri" panose="020F0502020204030204" pitchFamily="34" charset="0"/>
                <a:cs typeface="Calibri" panose="020F0502020204030204" pitchFamily="34" charset="0"/>
              </a:rPr>
              <a:t> = </a:t>
            </a:r>
            <a:r>
              <a:rPr lang="en-IN" sz="1600" dirty="0" err="1">
                <a:latin typeface="Calibri" panose="020F0502020204030204" pitchFamily="34" charset="0"/>
                <a:cs typeface="Calibri" panose="020F0502020204030204" pitchFamily="34" charset="0"/>
              </a:rPr>
              <a:t>myCommandCallback</a:t>
            </a:r>
            <a:endParaRPr lang="en-IN" sz="1600" dirty="0">
              <a:latin typeface="Calibri" panose="020F0502020204030204" pitchFamily="34" charset="0"/>
              <a:cs typeface="Calibri" panose="020F0502020204030204" pitchFamily="34" charset="0"/>
            </a:endParaRPr>
          </a:p>
          <a:p>
            <a:pPr marL="0" indent="0">
              <a:buNone/>
            </a:pPr>
            <a:r>
              <a:rPr lang="en-IN" sz="1600" dirty="0">
                <a:latin typeface="Calibri" panose="020F0502020204030204" pitchFamily="34" charset="0"/>
                <a:cs typeface="Calibri" panose="020F0502020204030204" pitchFamily="34" charset="0"/>
              </a:rPr>
              <a:t>    </a:t>
            </a:r>
            <a:r>
              <a:rPr lang="en-IN" sz="1600" dirty="0" err="1">
                <a:latin typeface="Calibri" panose="020F0502020204030204" pitchFamily="34" charset="0"/>
                <a:cs typeface="Calibri" panose="020F0502020204030204" pitchFamily="34" charset="0"/>
              </a:rPr>
              <a:t>time.sleep</a:t>
            </a:r>
            <a:r>
              <a:rPr lang="en-IN" sz="1600" dirty="0">
                <a:latin typeface="Calibri" panose="020F0502020204030204" pitchFamily="34" charset="0"/>
                <a:cs typeface="Calibri" panose="020F0502020204030204" pitchFamily="34" charset="0"/>
              </a:rPr>
              <a:t>(2)</a:t>
            </a:r>
          </a:p>
          <a:p>
            <a:pPr marL="0" indent="0">
              <a:buNone/>
            </a:pPr>
            <a:r>
              <a:rPr lang="en-IN" sz="1600" dirty="0" err="1">
                <a:latin typeface="Calibri" panose="020F0502020204030204" pitchFamily="34" charset="0"/>
                <a:cs typeface="Calibri" panose="020F0502020204030204" pitchFamily="34" charset="0"/>
              </a:rPr>
              <a:t>client.disconnect</a:t>
            </a:r>
            <a:r>
              <a:rPr lang="en-IN" sz="16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956487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
            <a:ext cx="10018713" cy="867266"/>
          </a:xfrm>
        </p:spPr>
        <p:txBody>
          <a:bodyPr>
            <a:normAutofit/>
          </a:bodyPr>
          <a:lstStyle/>
          <a:p>
            <a:pPr algn="l"/>
            <a:r>
              <a:rPr lang="en-US" sz="3600" dirty="0"/>
              <a:t>NODE RED FLOW</a:t>
            </a:r>
            <a:endParaRPr lang="en-IN" sz="36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4594" y="953457"/>
            <a:ext cx="10098431" cy="5202246"/>
          </a:xfrm>
        </p:spPr>
      </p:pic>
    </p:spTree>
    <p:extLst>
      <p:ext uri="{BB962C8B-B14F-4D97-AF65-F5344CB8AC3E}">
        <p14:creationId xmlns:p14="http://schemas.microsoft.com/office/powerpoint/2010/main" val="3852072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0"/>
            <a:ext cx="10018713" cy="970961"/>
          </a:xfrm>
        </p:spPr>
        <p:txBody>
          <a:bodyPr/>
          <a:lstStyle/>
          <a:p>
            <a:pPr algn="l"/>
            <a:r>
              <a:rPr lang="en-US" sz="3600" dirty="0"/>
              <a:t>RESULTS</a:t>
            </a:r>
            <a:endParaRPr lang="en-IN" sz="3600" dirty="0"/>
          </a:p>
        </p:txBody>
      </p:sp>
      <p:pic>
        <p:nvPicPr>
          <p:cNvPr id="6" name="Content Placeholder 5"/>
          <p:cNvPicPr>
            <a:picLocks noGrp="1" noChangeAspect="1"/>
          </p:cNvPicPr>
          <p:nvPr>
            <p:ph idx="1"/>
          </p:nvPr>
        </p:nvPicPr>
        <p:blipFill>
          <a:blip r:embed="rId2"/>
          <a:stretch>
            <a:fillRect/>
          </a:stretch>
        </p:blipFill>
        <p:spPr>
          <a:xfrm>
            <a:off x="1677971" y="763571"/>
            <a:ext cx="10312924" cy="5326144"/>
          </a:xfrm>
          <a:prstGeom prst="rect">
            <a:avLst/>
          </a:prstGeom>
        </p:spPr>
      </p:pic>
    </p:spTree>
    <p:extLst>
      <p:ext uri="{BB962C8B-B14F-4D97-AF65-F5344CB8AC3E}">
        <p14:creationId xmlns:p14="http://schemas.microsoft.com/office/powerpoint/2010/main" val="19173751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8BB434"/>
      </a:accent1>
      <a:accent2>
        <a:srgbClr val="33A583"/>
      </a:accent2>
      <a:accent3>
        <a:srgbClr val="3594B4"/>
      </a:accent3>
      <a:accent4>
        <a:srgbClr val="6063B4"/>
      </a:accent4>
      <a:accent5>
        <a:srgbClr val="D35731"/>
      </a:accent5>
      <a:accent6>
        <a:srgbClr val="EBAC4B"/>
      </a:accent6>
      <a:hlink>
        <a:srgbClr val="65AD30"/>
      </a:hlink>
      <a:folHlink>
        <a:srgbClr val="8ED25B"/>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1A9F9826-882C-40B9-8F38-5A3B8CFD196D}"/>
    </a:ext>
  </a:extLst>
</a:theme>
</file>

<file path=docProps/app.xml><?xml version="1.0" encoding="utf-8"?>
<Properties xmlns="http://schemas.openxmlformats.org/officeDocument/2006/extended-properties" xmlns:vt="http://schemas.openxmlformats.org/officeDocument/2006/docPropsVTypes">
  <Template>Parallax</Template>
  <TotalTime>130</TotalTime>
  <Words>1105</Words>
  <Application>Microsoft Office PowerPoint</Application>
  <PresentationFormat>Widescreen</PresentationFormat>
  <Paragraphs>88</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Corbel</vt:lpstr>
      <vt:lpstr>Courier New</vt:lpstr>
      <vt:lpstr>Wingdings</vt:lpstr>
      <vt:lpstr>Parallax</vt:lpstr>
      <vt:lpstr>REMOTE MONITORING OF PERISHABLE GOODS USING IOT</vt:lpstr>
      <vt:lpstr>ABSTRACT</vt:lpstr>
      <vt:lpstr>FEATURES </vt:lpstr>
      <vt:lpstr>BLOCK DIAGRAM</vt:lpstr>
      <vt:lpstr>IMPLEMENTATION TOOLS REQUIRED</vt:lpstr>
      <vt:lpstr>PYTHON CODE</vt:lpstr>
      <vt:lpstr>PowerPoint Presentation</vt:lpstr>
      <vt:lpstr>NODE RED FLOW</vt:lpstr>
      <vt:lpstr>RESULTS</vt:lpstr>
      <vt:lpstr>PowerPoint Presentation</vt:lpstr>
      <vt:lpstr>PowerPoint Presentation</vt:lpstr>
      <vt:lpstr>ADVANTAGES</vt:lpstr>
      <vt:lpstr>ADVANTAGES</vt:lpstr>
      <vt:lpstr>ADVANTAGES</vt:lpstr>
      <vt:lpstr>DISADVANTAGES</vt:lpstr>
      <vt:lpstr>DISADVANTAGES</vt:lpstr>
      <vt:lpstr>APPLICATIONS</vt:lpstr>
      <vt:lpstr>CONCLUSION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DURGA TAMMIREDDY</cp:lastModifiedBy>
  <cp:revision>15</cp:revision>
  <dcterms:created xsi:type="dcterms:W3CDTF">2022-09-19T15:14:03Z</dcterms:created>
  <dcterms:modified xsi:type="dcterms:W3CDTF">2022-10-31T05:13:19Z</dcterms:modified>
</cp:coreProperties>
</file>