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3" r:id="rId1"/>
  </p:sldMasterIdLst>
  <p:sldIdLst>
    <p:sldId id="276" r:id="rId2"/>
    <p:sldId id="260" r:id="rId3"/>
    <p:sldId id="261" r:id="rId4"/>
    <p:sldId id="257" r:id="rId5"/>
    <p:sldId id="258" r:id="rId6"/>
    <p:sldId id="259" r:id="rId7"/>
    <p:sldId id="262" r:id="rId8"/>
    <p:sldId id="263" r:id="rId9"/>
    <p:sldId id="265" r:id="rId10"/>
    <p:sldId id="266" r:id="rId11"/>
    <p:sldId id="267" r:id="rId12"/>
    <p:sldId id="269" r:id="rId13"/>
    <p:sldId id="270" r:id="rId14"/>
    <p:sldId id="277"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659" autoAdjust="0"/>
    <p:restoredTop sz="94660"/>
  </p:normalViewPr>
  <p:slideViewPr>
    <p:cSldViewPr snapToGrid="0">
      <p:cViewPr varScale="1">
        <p:scale>
          <a:sx n="82" d="100"/>
          <a:sy n="82" d="100"/>
        </p:scale>
        <p:origin x="595"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F3AD941-104D-4279-8C0C-A30C9D50E315}" type="datetimeFigureOut">
              <a:rPr lang="en-IN" smtClean="0"/>
              <a:t>21-09-2022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AC9DA8A-99C3-4CFD-82B2-A9D9CEAFCE36}" type="slidenum">
              <a:rPr lang="en-IN" smtClean="0"/>
              <a:t>‹#›</a:t>
            </a:fld>
            <a:endParaRPr lang="en-IN"/>
          </a:p>
        </p:txBody>
      </p:sp>
    </p:spTree>
    <p:extLst>
      <p:ext uri="{BB962C8B-B14F-4D97-AF65-F5344CB8AC3E}">
        <p14:creationId xmlns:p14="http://schemas.microsoft.com/office/powerpoint/2010/main" val="17263849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F3AD941-104D-4279-8C0C-A30C9D50E315}" type="datetimeFigureOut">
              <a:rPr lang="en-IN" smtClean="0"/>
              <a:t>21-09-2022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AC9DA8A-99C3-4CFD-82B2-A9D9CEAFCE36}" type="slidenum">
              <a:rPr lang="en-IN" smtClean="0"/>
              <a:t>‹#›</a:t>
            </a:fld>
            <a:endParaRPr lang="en-IN"/>
          </a:p>
        </p:txBody>
      </p:sp>
    </p:spTree>
    <p:extLst>
      <p:ext uri="{BB962C8B-B14F-4D97-AF65-F5344CB8AC3E}">
        <p14:creationId xmlns:p14="http://schemas.microsoft.com/office/powerpoint/2010/main" val="31062463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F3AD941-104D-4279-8C0C-A30C9D50E315}" type="datetimeFigureOut">
              <a:rPr lang="en-IN" smtClean="0"/>
              <a:t>21-09-2022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AC9DA8A-99C3-4CFD-82B2-A9D9CEAFCE36}" type="slidenum">
              <a:rPr lang="en-IN" smtClean="0"/>
              <a:t>‹#›</a:t>
            </a:fld>
            <a:endParaRPr lang="en-IN"/>
          </a:p>
        </p:txBody>
      </p:sp>
    </p:spTree>
    <p:extLst>
      <p:ext uri="{BB962C8B-B14F-4D97-AF65-F5344CB8AC3E}">
        <p14:creationId xmlns:p14="http://schemas.microsoft.com/office/powerpoint/2010/main" val="26285953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F3AD941-104D-4279-8C0C-A30C9D50E315}" type="datetimeFigureOut">
              <a:rPr lang="en-IN" smtClean="0"/>
              <a:t>21-09-2022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AC9DA8A-99C3-4CFD-82B2-A9D9CEAFCE36}"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5730460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F3AD941-104D-4279-8C0C-A30C9D50E315}" type="datetimeFigureOut">
              <a:rPr lang="en-IN" smtClean="0"/>
              <a:t>21-09-2022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AC9DA8A-99C3-4CFD-82B2-A9D9CEAFCE36}" type="slidenum">
              <a:rPr lang="en-IN" smtClean="0"/>
              <a:t>‹#›</a:t>
            </a:fld>
            <a:endParaRPr lang="en-IN"/>
          </a:p>
        </p:txBody>
      </p:sp>
    </p:spTree>
    <p:extLst>
      <p:ext uri="{BB962C8B-B14F-4D97-AF65-F5344CB8AC3E}">
        <p14:creationId xmlns:p14="http://schemas.microsoft.com/office/powerpoint/2010/main" val="32198789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F3AD941-104D-4279-8C0C-A30C9D50E315}" type="datetimeFigureOut">
              <a:rPr lang="en-IN" smtClean="0"/>
              <a:t>21-09-2022</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AC9DA8A-99C3-4CFD-82B2-A9D9CEAFCE36}" type="slidenum">
              <a:rPr lang="en-IN" smtClean="0"/>
              <a:t>‹#›</a:t>
            </a:fld>
            <a:endParaRPr lang="en-IN"/>
          </a:p>
        </p:txBody>
      </p:sp>
    </p:spTree>
    <p:extLst>
      <p:ext uri="{BB962C8B-B14F-4D97-AF65-F5344CB8AC3E}">
        <p14:creationId xmlns:p14="http://schemas.microsoft.com/office/powerpoint/2010/main" val="7975829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F3AD941-104D-4279-8C0C-A30C9D50E315}" type="datetimeFigureOut">
              <a:rPr lang="en-IN" smtClean="0"/>
              <a:t>21-09-2022</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AC9DA8A-99C3-4CFD-82B2-A9D9CEAFCE36}" type="slidenum">
              <a:rPr lang="en-IN" smtClean="0"/>
              <a:t>‹#›</a:t>
            </a:fld>
            <a:endParaRPr lang="en-IN"/>
          </a:p>
        </p:txBody>
      </p:sp>
    </p:spTree>
    <p:extLst>
      <p:ext uri="{BB962C8B-B14F-4D97-AF65-F5344CB8AC3E}">
        <p14:creationId xmlns:p14="http://schemas.microsoft.com/office/powerpoint/2010/main" val="15020151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F3AD941-104D-4279-8C0C-A30C9D50E315}" type="datetimeFigureOut">
              <a:rPr lang="en-IN" smtClean="0"/>
              <a:t>21-09-2022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AC9DA8A-99C3-4CFD-82B2-A9D9CEAFCE36}" type="slidenum">
              <a:rPr lang="en-IN" smtClean="0"/>
              <a:t>‹#›</a:t>
            </a:fld>
            <a:endParaRPr lang="en-IN"/>
          </a:p>
        </p:txBody>
      </p:sp>
    </p:spTree>
    <p:extLst>
      <p:ext uri="{BB962C8B-B14F-4D97-AF65-F5344CB8AC3E}">
        <p14:creationId xmlns:p14="http://schemas.microsoft.com/office/powerpoint/2010/main" val="257645833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F3AD941-104D-4279-8C0C-A30C9D50E315}" type="datetimeFigureOut">
              <a:rPr lang="en-IN" smtClean="0"/>
              <a:t>21-09-2022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AC9DA8A-99C3-4CFD-82B2-A9D9CEAFCE36}" type="slidenum">
              <a:rPr lang="en-IN" smtClean="0"/>
              <a:t>‹#›</a:t>
            </a:fld>
            <a:endParaRPr lang="en-IN"/>
          </a:p>
        </p:txBody>
      </p:sp>
    </p:spTree>
    <p:extLst>
      <p:ext uri="{BB962C8B-B14F-4D97-AF65-F5344CB8AC3E}">
        <p14:creationId xmlns:p14="http://schemas.microsoft.com/office/powerpoint/2010/main" val="28053386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EF3AD941-104D-4279-8C0C-A30C9D50E315}" type="datetimeFigureOut">
              <a:rPr lang="en-IN" smtClean="0"/>
              <a:t>21-09-2022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AC9DA8A-99C3-4CFD-82B2-A9D9CEAFCE36}" type="slidenum">
              <a:rPr lang="en-IN" smtClean="0"/>
              <a:t>‹#›</a:t>
            </a:fld>
            <a:endParaRPr lang="en-IN"/>
          </a:p>
        </p:txBody>
      </p:sp>
    </p:spTree>
    <p:extLst>
      <p:ext uri="{BB962C8B-B14F-4D97-AF65-F5344CB8AC3E}">
        <p14:creationId xmlns:p14="http://schemas.microsoft.com/office/powerpoint/2010/main" val="104961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F3AD941-104D-4279-8C0C-A30C9D50E315}" type="datetimeFigureOut">
              <a:rPr lang="en-IN" smtClean="0"/>
              <a:t>21-09-2022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AC9DA8A-99C3-4CFD-82B2-A9D9CEAFCE36}" type="slidenum">
              <a:rPr lang="en-IN" smtClean="0"/>
              <a:t>‹#›</a:t>
            </a:fld>
            <a:endParaRPr lang="en-IN"/>
          </a:p>
        </p:txBody>
      </p:sp>
    </p:spTree>
    <p:extLst>
      <p:ext uri="{BB962C8B-B14F-4D97-AF65-F5344CB8AC3E}">
        <p14:creationId xmlns:p14="http://schemas.microsoft.com/office/powerpoint/2010/main" val="20205072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F3AD941-104D-4279-8C0C-A30C9D50E315}" type="datetimeFigureOut">
              <a:rPr lang="en-IN" smtClean="0"/>
              <a:t>21-09-2022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AC9DA8A-99C3-4CFD-82B2-A9D9CEAFCE36}" type="slidenum">
              <a:rPr lang="en-IN" smtClean="0"/>
              <a:t>‹#›</a:t>
            </a:fld>
            <a:endParaRPr lang="en-IN"/>
          </a:p>
        </p:txBody>
      </p:sp>
    </p:spTree>
    <p:extLst>
      <p:ext uri="{BB962C8B-B14F-4D97-AF65-F5344CB8AC3E}">
        <p14:creationId xmlns:p14="http://schemas.microsoft.com/office/powerpoint/2010/main" val="30226197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F3AD941-104D-4279-8C0C-A30C9D50E315}" type="datetimeFigureOut">
              <a:rPr lang="en-IN" smtClean="0"/>
              <a:t>21-09-2022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AC9DA8A-99C3-4CFD-82B2-A9D9CEAFCE36}" type="slidenum">
              <a:rPr lang="en-IN" smtClean="0"/>
              <a:t>‹#›</a:t>
            </a:fld>
            <a:endParaRPr lang="en-IN"/>
          </a:p>
        </p:txBody>
      </p:sp>
    </p:spTree>
    <p:extLst>
      <p:ext uri="{BB962C8B-B14F-4D97-AF65-F5344CB8AC3E}">
        <p14:creationId xmlns:p14="http://schemas.microsoft.com/office/powerpoint/2010/main" val="311408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EF3AD941-104D-4279-8C0C-A30C9D50E315}" type="datetimeFigureOut">
              <a:rPr lang="en-IN" smtClean="0"/>
              <a:t>21-09-2022</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DAC9DA8A-99C3-4CFD-82B2-A9D9CEAFCE36}" type="slidenum">
              <a:rPr lang="en-IN" smtClean="0"/>
              <a:t>‹#›</a:t>
            </a:fld>
            <a:endParaRPr lang="en-IN"/>
          </a:p>
        </p:txBody>
      </p:sp>
    </p:spTree>
    <p:extLst>
      <p:ext uri="{BB962C8B-B14F-4D97-AF65-F5344CB8AC3E}">
        <p14:creationId xmlns:p14="http://schemas.microsoft.com/office/powerpoint/2010/main" val="22679922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EF3AD941-104D-4279-8C0C-A30C9D50E315}" type="datetimeFigureOut">
              <a:rPr lang="en-IN" smtClean="0"/>
              <a:t>21-09-2022</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DAC9DA8A-99C3-4CFD-82B2-A9D9CEAFCE36}" type="slidenum">
              <a:rPr lang="en-IN" smtClean="0"/>
              <a:t>‹#›</a:t>
            </a:fld>
            <a:endParaRPr lang="en-IN"/>
          </a:p>
        </p:txBody>
      </p:sp>
    </p:spTree>
    <p:extLst>
      <p:ext uri="{BB962C8B-B14F-4D97-AF65-F5344CB8AC3E}">
        <p14:creationId xmlns:p14="http://schemas.microsoft.com/office/powerpoint/2010/main" val="702135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EF3AD941-104D-4279-8C0C-A30C9D50E315}" type="datetimeFigureOut">
              <a:rPr lang="en-IN" smtClean="0"/>
              <a:t>21-09-2022</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DAC9DA8A-99C3-4CFD-82B2-A9D9CEAFCE36}" type="slidenum">
              <a:rPr lang="en-IN" smtClean="0"/>
              <a:t>‹#›</a:t>
            </a:fld>
            <a:endParaRPr lang="en-IN"/>
          </a:p>
        </p:txBody>
      </p:sp>
    </p:spTree>
    <p:extLst>
      <p:ext uri="{BB962C8B-B14F-4D97-AF65-F5344CB8AC3E}">
        <p14:creationId xmlns:p14="http://schemas.microsoft.com/office/powerpoint/2010/main" val="13020668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F3AD941-104D-4279-8C0C-A30C9D50E315}" type="datetimeFigureOut">
              <a:rPr lang="en-IN" smtClean="0"/>
              <a:t>21-09-2022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AC9DA8A-99C3-4CFD-82B2-A9D9CEAFCE36}" type="slidenum">
              <a:rPr lang="en-IN" smtClean="0"/>
              <a:t>‹#›</a:t>
            </a:fld>
            <a:endParaRPr lang="en-IN"/>
          </a:p>
        </p:txBody>
      </p:sp>
    </p:spTree>
    <p:extLst>
      <p:ext uri="{BB962C8B-B14F-4D97-AF65-F5344CB8AC3E}">
        <p14:creationId xmlns:p14="http://schemas.microsoft.com/office/powerpoint/2010/main" val="38937655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EF3AD941-104D-4279-8C0C-A30C9D50E315}" type="datetimeFigureOut">
              <a:rPr lang="en-IN" smtClean="0"/>
              <a:t>21-09-2022</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AC9DA8A-99C3-4CFD-82B2-A9D9CEAFCE36}" type="slidenum">
              <a:rPr lang="en-IN" smtClean="0"/>
              <a:t>‹#›</a:t>
            </a:fld>
            <a:endParaRPr lang="en-IN"/>
          </a:p>
        </p:txBody>
      </p:sp>
    </p:spTree>
    <p:extLst>
      <p:ext uri="{BB962C8B-B14F-4D97-AF65-F5344CB8AC3E}">
        <p14:creationId xmlns:p14="http://schemas.microsoft.com/office/powerpoint/2010/main" val="1438947820"/>
      </p:ext>
    </p:extLst>
  </p:cSld>
  <p:clrMap bg1="dk1" tx1="lt1" bg2="dk2" tx2="lt2" accent1="accent1" accent2="accent2" accent3="accent3" accent4="accent4" accent5="accent5" accent6="accent6" hlink="hlink" folHlink="folHlink"/>
  <p:sldLayoutIdLst>
    <p:sldLayoutId id="2147483824" r:id="rId1"/>
    <p:sldLayoutId id="2147483825" r:id="rId2"/>
    <p:sldLayoutId id="2147483826" r:id="rId3"/>
    <p:sldLayoutId id="2147483827" r:id="rId4"/>
    <p:sldLayoutId id="2147483828" r:id="rId5"/>
    <p:sldLayoutId id="2147483829" r:id="rId6"/>
    <p:sldLayoutId id="2147483830" r:id="rId7"/>
    <p:sldLayoutId id="2147483831" r:id="rId8"/>
    <p:sldLayoutId id="2147483832" r:id="rId9"/>
    <p:sldLayoutId id="2147483833" r:id="rId10"/>
    <p:sldLayoutId id="2147483834" r:id="rId11"/>
    <p:sldLayoutId id="2147483835" r:id="rId12"/>
    <p:sldLayoutId id="2147483836" r:id="rId13"/>
    <p:sldLayoutId id="2147483837" r:id="rId14"/>
    <p:sldLayoutId id="2147483838" r:id="rId15"/>
    <p:sldLayoutId id="2147483839" r:id="rId16"/>
    <p:sldLayoutId id="2147483840"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242A5-31A4-5201-E10E-D32F5269A49D}"/>
              </a:ext>
            </a:extLst>
          </p:cNvPr>
          <p:cNvSpPr>
            <a:spLocks noGrp="1"/>
          </p:cNvSpPr>
          <p:nvPr>
            <p:ph type="title"/>
          </p:nvPr>
        </p:nvSpPr>
        <p:spPr>
          <a:xfrm>
            <a:off x="1103312" y="312759"/>
            <a:ext cx="9404723" cy="1400530"/>
          </a:xfrm>
        </p:spPr>
        <p:txBody>
          <a:bodyPr/>
          <a:lstStyle/>
          <a:p>
            <a:pPr algn="ctr">
              <a:lnSpc>
                <a:spcPct val="150000"/>
              </a:lnSpc>
            </a:pPr>
            <a:r>
              <a:rPr lang="en-US" sz="2400" dirty="0">
                <a:latin typeface="Times New Roman" panose="02020603050405020304" pitchFamily="18" charset="0"/>
                <a:cs typeface="Times New Roman" panose="02020603050405020304" pitchFamily="18" charset="0"/>
              </a:rPr>
              <a:t> SESHADRI RAO GUDLAVALLERU ENGINEERING COLLEGE</a:t>
            </a:r>
            <a:br>
              <a:rPr lang="en-IN" sz="32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DEPARTMENT OF ELECTRONICS AND COMMUNICATION ENGINEERING</a:t>
            </a: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endParaRPr lang="en-IN" sz="2000" dirty="0">
              <a:latin typeface="Times New Roman" panose="02020603050405020304" pitchFamily="18"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00BB66DF-EBEE-F94D-4A60-6FEC9D535EA2}"/>
              </a:ext>
            </a:extLst>
          </p:cNvPr>
          <p:cNvSpPr>
            <a:spLocks noGrp="1"/>
          </p:cNvSpPr>
          <p:nvPr>
            <p:ph idx="1"/>
          </p:nvPr>
        </p:nvSpPr>
        <p:spPr>
          <a:xfrm>
            <a:off x="2941441" y="4562669"/>
            <a:ext cx="5185521" cy="2108718"/>
          </a:xfrm>
        </p:spPr>
        <p:txBody>
          <a:bodyPr>
            <a:normAutofit fontScale="85000" lnSpcReduction="20000"/>
          </a:bodyPr>
          <a:lstStyle/>
          <a:p>
            <a:pPr marL="0" indent="0">
              <a:buNone/>
            </a:pPr>
            <a:r>
              <a:rPr lang="en-IN" u="sng" dirty="0"/>
              <a:t>Presented By : </a:t>
            </a:r>
          </a:p>
          <a:p>
            <a:pPr marL="0" indent="0" algn="ctr">
              <a:buNone/>
            </a:pPr>
            <a:r>
              <a:rPr lang="en-IN" dirty="0"/>
              <a:t>K. Sai Pavan Durga(20485A0407)</a:t>
            </a:r>
          </a:p>
          <a:p>
            <a:pPr marL="0" indent="0" algn="ctr">
              <a:buNone/>
            </a:pPr>
            <a:r>
              <a:rPr lang="en-IN" dirty="0"/>
              <a:t>G. Vinay Kumar       (19481A0467)</a:t>
            </a:r>
          </a:p>
          <a:p>
            <a:pPr marL="0" indent="0" algn="ctr">
              <a:buNone/>
            </a:pPr>
            <a:r>
              <a:rPr lang="en-IN" dirty="0"/>
              <a:t>K. Naga Valli           (20485A0409)</a:t>
            </a:r>
          </a:p>
          <a:p>
            <a:pPr marL="0" indent="0" algn="ctr">
              <a:buNone/>
            </a:pPr>
            <a:r>
              <a:rPr lang="en-IN" dirty="0"/>
              <a:t>K. Mani Sri               (19481A04A5)</a:t>
            </a:r>
          </a:p>
          <a:p>
            <a:pPr marL="0" indent="0" algn="ctr">
              <a:buNone/>
            </a:pPr>
            <a:r>
              <a:rPr lang="en-IN" dirty="0"/>
              <a:t>  K. Sai Surya Ganesh(19481A04A4)</a:t>
            </a:r>
          </a:p>
          <a:p>
            <a:endParaRPr lang="en-IN" dirty="0"/>
          </a:p>
        </p:txBody>
      </p:sp>
      <p:pic>
        <p:nvPicPr>
          <p:cNvPr id="7" name="Picture 6">
            <a:extLst>
              <a:ext uri="{FF2B5EF4-FFF2-40B4-BE49-F238E27FC236}">
                <a16:creationId xmlns:a16="http://schemas.microsoft.com/office/drawing/2014/main" id="{00A749B3-1749-F294-8906-3D927E6FBDEC}"/>
              </a:ext>
            </a:extLst>
          </p:cNvPr>
          <p:cNvPicPr>
            <a:picLocks noChangeAspect="1"/>
          </p:cNvPicPr>
          <p:nvPr/>
        </p:nvPicPr>
        <p:blipFill>
          <a:blip r:embed="rId2"/>
          <a:srcRect/>
          <a:stretch/>
        </p:blipFill>
        <p:spPr>
          <a:xfrm>
            <a:off x="5028166" y="1533598"/>
            <a:ext cx="1555014" cy="1545503"/>
          </a:xfrm>
          <a:prstGeom prst="rect">
            <a:avLst/>
          </a:prstGeom>
        </p:spPr>
      </p:pic>
      <p:sp>
        <p:nvSpPr>
          <p:cNvPr id="8" name="TextBox 7">
            <a:extLst>
              <a:ext uri="{FF2B5EF4-FFF2-40B4-BE49-F238E27FC236}">
                <a16:creationId xmlns:a16="http://schemas.microsoft.com/office/drawing/2014/main" id="{52E66661-2C0E-36A8-C992-36A6F78EF3DF}"/>
              </a:ext>
            </a:extLst>
          </p:cNvPr>
          <p:cNvSpPr txBox="1"/>
          <p:nvPr/>
        </p:nvSpPr>
        <p:spPr>
          <a:xfrm>
            <a:off x="272620" y="3079101"/>
            <a:ext cx="11066106" cy="1384995"/>
          </a:xfrm>
          <a:prstGeom prst="rect">
            <a:avLst/>
          </a:prstGeom>
          <a:noFill/>
        </p:spPr>
        <p:txBody>
          <a:bodyPr wrap="square" rtlCol="0">
            <a:spAutoFit/>
          </a:bodyPr>
          <a:lstStyle/>
          <a:p>
            <a:pPr algn="ctr"/>
            <a:r>
              <a:rPr lang="en-IN" sz="2800" dirty="0">
                <a:latin typeface="Times New Roman" panose="02020603050405020304" pitchFamily="18" charset="0"/>
                <a:cs typeface="Times New Roman" panose="02020603050405020304" pitchFamily="18" charset="0"/>
              </a:rPr>
              <a:t>An IOT Project On</a:t>
            </a:r>
          </a:p>
          <a:p>
            <a:pPr algn="ctr"/>
            <a:endParaRPr lang="en-IN" sz="2800" dirty="0">
              <a:latin typeface="Times New Roman" panose="02020603050405020304" pitchFamily="18" charset="0"/>
              <a:cs typeface="Times New Roman" panose="02020603050405020304" pitchFamily="18" charset="0"/>
            </a:endParaRPr>
          </a:p>
          <a:p>
            <a:pPr algn="ctr"/>
            <a:r>
              <a:rPr lang="en-IN" sz="2800" dirty="0">
                <a:latin typeface="Times New Roman" panose="02020603050405020304" pitchFamily="18" charset="0"/>
                <a:cs typeface="Times New Roman" panose="02020603050405020304" pitchFamily="18" charset="0"/>
              </a:rPr>
              <a:t>REMOTE MONITORING OF PERISHABLE GOODS BY USING IOT</a:t>
            </a:r>
          </a:p>
        </p:txBody>
      </p:sp>
    </p:spTree>
    <p:extLst>
      <p:ext uri="{BB962C8B-B14F-4D97-AF65-F5344CB8AC3E}">
        <p14:creationId xmlns:p14="http://schemas.microsoft.com/office/powerpoint/2010/main" val="1866701812"/>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91140" y="154139"/>
            <a:ext cx="9404723" cy="1400530"/>
          </a:xfrm>
        </p:spPr>
        <p:txBody>
          <a:bodyPr/>
          <a:lstStyle/>
          <a:p>
            <a:pPr algn="ctr"/>
            <a:r>
              <a:rPr lang="en-US" sz="3600" b="1" u="sng" dirty="0">
                <a:latin typeface="Times New Roman" panose="02020603050405020304" pitchFamily="18" charset="0"/>
                <a:cs typeface="Times New Roman" panose="02020603050405020304" pitchFamily="18" charset="0"/>
              </a:rPr>
              <a:t>IMPLEMENTATION RESULTS</a:t>
            </a:r>
            <a:endParaRPr lang="en-IN" sz="3600" u="sng" dirty="0"/>
          </a:p>
        </p:txBody>
      </p:sp>
      <p:pic>
        <p:nvPicPr>
          <p:cNvPr id="6" name="Content Placeholder 5"/>
          <p:cNvPicPr>
            <a:picLocks noGrp="1" noChangeAspect="1"/>
          </p:cNvPicPr>
          <p:nvPr>
            <p:ph idx="1"/>
          </p:nvPr>
        </p:nvPicPr>
        <p:blipFill>
          <a:blip r:embed="rId2"/>
          <a:stretch>
            <a:fillRect/>
          </a:stretch>
        </p:blipFill>
        <p:spPr>
          <a:xfrm>
            <a:off x="852135" y="1299882"/>
            <a:ext cx="10487730" cy="5105400"/>
          </a:xfrm>
          <a:prstGeom prst="rect">
            <a:avLst/>
          </a:prstGeom>
        </p:spPr>
      </p:pic>
    </p:spTree>
    <p:extLst>
      <p:ext uri="{BB962C8B-B14F-4D97-AF65-F5344CB8AC3E}">
        <p14:creationId xmlns:p14="http://schemas.microsoft.com/office/powerpoint/2010/main" val="3743926799"/>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1094" y="0"/>
            <a:ext cx="10018713" cy="933254"/>
          </a:xfrm>
        </p:spPr>
        <p:txBody>
          <a:bodyPr/>
          <a:lstStyle/>
          <a:p>
            <a:pPr algn="ctr"/>
            <a:r>
              <a:rPr lang="en-US" sz="3600" b="1" u="sng" dirty="0">
                <a:latin typeface="Times New Roman" panose="02020603050405020304" pitchFamily="18" charset="0"/>
                <a:cs typeface="Times New Roman" panose="02020603050405020304" pitchFamily="18" charset="0"/>
              </a:rPr>
              <a:t>ADVANTAGES</a:t>
            </a:r>
            <a:endParaRPr lang="en-IN" sz="3600" b="1"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82587" y="765306"/>
            <a:ext cx="10018713" cy="3022924"/>
          </a:xfrm>
        </p:spPr>
        <p:txBody>
          <a:bodyPr>
            <a:normAutofit/>
          </a:bodyPr>
          <a:lstStyle/>
          <a:p>
            <a:pPr algn="just">
              <a:lnSpc>
                <a:spcPct val="100000"/>
              </a:lnSpc>
              <a:buFont typeface="Wingdings" panose="05000000000000000000" pitchFamily="2" charset="2"/>
              <a:buChar char="Ø"/>
            </a:pPr>
            <a:r>
              <a:rPr lang="en-US" sz="2000" dirty="0"/>
              <a:t>Minimize human effort</a:t>
            </a:r>
          </a:p>
          <a:p>
            <a:pPr algn="just">
              <a:lnSpc>
                <a:spcPct val="100000"/>
              </a:lnSpc>
              <a:buFont typeface="Wingdings" panose="05000000000000000000" pitchFamily="2" charset="2"/>
              <a:buChar char="Ø"/>
            </a:pPr>
            <a:r>
              <a:rPr lang="en-US" sz="2000" dirty="0"/>
              <a:t>Enhanced data collection</a:t>
            </a:r>
          </a:p>
          <a:p>
            <a:pPr algn="just">
              <a:lnSpc>
                <a:spcPct val="100000"/>
              </a:lnSpc>
              <a:buFont typeface="Wingdings" panose="05000000000000000000" pitchFamily="2" charset="2"/>
              <a:buChar char="Ø"/>
            </a:pPr>
            <a:r>
              <a:rPr lang="en-US" sz="2000" dirty="0"/>
              <a:t>Improves patient’s life</a:t>
            </a:r>
          </a:p>
          <a:p>
            <a:pPr algn="just">
              <a:lnSpc>
                <a:spcPct val="100000"/>
              </a:lnSpc>
              <a:buFont typeface="Wingdings" panose="05000000000000000000" pitchFamily="2" charset="2"/>
              <a:buChar char="Ø"/>
            </a:pPr>
            <a:r>
              <a:rPr lang="en-US" sz="2000" dirty="0"/>
              <a:t>Improved security and safety</a:t>
            </a:r>
          </a:p>
          <a:p>
            <a:pPr algn="just">
              <a:lnSpc>
                <a:spcPct val="100000"/>
              </a:lnSpc>
              <a:buFont typeface="Wingdings" panose="05000000000000000000" pitchFamily="2" charset="2"/>
              <a:buChar char="Ø"/>
            </a:pPr>
            <a:r>
              <a:rPr lang="en-US" sz="2000" dirty="0"/>
              <a:t>Efficient resource utilization</a:t>
            </a:r>
          </a:p>
          <a:p>
            <a:pPr algn="just">
              <a:lnSpc>
                <a:spcPct val="100000"/>
              </a:lnSpc>
              <a:buFont typeface="Wingdings" panose="05000000000000000000" pitchFamily="2" charset="2"/>
              <a:buChar char="Ø"/>
            </a:pPr>
            <a:r>
              <a:rPr lang="en-US" sz="2000" dirty="0"/>
              <a:t>Reduced use of other electronic equipment</a:t>
            </a:r>
          </a:p>
          <a:p>
            <a:pPr algn="just">
              <a:lnSpc>
                <a:spcPct val="100000"/>
              </a:lnSpc>
              <a:buFont typeface="Wingdings" panose="05000000000000000000" pitchFamily="2" charset="2"/>
              <a:buChar char="Ø"/>
            </a:pPr>
            <a:r>
              <a:rPr lang="en-US" sz="2000" dirty="0"/>
              <a:t>Saves time and continuous monitoring</a:t>
            </a:r>
          </a:p>
          <a:p>
            <a:pPr algn="just">
              <a:buFont typeface="Wingdings" panose="05000000000000000000" pitchFamily="2" charset="2"/>
              <a:buChar char="Ø"/>
            </a:pPr>
            <a:endParaRPr lang="en-US" dirty="0"/>
          </a:p>
        </p:txBody>
      </p:sp>
      <p:sp>
        <p:nvSpPr>
          <p:cNvPr id="4" name="TextBox 3">
            <a:extLst>
              <a:ext uri="{FF2B5EF4-FFF2-40B4-BE49-F238E27FC236}">
                <a16:creationId xmlns:a16="http://schemas.microsoft.com/office/drawing/2014/main" id="{787DD120-E343-854B-3ECB-4F6AA06D2BBF}"/>
              </a:ext>
            </a:extLst>
          </p:cNvPr>
          <p:cNvSpPr txBox="1"/>
          <p:nvPr/>
        </p:nvSpPr>
        <p:spPr>
          <a:xfrm>
            <a:off x="-113524" y="3788230"/>
            <a:ext cx="11541967" cy="646331"/>
          </a:xfrm>
          <a:prstGeom prst="rect">
            <a:avLst/>
          </a:prstGeom>
          <a:noFill/>
        </p:spPr>
        <p:txBody>
          <a:bodyPr wrap="square" rtlCol="0">
            <a:spAutoFit/>
          </a:bodyPr>
          <a:lstStyle/>
          <a:p>
            <a:pPr algn="ctr"/>
            <a:r>
              <a:rPr lang="en-IN" sz="3600" b="1" u="sng" dirty="0">
                <a:latin typeface="Times New Roman" panose="02020603050405020304" pitchFamily="18" charset="0"/>
                <a:cs typeface="Times New Roman" panose="02020603050405020304" pitchFamily="18" charset="0"/>
              </a:rPr>
              <a:t>DISADVANTAGES</a:t>
            </a:r>
          </a:p>
        </p:txBody>
      </p:sp>
      <p:sp>
        <p:nvSpPr>
          <p:cNvPr id="5" name="TextBox 4">
            <a:extLst>
              <a:ext uri="{FF2B5EF4-FFF2-40B4-BE49-F238E27FC236}">
                <a16:creationId xmlns:a16="http://schemas.microsoft.com/office/drawing/2014/main" id="{7EFD7EED-46CD-CAD5-9570-D650AE13AE3A}"/>
              </a:ext>
            </a:extLst>
          </p:cNvPr>
          <p:cNvSpPr txBox="1"/>
          <p:nvPr/>
        </p:nvSpPr>
        <p:spPr>
          <a:xfrm>
            <a:off x="1282588" y="4693495"/>
            <a:ext cx="10145856" cy="1701684"/>
          </a:xfrm>
          <a:prstGeom prst="rect">
            <a:avLst/>
          </a:prstGeom>
          <a:noFill/>
        </p:spPr>
        <p:txBody>
          <a:bodyPr wrap="square" rtlCol="0">
            <a:spAutoFit/>
          </a:bodyPr>
          <a:lstStyle/>
          <a:p>
            <a:pPr marL="342900" indent="-342900">
              <a:lnSpc>
                <a:spcPct val="150000"/>
              </a:lnSpc>
              <a:buFont typeface="Wingdings" panose="05000000000000000000" pitchFamily="2" charset="2"/>
              <a:buChar char="Ø"/>
            </a:pPr>
            <a:r>
              <a:rPr lang="en-US" sz="1800" dirty="0"/>
              <a:t>There could be wrong Analysis of Weather Conditions</a:t>
            </a:r>
          </a:p>
          <a:p>
            <a:pPr marL="342900" indent="-342900">
              <a:lnSpc>
                <a:spcPct val="150000"/>
              </a:lnSpc>
              <a:buFont typeface="Wingdings" panose="05000000000000000000" pitchFamily="2" charset="2"/>
              <a:buChar char="Ø"/>
            </a:pPr>
            <a:r>
              <a:rPr lang="en-US" sz="1800" dirty="0"/>
              <a:t>Internet failures may effect system because it is highly dependent on internet</a:t>
            </a:r>
          </a:p>
          <a:p>
            <a:pPr marL="342900" indent="-342900">
              <a:lnSpc>
                <a:spcPct val="150000"/>
              </a:lnSpc>
              <a:buFont typeface="Wingdings" panose="05000000000000000000" pitchFamily="2" charset="2"/>
              <a:buChar char="Ø"/>
            </a:pPr>
            <a:r>
              <a:rPr lang="en-US" sz="1800" dirty="0"/>
              <a:t>Initial cost and complexity is high</a:t>
            </a:r>
          </a:p>
          <a:p>
            <a:pPr marL="342900" indent="-342900">
              <a:lnSpc>
                <a:spcPct val="150000"/>
              </a:lnSpc>
              <a:buFont typeface="Wingdings" panose="05000000000000000000" pitchFamily="2" charset="2"/>
              <a:buChar char="Ø"/>
            </a:pPr>
            <a:r>
              <a:rPr lang="en-US" dirty="0"/>
              <a:t>Increased </a:t>
            </a:r>
            <a:r>
              <a:rPr lang="en-US" dirty="0" err="1"/>
              <a:t>Unemployement</a:t>
            </a:r>
            <a:endParaRPr lang="en-IN" sz="1800" dirty="0"/>
          </a:p>
        </p:txBody>
      </p:sp>
    </p:spTree>
    <p:extLst>
      <p:ext uri="{BB962C8B-B14F-4D97-AF65-F5344CB8AC3E}">
        <p14:creationId xmlns:p14="http://schemas.microsoft.com/office/powerpoint/2010/main" val="3008095193"/>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6643" y="475862"/>
            <a:ext cx="10018713" cy="942680"/>
          </a:xfrm>
        </p:spPr>
        <p:txBody>
          <a:bodyPr>
            <a:normAutofit/>
          </a:bodyPr>
          <a:lstStyle/>
          <a:p>
            <a:pPr algn="ctr"/>
            <a:r>
              <a:rPr lang="en-US" sz="3600" b="1" u="sng" dirty="0">
                <a:latin typeface="Times New Roman" panose="02020603050405020304" pitchFamily="18" charset="0"/>
                <a:cs typeface="Times New Roman" panose="02020603050405020304" pitchFamily="18" charset="0"/>
              </a:rPr>
              <a:t>APPLICATIONS</a:t>
            </a:r>
            <a:endParaRPr lang="en-IN" sz="3600" b="1"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418996" y="1941056"/>
            <a:ext cx="10018713" cy="3909237"/>
          </a:xfrm>
        </p:spPr>
        <p:txBody>
          <a:bodyPr/>
          <a:lstStyle/>
          <a:p>
            <a:pPr algn="just">
              <a:lnSpc>
                <a:spcPct val="150000"/>
              </a:lnSpc>
              <a:buFont typeface="Wingdings" panose="05000000000000000000" pitchFamily="2" charset="2"/>
              <a:buChar char="Ø"/>
            </a:pPr>
            <a:r>
              <a:rPr lang="en-IN" dirty="0">
                <a:cs typeface="Calibri" panose="020F0502020204030204" pitchFamily="34" charset="0"/>
              </a:rPr>
              <a:t>Monitoring Rooms in Hospitals (ICU’S)</a:t>
            </a:r>
          </a:p>
          <a:p>
            <a:pPr algn="just">
              <a:lnSpc>
                <a:spcPct val="150000"/>
              </a:lnSpc>
              <a:buFont typeface="Wingdings" panose="05000000000000000000" pitchFamily="2" charset="2"/>
              <a:buChar char="Ø"/>
            </a:pPr>
            <a:r>
              <a:rPr lang="en-IN" dirty="0">
                <a:cs typeface="Calibri" panose="020F0502020204030204" pitchFamily="34" charset="0"/>
              </a:rPr>
              <a:t>Medical Stores</a:t>
            </a:r>
          </a:p>
          <a:p>
            <a:pPr algn="just">
              <a:lnSpc>
                <a:spcPct val="150000"/>
              </a:lnSpc>
              <a:buFont typeface="Wingdings" panose="05000000000000000000" pitchFamily="2" charset="2"/>
              <a:buChar char="Ø"/>
            </a:pPr>
            <a:r>
              <a:rPr lang="en-IN" dirty="0">
                <a:cs typeface="Calibri" panose="020F0502020204030204" pitchFamily="34" charset="0"/>
              </a:rPr>
              <a:t>Food Storages</a:t>
            </a:r>
          </a:p>
          <a:p>
            <a:pPr algn="just">
              <a:lnSpc>
                <a:spcPct val="150000"/>
              </a:lnSpc>
              <a:buFont typeface="Wingdings" panose="05000000000000000000" pitchFamily="2" charset="2"/>
              <a:buChar char="Ø"/>
            </a:pPr>
            <a:r>
              <a:rPr lang="en-IN" dirty="0">
                <a:cs typeface="Calibri" panose="020F0502020204030204" pitchFamily="34" charset="0"/>
              </a:rPr>
              <a:t>Industries and IOT Connected Factories</a:t>
            </a:r>
          </a:p>
          <a:p>
            <a:pPr algn="just">
              <a:lnSpc>
                <a:spcPct val="150000"/>
              </a:lnSpc>
              <a:buFont typeface="Wingdings" panose="05000000000000000000" pitchFamily="2" charset="2"/>
              <a:buChar char="Ø"/>
            </a:pPr>
            <a:r>
              <a:rPr lang="en-IN" dirty="0">
                <a:cs typeface="Calibri" panose="020F0502020204030204" pitchFamily="34" charset="0"/>
              </a:rPr>
              <a:t>Shopping Malls</a:t>
            </a:r>
          </a:p>
        </p:txBody>
      </p:sp>
    </p:spTree>
    <p:extLst>
      <p:ext uri="{BB962C8B-B14F-4D97-AF65-F5344CB8AC3E}">
        <p14:creationId xmlns:p14="http://schemas.microsoft.com/office/powerpoint/2010/main" val="1033443035"/>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6643" y="438539"/>
            <a:ext cx="10018713" cy="857839"/>
          </a:xfrm>
        </p:spPr>
        <p:txBody>
          <a:bodyPr>
            <a:normAutofit/>
          </a:bodyPr>
          <a:lstStyle/>
          <a:p>
            <a:pPr algn="ctr"/>
            <a:r>
              <a:rPr lang="en-US" sz="3600" b="1" u="sng" dirty="0">
                <a:latin typeface="Times New Roman" panose="02020603050405020304" pitchFamily="18" charset="0"/>
                <a:cs typeface="Times New Roman" panose="02020603050405020304" pitchFamily="18" charset="0"/>
              </a:rPr>
              <a:t>CONCLUSION</a:t>
            </a:r>
            <a:endParaRPr lang="en-IN" sz="3600" b="1"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76400" y="1952823"/>
            <a:ext cx="10018713" cy="4018768"/>
          </a:xfrm>
        </p:spPr>
        <p:txBody>
          <a:bodyPr/>
          <a:lstStyle/>
          <a:p>
            <a:pPr algn="just">
              <a:lnSpc>
                <a:spcPct val="200000"/>
              </a:lnSpc>
              <a:buFont typeface="Wingdings" panose="05000000000000000000" pitchFamily="2" charset="2"/>
              <a:buChar char="Ø"/>
            </a:pPr>
            <a:r>
              <a:rPr lang="en-US" dirty="0"/>
              <a:t>Remote monitoring of perishable goods plays important role in countries economy and human health, here the observations show that fused data provide accurate decision to the prevailing condition. The fused data was safely stored and made available to authorized users. </a:t>
            </a:r>
          </a:p>
          <a:p>
            <a:pPr algn="just">
              <a:lnSpc>
                <a:spcPct val="200000"/>
              </a:lnSpc>
              <a:buFont typeface="Wingdings" panose="05000000000000000000" pitchFamily="2" charset="2"/>
              <a:buChar char="Ø"/>
            </a:pPr>
            <a:r>
              <a:rPr lang="en-US" dirty="0"/>
              <a:t>The system incorporated with information fusion is connected with cloud platform and was used for perishable goods quality monitoring </a:t>
            </a:r>
            <a:r>
              <a:rPr lang="en-US" dirty="0" err="1"/>
              <a:t>continously</a:t>
            </a:r>
            <a:r>
              <a:rPr lang="en-US" dirty="0"/>
              <a:t>.</a:t>
            </a:r>
            <a:endParaRPr lang="en-IN" dirty="0"/>
          </a:p>
        </p:txBody>
      </p:sp>
    </p:spTree>
    <p:extLst>
      <p:ext uri="{BB962C8B-B14F-4D97-AF65-F5344CB8AC3E}">
        <p14:creationId xmlns:p14="http://schemas.microsoft.com/office/powerpoint/2010/main" val="2250618736"/>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780D04-83DD-F116-38A7-022877277C10}"/>
              </a:ext>
            </a:extLst>
          </p:cNvPr>
          <p:cNvSpPr>
            <a:spLocks noGrp="1"/>
          </p:cNvSpPr>
          <p:nvPr>
            <p:ph type="title"/>
          </p:nvPr>
        </p:nvSpPr>
        <p:spPr/>
        <p:txBody>
          <a:bodyPr/>
          <a:lstStyle/>
          <a:p>
            <a:r>
              <a:rPr lang="en-IN" dirty="0"/>
              <a:t> </a:t>
            </a:r>
          </a:p>
        </p:txBody>
      </p:sp>
      <p:sp>
        <p:nvSpPr>
          <p:cNvPr id="7" name="Content Placeholder 6">
            <a:extLst>
              <a:ext uri="{FF2B5EF4-FFF2-40B4-BE49-F238E27FC236}">
                <a16:creationId xmlns:a16="http://schemas.microsoft.com/office/drawing/2014/main" id="{A1CD6D9E-2C00-F225-37D1-56D668CB55F3}"/>
              </a:ext>
            </a:extLst>
          </p:cNvPr>
          <p:cNvSpPr>
            <a:spLocks noGrp="1"/>
          </p:cNvSpPr>
          <p:nvPr>
            <p:ph idx="1"/>
          </p:nvPr>
        </p:nvSpPr>
        <p:spPr>
          <a:xfrm>
            <a:off x="1729444" y="2379490"/>
            <a:ext cx="8946541" cy="4195481"/>
          </a:xfrm>
        </p:spPr>
        <p:txBody>
          <a:bodyPr>
            <a:normAutofit/>
          </a:bodyPr>
          <a:lstStyle/>
          <a:p>
            <a:pPr marL="0" indent="0" algn="ctr">
              <a:buNone/>
            </a:pPr>
            <a:r>
              <a:rPr lang="en-IN" sz="9600" dirty="0">
                <a:latin typeface="Eras Bold ITC" panose="020B0907030504020204" pitchFamily="34" charset="0"/>
              </a:rPr>
              <a:t>THANK YOU</a:t>
            </a:r>
          </a:p>
        </p:txBody>
      </p:sp>
    </p:spTree>
    <p:extLst>
      <p:ext uri="{BB962C8B-B14F-4D97-AF65-F5344CB8AC3E}">
        <p14:creationId xmlns:p14="http://schemas.microsoft.com/office/powerpoint/2010/main" val="1889506927"/>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6643" y="503854"/>
            <a:ext cx="10018713" cy="980388"/>
          </a:xfrm>
        </p:spPr>
        <p:txBody>
          <a:bodyPr>
            <a:normAutofit/>
          </a:bodyPr>
          <a:lstStyle/>
          <a:p>
            <a:pPr algn="ctr"/>
            <a:r>
              <a:rPr lang="en-US" sz="3600" b="1" u="sng" dirty="0">
                <a:latin typeface="Times New Roman" panose="02020603050405020304" pitchFamily="18" charset="0"/>
                <a:cs typeface="Times New Roman" panose="02020603050405020304" pitchFamily="18" charset="0"/>
              </a:rPr>
              <a:t>ABSTRACT</a:t>
            </a:r>
            <a:endParaRPr lang="en-IN" sz="3600" b="1"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314628" y="1573490"/>
            <a:ext cx="10018713" cy="4978139"/>
          </a:xfrm>
        </p:spPr>
        <p:txBody>
          <a:bodyPr>
            <a:noAutofit/>
          </a:bodyPr>
          <a:lstStyle/>
          <a:p>
            <a:pPr algn="just">
              <a:lnSpc>
                <a:spcPct val="150000"/>
              </a:lnSpc>
              <a:buFont typeface="Wingdings" panose="05000000000000000000" pitchFamily="2" charset="2"/>
              <a:buChar char="Ø"/>
            </a:pPr>
            <a:r>
              <a:rPr lang="en-US" dirty="0">
                <a:cs typeface="Times New Roman" panose="02020603050405020304" pitchFamily="18" charset="0"/>
              </a:rPr>
              <a:t>The main reason for “Remote Monitoring Of Perishable Goods Using lot ” is improper temperature control.</a:t>
            </a:r>
          </a:p>
          <a:p>
            <a:pPr algn="just">
              <a:lnSpc>
                <a:spcPct val="150000"/>
              </a:lnSpc>
              <a:buFont typeface="Wingdings" panose="05000000000000000000" pitchFamily="2" charset="2"/>
              <a:buChar char="Ø"/>
            </a:pPr>
            <a:r>
              <a:rPr lang="en-US" dirty="0">
                <a:cs typeface="Times New Roman" panose="02020603050405020304" pitchFamily="18" charset="0"/>
              </a:rPr>
              <a:t>It is a key reason for why medicines like vaccinations and other perishable goods are wasted in the supply chain.</a:t>
            </a:r>
          </a:p>
          <a:p>
            <a:pPr algn="just">
              <a:lnSpc>
                <a:spcPct val="150000"/>
              </a:lnSpc>
              <a:buFont typeface="Wingdings" panose="05000000000000000000" pitchFamily="2" charset="2"/>
              <a:buChar char="Ø"/>
            </a:pPr>
            <a:r>
              <a:rPr lang="en-US" dirty="0">
                <a:cs typeface="Times New Roman" panose="02020603050405020304" pitchFamily="18" charset="0"/>
              </a:rPr>
              <a:t>Even the slight change(increase)  in temperature while handling Products can lead to deterioration, considerable loss in revenue.</a:t>
            </a:r>
          </a:p>
          <a:p>
            <a:pPr algn="just">
              <a:lnSpc>
                <a:spcPct val="150000"/>
              </a:lnSpc>
              <a:buFont typeface="Wingdings" panose="05000000000000000000" pitchFamily="2" charset="2"/>
              <a:buChar char="Ø"/>
            </a:pPr>
            <a:r>
              <a:rPr lang="en-US" dirty="0">
                <a:cs typeface="Times New Roman" panose="02020603050405020304" pitchFamily="18" charset="0"/>
              </a:rPr>
              <a:t>To avoid this a cold chain must be established and maintained to ensure goods have been properly refrigerated during every step of the process, making temperature monitoring and also can be alerted the user when over any fire accidents occurs.</a:t>
            </a:r>
            <a:r>
              <a:rPr lang="en-US" dirty="0">
                <a:cs typeface="Calibri" panose="020F0502020204030204" pitchFamily="34" charset="0"/>
              </a:rPr>
              <a:t> </a:t>
            </a:r>
            <a:endParaRPr lang="en-IN" dirty="0">
              <a:cs typeface="Calibri" panose="020F0502020204030204" pitchFamily="34" charset="0"/>
            </a:endParaRPr>
          </a:p>
        </p:txBody>
      </p:sp>
    </p:spTree>
    <p:extLst>
      <p:ext uri="{BB962C8B-B14F-4D97-AF65-F5344CB8AC3E}">
        <p14:creationId xmlns:p14="http://schemas.microsoft.com/office/powerpoint/2010/main" val="1429972103"/>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6643" y="348342"/>
            <a:ext cx="10018713" cy="1498862"/>
          </a:xfrm>
        </p:spPr>
        <p:txBody>
          <a:bodyPr>
            <a:normAutofit/>
          </a:bodyPr>
          <a:lstStyle/>
          <a:p>
            <a:pPr algn="ctr"/>
            <a:r>
              <a:rPr lang="en-US" sz="3600" b="1" u="sng" dirty="0">
                <a:latin typeface="Times New Roman" panose="02020603050405020304" pitchFamily="18" charset="0"/>
                <a:cs typeface="Times New Roman" panose="02020603050405020304" pitchFamily="18" charset="0"/>
              </a:rPr>
              <a:t>FEATURES</a:t>
            </a:r>
            <a:br>
              <a:rPr lang="en-US" sz="3600" dirty="0"/>
            </a:br>
            <a:endParaRPr lang="en-IN" sz="3600" dirty="0"/>
          </a:p>
        </p:txBody>
      </p:sp>
      <p:sp>
        <p:nvSpPr>
          <p:cNvPr id="3" name="Content Placeholder 2"/>
          <p:cNvSpPr>
            <a:spLocks noGrp="1"/>
          </p:cNvSpPr>
          <p:nvPr>
            <p:ph idx="1"/>
          </p:nvPr>
        </p:nvSpPr>
        <p:spPr>
          <a:xfrm>
            <a:off x="1335020" y="1755501"/>
            <a:ext cx="10018713" cy="4744826"/>
          </a:xfrm>
        </p:spPr>
        <p:txBody>
          <a:bodyPr>
            <a:noAutofit/>
          </a:bodyPr>
          <a:lstStyle/>
          <a:p>
            <a:pPr algn="just">
              <a:lnSpc>
                <a:spcPct val="150000"/>
              </a:lnSpc>
              <a:buFont typeface="Wingdings" panose="05000000000000000000" pitchFamily="2" charset="2"/>
              <a:buChar char="Ø"/>
            </a:pPr>
            <a:r>
              <a:rPr lang="en-US" dirty="0">
                <a:cs typeface="Times New Roman" panose="02020603050405020304" pitchFamily="18" charset="0"/>
              </a:rPr>
              <a:t>Some perishable goods like medicines or vaccines should be stored in proper temperatures.</a:t>
            </a:r>
          </a:p>
          <a:p>
            <a:pPr algn="just">
              <a:lnSpc>
                <a:spcPct val="150000"/>
              </a:lnSpc>
              <a:buFont typeface="Wingdings" panose="05000000000000000000" pitchFamily="2" charset="2"/>
              <a:buChar char="Ø"/>
            </a:pPr>
            <a:r>
              <a:rPr lang="en-US" dirty="0">
                <a:cs typeface="Times New Roman" panose="02020603050405020304" pitchFamily="18" charset="0"/>
              </a:rPr>
              <a:t>Ensure temperature stays within the acceptable range by using the sensors.</a:t>
            </a:r>
          </a:p>
          <a:p>
            <a:pPr algn="just">
              <a:lnSpc>
                <a:spcPct val="150000"/>
              </a:lnSpc>
              <a:buFont typeface="Wingdings" panose="05000000000000000000" pitchFamily="2" charset="2"/>
              <a:buChar char="Ø"/>
            </a:pPr>
            <a:r>
              <a:rPr lang="en-US" dirty="0">
                <a:cs typeface="Times New Roman" panose="02020603050405020304" pitchFamily="18" charset="0"/>
              </a:rPr>
              <a:t> Alerts are triggered when the temperature is not at optimal degrees.</a:t>
            </a:r>
          </a:p>
          <a:p>
            <a:pPr algn="just">
              <a:lnSpc>
                <a:spcPct val="150000"/>
              </a:lnSpc>
              <a:buFont typeface="Wingdings" panose="05000000000000000000" pitchFamily="2" charset="2"/>
              <a:buChar char="Ø"/>
            </a:pPr>
            <a:r>
              <a:rPr lang="en-US" dirty="0">
                <a:cs typeface="Times New Roman" panose="02020603050405020304" pitchFamily="18" charset="0"/>
              </a:rPr>
              <a:t>Admin can continuously monitor the temperature conditions of that particular area and also can be alerted when any fire accidents occur.</a:t>
            </a:r>
          </a:p>
          <a:p>
            <a:pPr algn="just">
              <a:lnSpc>
                <a:spcPct val="150000"/>
              </a:lnSpc>
              <a:buFont typeface="Wingdings" panose="05000000000000000000" pitchFamily="2" charset="2"/>
              <a:buChar char="Ø"/>
            </a:pPr>
            <a:r>
              <a:rPr lang="en-US" dirty="0">
                <a:cs typeface="Times New Roman" panose="02020603050405020304" pitchFamily="18" charset="0"/>
              </a:rPr>
              <a:t>Automatic controlling of AC according to temperatures to maintain the optimal conditions.</a:t>
            </a:r>
          </a:p>
        </p:txBody>
      </p:sp>
    </p:spTree>
    <p:extLst>
      <p:ext uri="{BB962C8B-B14F-4D97-AF65-F5344CB8AC3E}">
        <p14:creationId xmlns:p14="http://schemas.microsoft.com/office/powerpoint/2010/main" val="2819212222"/>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6643" y="373226"/>
            <a:ext cx="10018713" cy="1008668"/>
          </a:xfrm>
        </p:spPr>
        <p:txBody>
          <a:bodyPr>
            <a:normAutofit/>
          </a:bodyPr>
          <a:lstStyle/>
          <a:p>
            <a:pPr algn="ctr"/>
            <a:r>
              <a:rPr lang="en-US" sz="3600" b="1" u="sng" dirty="0">
                <a:latin typeface="Times New Roman" panose="02020603050405020304" pitchFamily="18" charset="0"/>
                <a:cs typeface="Times New Roman" panose="02020603050405020304" pitchFamily="18" charset="0"/>
              </a:rPr>
              <a:t>BLOCK DIAGRAM</a:t>
            </a:r>
            <a:endParaRPr lang="en-IN" sz="3600" b="1" u="sng" dirty="0">
              <a:latin typeface="Times New Roman" panose="02020603050405020304" pitchFamily="18" charset="0"/>
              <a:cs typeface="Times New Roman" panose="02020603050405020304" pitchFamily="18" charset="0"/>
            </a:endParaRPr>
          </a:p>
        </p:txBody>
      </p:sp>
      <p:pic>
        <p:nvPicPr>
          <p:cNvPr id="6" name="Content Placeholder 3">
            <a:extLst>
              <a:ext uri="{FF2B5EF4-FFF2-40B4-BE49-F238E27FC236}">
                <a16:creationId xmlns:a16="http://schemas.microsoft.com/office/drawing/2014/main" id="{08408826-0E3E-14E4-D056-BFDB42FF4C0C}"/>
              </a:ext>
            </a:extLst>
          </p:cNvPr>
          <p:cNvPicPr>
            <a:picLocks noGrp="1" noChangeAspect="1"/>
          </p:cNvPicPr>
          <p:nvPr>
            <p:ph idx="1"/>
          </p:nvPr>
        </p:nvPicPr>
        <p:blipFill>
          <a:blip r:embed="rId2"/>
          <a:stretch>
            <a:fillRect/>
          </a:stretch>
        </p:blipFill>
        <p:spPr>
          <a:xfrm>
            <a:off x="634482" y="1381894"/>
            <a:ext cx="11056775" cy="5206482"/>
          </a:xfrm>
          <a:prstGeom prst="rect">
            <a:avLst/>
          </a:prstGeom>
        </p:spPr>
      </p:pic>
    </p:spTree>
    <p:extLst>
      <p:ext uri="{BB962C8B-B14F-4D97-AF65-F5344CB8AC3E}">
        <p14:creationId xmlns:p14="http://schemas.microsoft.com/office/powerpoint/2010/main" val="3418897295"/>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2121" y="544286"/>
            <a:ext cx="10018713" cy="1055802"/>
          </a:xfrm>
        </p:spPr>
        <p:txBody>
          <a:bodyPr>
            <a:normAutofit/>
          </a:bodyPr>
          <a:lstStyle/>
          <a:p>
            <a:pPr algn="ctr"/>
            <a:r>
              <a:rPr lang="en-US" sz="3600" b="1" u="sng" dirty="0">
                <a:latin typeface="Times New Roman" panose="02020603050405020304" pitchFamily="18" charset="0"/>
                <a:cs typeface="Times New Roman" panose="02020603050405020304" pitchFamily="18" charset="0"/>
              </a:rPr>
              <a:t>IMPLEMENTATION TOOLS REQUIRED</a:t>
            </a:r>
            <a:endParaRPr lang="en-IN" sz="3600" b="1"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596277" y="1747999"/>
            <a:ext cx="10018713" cy="4565715"/>
          </a:xfrm>
        </p:spPr>
        <p:txBody>
          <a:bodyPr>
            <a:normAutofit/>
          </a:bodyPr>
          <a:lstStyle/>
          <a:p>
            <a:pPr algn="just">
              <a:lnSpc>
                <a:spcPct val="200000"/>
              </a:lnSpc>
              <a:buFont typeface="Wingdings" panose="05000000000000000000" pitchFamily="2" charset="2"/>
              <a:buChar char="Ø"/>
            </a:pPr>
            <a:r>
              <a:rPr lang="en-IN" dirty="0">
                <a:cs typeface="Times New Roman" panose="02020603050405020304" pitchFamily="18" charset="0"/>
              </a:rPr>
              <a:t>IBM cloud platform</a:t>
            </a:r>
          </a:p>
          <a:p>
            <a:pPr algn="just">
              <a:lnSpc>
                <a:spcPct val="200000"/>
              </a:lnSpc>
              <a:buFont typeface="Wingdings" panose="05000000000000000000" pitchFamily="2" charset="2"/>
              <a:buChar char="Ø"/>
            </a:pPr>
            <a:r>
              <a:rPr lang="en-IN" dirty="0">
                <a:cs typeface="Times New Roman" panose="02020603050405020304" pitchFamily="18" charset="0"/>
              </a:rPr>
              <a:t> IBM Watson</a:t>
            </a:r>
          </a:p>
          <a:p>
            <a:pPr algn="just">
              <a:lnSpc>
                <a:spcPct val="200000"/>
              </a:lnSpc>
              <a:buFont typeface="Wingdings" panose="05000000000000000000" pitchFamily="2" charset="2"/>
              <a:buChar char="Ø"/>
            </a:pPr>
            <a:r>
              <a:rPr lang="en-IN" dirty="0">
                <a:cs typeface="Times New Roman" panose="02020603050405020304" pitchFamily="18" charset="0"/>
              </a:rPr>
              <a:t>IOT application development</a:t>
            </a:r>
          </a:p>
          <a:p>
            <a:pPr algn="just">
              <a:lnSpc>
                <a:spcPct val="200000"/>
              </a:lnSpc>
              <a:buFont typeface="Wingdings" panose="05000000000000000000" pitchFamily="2" charset="2"/>
              <a:buChar char="Ø"/>
            </a:pPr>
            <a:r>
              <a:rPr lang="en-IN" dirty="0">
                <a:cs typeface="Times New Roman" panose="02020603050405020304" pitchFamily="18" charset="0"/>
              </a:rPr>
              <a:t>Python programming language</a:t>
            </a:r>
          </a:p>
          <a:p>
            <a:pPr algn="just">
              <a:lnSpc>
                <a:spcPct val="200000"/>
              </a:lnSpc>
              <a:buFont typeface="Wingdings" panose="05000000000000000000" pitchFamily="2" charset="2"/>
              <a:buChar char="Ø"/>
            </a:pPr>
            <a:r>
              <a:rPr lang="en-IN" dirty="0">
                <a:cs typeface="Times New Roman" panose="02020603050405020304" pitchFamily="18" charset="0"/>
              </a:rPr>
              <a:t> Node Red editor</a:t>
            </a:r>
          </a:p>
        </p:txBody>
      </p:sp>
    </p:spTree>
    <p:extLst>
      <p:ext uri="{BB962C8B-B14F-4D97-AF65-F5344CB8AC3E}">
        <p14:creationId xmlns:p14="http://schemas.microsoft.com/office/powerpoint/2010/main" val="2128615843"/>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6643" y="709319"/>
            <a:ext cx="10018713" cy="1008668"/>
          </a:xfrm>
        </p:spPr>
        <p:txBody>
          <a:bodyPr>
            <a:normAutofit/>
          </a:bodyPr>
          <a:lstStyle/>
          <a:p>
            <a:pPr algn="ctr"/>
            <a:r>
              <a:rPr lang="en-US" sz="3600" b="1" u="sng" dirty="0">
                <a:latin typeface="Times New Roman" panose="02020603050405020304" pitchFamily="18" charset="0"/>
                <a:cs typeface="Times New Roman" panose="02020603050405020304" pitchFamily="18" charset="0"/>
              </a:rPr>
              <a:t>PYTHON CODE</a:t>
            </a:r>
            <a:endParaRPr lang="en-IN" sz="3600" b="1" u="sng" dirty="0">
              <a:latin typeface="Times New Roman" panose="02020603050405020304" pitchFamily="18" charset="0"/>
              <a:cs typeface="Times New Roman" panose="02020603050405020304" pitchFamily="18" charset="0"/>
            </a:endParaRPr>
          </a:p>
        </p:txBody>
      </p:sp>
      <p:pic>
        <p:nvPicPr>
          <p:cNvPr id="4" name="Content Placeholder 3">
            <a:extLst>
              <a:ext uri="{FF2B5EF4-FFF2-40B4-BE49-F238E27FC236}">
                <a16:creationId xmlns:a16="http://schemas.microsoft.com/office/drawing/2014/main" id="{64A6371A-4E0C-60EF-FE8E-363A5EC97AFB}"/>
              </a:ext>
            </a:extLst>
          </p:cNvPr>
          <p:cNvPicPr>
            <a:picLocks noGrp="1" noChangeAspect="1"/>
          </p:cNvPicPr>
          <p:nvPr>
            <p:ph idx="1"/>
          </p:nvPr>
        </p:nvPicPr>
        <p:blipFill>
          <a:blip r:embed="rId2"/>
          <a:stretch>
            <a:fillRect/>
          </a:stretch>
        </p:blipFill>
        <p:spPr>
          <a:xfrm>
            <a:off x="1987422" y="2288844"/>
            <a:ext cx="8416212" cy="3859837"/>
          </a:xfrm>
        </p:spPr>
      </p:pic>
    </p:spTree>
    <p:extLst>
      <p:ext uri="{BB962C8B-B14F-4D97-AF65-F5344CB8AC3E}">
        <p14:creationId xmlns:p14="http://schemas.microsoft.com/office/powerpoint/2010/main" val="2918993861"/>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0"/>
            <a:ext cx="10018713" cy="263951"/>
          </a:xfrm>
        </p:spPr>
        <p:txBody>
          <a:bodyPr>
            <a:normAutofit fontScale="90000"/>
          </a:bodyPr>
          <a:lstStyle/>
          <a:p>
            <a:r>
              <a:rPr lang="en-IN" dirty="0"/>
              <a:t> </a:t>
            </a:r>
          </a:p>
        </p:txBody>
      </p:sp>
      <p:pic>
        <p:nvPicPr>
          <p:cNvPr id="4" name="Content Placeholder 4">
            <a:extLst>
              <a:ext uri="{FF2B5EF4-FFF2-40B4-BE49-F238E27FC236}">
                <a16:creationId xmlns:a16="http://schemas.microsoft.com/office/drawing/2014/main" id="{3BB115D1-A7CA-C56A-780B-BFCFCB818885}"/>
              </a:ext>
            </a:extLst>
          </p:cNvPr>
          <p:cNvPicPr>
            <a:picLocks noGrp="1" noChangeAspect="1"/>
          </p:cNvPicPr>
          <p:nvPr>
            <p:ph idx="1"/>
          </p:nvPr>
        </p:nvPicPr>
        <p:blipFill>
          <a:blip r:embed="rId2"/>
          <a:stretch>
            <a:fillRect/>
          </a:stretch>
        </p:blipFill>
        <p:spPr>
          <a:xfrm>
            <a:off x="1586204" y="1729522"/>
            <a:ext cx="8959400" cy="4428681"/>
          </a:xfrm>
        </p:spPr>
      </p:pic>
    </p:spTree>
    <p:extLst>
      <p:ext uri="{BB962C8B-B14F-4D97-AF65-F5344CB8AC3E}">
        <p14:creationId xmlns:p14="http://schemas.microsoft.com/office/powerpoint/2010/main" val="2956487517"/>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6643" y="363895"/>
            <a:ext cx="10018713" cy="867266"/>
          </a:xfrm>
        </p:spPr>
        <p:txBody>
          <a:bodyPr>
            <a:normAutofit/>
          </a:bodyPr>
          <a:lstStyle/>
          <a:p>
            <a:pPr algn="ctr"/>
            <a:r>
              <a:rPr lang="en-US" sz="3600" b="1" u="sng" dirty="0">
                <a:latin typeface="Times New Roman" panose="02020603050405020304" pitchFamily="18" charset="0"/>
                <a:cs typeface="Times New Roman" panose="02020603050405020304" pitchFamily="18" charset="0"/>
              </a:rPr>
              <a:t>NODE RED FLOW</a:t>
            </a:r>
            <a:endParaRPr lang="en-IN" sz="3600" b="1" u="sng"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46783" y="1438649"/>
            <a:ext cx="10098431" cy="5202246"/>
          </a:xfrm>
        </p:spPr>
      </p:pic>
    </p:spTree>
    <p:extLst>
      <p:ext uri="{BB962C8B-B14F-4D97-AF65-F5344CB8AC3E}">
        <p14:creationId xmlns:p14="http://schemas.microsoft.com/office/powerpoint/2010/main" val="3852072640"/>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91139" y="172799"/>
            <a:ext cx="9404723" cy="1400530"/>
          </a:xfrm>
        </p:spPr>
        <p:txBody>
          <a:bodyPr/>
          <a:lstStyle/>
          <a:p>
            <a:pPr algn="ctr"/>
            <a:r>
              <a:rPr lang="en-US" sz="3600" b="1" u="sng" dirty="0">
                <a:latin typeface="Times New Roman" panose="02020603050405020304" pitchFamily="18" charset="0"/>
                <a:cs typeface="Times New Roman" panose="02020603050405020304" pitchFamily="18" charset="0"/>
              </a:rPr>
              <a:t>IMPLEMENTATION</a:t>
            </a:r>
            <a:r>
              <a:rPr lang="en-US" sz="4400" b="1" u="sng" dirty="0">
                <a:latin typeface="Times New Roman" panose="02020603050405020304" pitchFamily="18" charset="0"/>
                <a:cs typeface="Times New Roman" panose="02020603050405020304" pitchFamily="18" charset="0"/>
              </a:rPr>
              <a:t> </a:t>
            </a:r>
            <a:r>
              <a:rPr lang="en-US" sz="3600" b="1" u="sng" dirty="0">
                <a:latin typeface="Times New Roman" panose="02020603050405020304" pitchFamily="18" charset="0"/>
                <a:cs typeface="Times New Roman" panose="02020603050405020304" pitchFamily="18" charset="0"/>
              </a:rPr>
              <a:t>RESULTS</a:t>
            </a:r>
            <a:endParaRPr lang="en-IN" sz="3600" u="sng" dirty="0"/>
          </a:p>
        </p:txBody>
      </p:sp>
      <p:pic>
        <p:nvPicPr>
          <p:cNvPr id="6" name="Content Placeholder 5"/>
          <p:cNvPicPr>
            <a:picLocks noGrp="1" noChangeAspect="1"/>
          </p:cNvPicPr>
          <p:nvPr>
            <p:ph idx="1"/>
          </p:nvPr>
        </p:nvPicPr>
        <p:blipFill>
          <a:blip r:embed="rId2"/>
          <a:stretch>
            <a:fillRect/>
          </a:stretch>
        </p:blipFill>
        <p:spPr>
          <a:xfrm>
            <a:off x="870989" y="1366935"/>
            <a:ext cx="10450022" cy="5105400"/>
          </a:xfrm>
          <a:prstGeom prst="rect">
            <a:avLst/>
          </a:prstGeom>
        </p:spPr>
      </p:pic>
    </p:spTree>
    <p:extLst>
      <p:ext uri="{BB962C8B-B14F-4D97-AF65-F5344CB8AC3E}">
        <p14:creationId xmlns:p14="http://schemas.microsoft.com/office/powerpoint/2010/main" val="919303405"/>
      </p:ext>
    </p:extLst>
  </p:cSld>
  <p:clrMapOvr>
    <a:masterClrMapping/>
  </p:clrMapOvr>
  <p:transition spd="slow">
    <p:push dir="u"/>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340</TotalTime>
  <Words>423</Words>
  <Application>Microsoft Office PowerPoint</Application>
  <PresentationFormat>Widescreen</PresentationFormat>
  <Paragraphs>57</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Century Gothic</vt:lpstr>
      <vt:lpstr>Eras Bold ITC</vt:lpstr>
      <vt:lpstr>Times New Roman</vt:lpstr>
      <vt:lpstr>Wingdings</vt:lpstr>
      <vt:lpstr>Wingdings 3</vt:lpstr>
      <vt:lpstr>Ion</vt:lpstr>
      <vt:lpstr> SESHADRI RAO GUDLAVALLERU ENGINEERING COLLEGE DEPARTMENT OF ELECTRONICS AND COMMUNICATION ENGINEERING  </vt:lpstr>
      <vt:lpstr>ABSTRACT</vt:lpstr>
      <vt:lpstr>FEATURES </vt:lpstr>
      <vt:lpstr>BLOCK DIAGRAM</vt:lpstr>
      <vt:lpstr>IMPLEMENTATION TOOLS REQUIRED</vt:lpstr>
      <vt:lpstr>PYTHON CODE</vt:lpstr>
      <vt:lpstr> </vt:lpstr>
      <vt:lpstr>NODE RED FLOW</vt:lpstr>
      <vt:lpstr>IMPLEMENTATION RESULTS</vt:lpstr>
      <vt:lpstr>IMPLEMENTATION RESULTS</vt:lpstr>
      <vt:lpstr>ADVANTAGES</vt:lpstr>
      <vt:lpstr>APPLICATIONS</vt:lpstr>
      <vt:lpstr>CONCLUSION</vt:lpstr>
      <vt:lpst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ganesh kola</cp:lastModifiedBy>
  <cp:revision>18</cp:revision>
  <dcterms:created xsi:type="dcterms:W3CDTF">2022-09-19T15:14:03Z</dcterms:created>
  <dcterms:modified xsi:type="dcterms:W3CDTF">2022-09-21T17:26:37Z</dcterms:modified>
</cp:coreProperties>
</file>