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65" r:id="rId2"/>
    <p:sldId id="320" r:id="rId3"/>
    <p:sldId id="321" r:id="rId4"/>
    <p:sldId id="323" r:id="rId5"/>
    <p:sldId id="326" r:id="rId6"/>
    <p:sldId id="322" r:id="rId7"/>
    <p:sldId id="327" r:id="rId8"/>
    <p:sldId id="329" r:id="rId9"/>
    <p:sldId id="330" r:id="rId10"/>
    <p:sldId id="325" r:id="rId11"/>
  </p:sldIdLst>
  <p:sldSz cx="12188825"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nthkadakuditi@outlook.com" initials="j" lastIdx="1" clrIdx="0">
    <p:extLst>
      <p:ext uri="{19B8F6BF-5375-455C-9EA6-DF929625EA0E}">
        <p15:presenceInfo xmlns:p15="http://schemas.microsoft.com/office/powerpoint/2012/main" xmlns="" userId="cd69493961c860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00FF"/>
    <a:srgbClr val="00132E"/>
    <a:srgbClr val="99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29" autoAdjust="0"/>
  </p:normalViewPr>
  <p:slideViewPr>
    <p:cSldViewPr showGuides="1">
      <p:cViewPr varScale="1">
        <p:scale>
          <a:sx n="84" d="100"/>
          <a:sy n="84" d="100"/>
        </p:scale>
        <p:origin x="-150"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9/20/2022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xmlns=""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9/20/2022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xmlns=""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034" y="685800"/>
            <a:ext cx="7998916" cy="2971801"/>
          </a:xfrm>
        </p:spPr>
        <p:txBody>
          <a:bodyPr anchor="b">
            <a:normAutofit/>
          </a:bodyPr>
          <a:lstStyle>
            <a:lvl1pPr algn="l">
              <a:defRPr sz="4799">
                <a:effectLst/>
              </a:defRPr>
            </a:lvl1pPr>
          </a:lstStyle>
          <a:p>
            <a:r>
              <a:rPr lang="en-US"/>
              <a:t>Click to edit Master title style</a:t>
            </a:r>
            <a:endParaRPr lang="en-US" dirty="0"/>
          </a:p>
        </p:txBody>
      </p:sp>
      <p:sp>
        <p:nvSpPr>
          <p:cNvPr id="3" name="Subtitle 2"/>
          <p:cNvSpPr>
            <a:spLocks noGrp="1"/>
          </p:cNvSpPr>
          <p:nvPr>
            <p:ph type="subTitle" idx="1"/>
          </p:nvPr>
        </p:nvSpPr>
        <p:spPr>
          <a:xfrm>
            <a:off x="684034" y="3843868"/>
            <a:ext cx="6399133" cy="1947333"/>
          </a:xfrm>
        </p:spPr>
        <p:txBody>
          <a:bodyPr anchor="t">
            <a:normAutofit/>
          </a:bodyPr>
          <a:lstStyle>
            <a:lvl1pPr marL="0" indent="0" algn="l">
              <a:buNone/>
              <a:defRPr sz="2099">
                <a:solidFill>
                  <a:schemeClr val="bg2">
                    <a:lumMod val="7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5869" y="8467"/>
            <a:ext cx="3809008"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6580" y="91546"/>
            <a:ext cx="607907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3941" y="228600"/>
            <a:ext cx="495171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3927" y="32279"/>
            <a:ext cx="4851725"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3383" y="609602"/>
            <a:ext cx="4342268"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891984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621" y="533400"/>
            <a:ext cx="10815995"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164" y="3843867"/>
            <a:ext cx="8302047" cy="457200"/>
          </a:xfrm>
        </p:spPr>
        <p:txBody>
          <a:bodyPr anchor="t">
            <a:normAutofit/>
          </a:bodyPr>
          <a:lstStyle>
            <a:lvl1pPr marL="0" indent="0">
              <a:buFontTx/>
              <a:buNone/>
              <a:defRPr sz="1600"/>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3F41C87-7AD9-4845-A077-840E4A0F3F06}"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xmlns="" val="418340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035" y="685800"/>
            <a:ext cx="10055781" cy="2743200"/>
          </a:xfrm>
        </p:spPr>
        <p:txBody>
          <a:bodyPr anchor="ctr">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684034" y="4114800"/>
            <a:ext cx="8533765" cy="1879600"/>
          </a:xfrm>
        </p:spPr>
        <p:txBody>
          <a:bodyPr anchor="ctr">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xmlns="" val="2900241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85800"/>
            <a:ext cx="9141620" cy="2743200"/>
          </a:xfrm>
        </p:spPr>
        <p:txBody>
          <a:bodyPr anchor="ctr">
            <a:normAutofit/>
          </a:bodyPr>
          <a:lstStyle>
            <a:lvl1pPr algn="l">
              <a:defRPr sz="319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5835" y="3429000"/>
            <a:ext cx="8532178" cy="381000"/>
          </a:xfrm>
        </p:spPr>
        <p:txBody>
          <a:bodyPr anchor="ctr"/>
          <a:lstStyle>
            <a:lvl1pPr marL="0" indent="0">
              <a:buFontTx/>
              <a:buNone/>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84035" y="4301068"/>
            <a:ext cx="8532178" cy="1684865"/>
          </a:xfrm>
        </p:spPr>
        <p:txBody>
          <a:bodyPr anchor="ctr">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14" name="TextBox 13"/>
          <p:cNvSpPr txBox="1"/>
          <p:nvPr/>
        </p:nvSpPr>
        <p:spPr>
          <a:xfrm>
            <a:off x="531674" y="812222"/>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282734" y="276860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spTree>
    <p:extLst>
      <p:ext uri="{BB962C8B-B14F-4D97-AF65-F5344CB8AC3E}">
        <p14:creationId xmlns:p14="http://schemas.microsoft.com/office/powerpoint/2010/main" xmlns="" val="3293411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034" y="3429000"/>
            <a:ext cx="8532178" cy="1697400"/>
          </a:xfrm>
        </p:spPr>
        <p:txBody>
          <a:bodyPr anchor="b">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684033" y="5132981"/>
            <a:ext cx="8533767" cy="860400"/>
          </a:xfrm>
        </p:spPr>
        <p:txBody>
          <a:bodyPr anchor="t">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xmlns="" val="555363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6" y="685800"/>
            <a:ext cx="9141619" cy="2743200"/>
          </a:xfrm>
        </p:spPr>
        <p:txBody>
          <a:bodyPr anchor="ctr">
            <a:normAutofit/>
          </a:bodyPr>
          <a:lstStyle>
            <a:lvl1pPr algn="l">
              <a:defRPr sz="319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035" y="3928534"/>
            <a:ext cx="8532178" cy="1049866"/>
          </a:xfrm>
        </p:spPr>
        <p:txBody>
          <a:bodyPr vert="horz" lIns="91440" tIns="45720" rIns="91440" bIns="45720" rtlCol="0" anchor="b">
            <a:normAutofit/>
          </a:bodyPr>
          <a:lstStyle>
            <a:lvl1pPr>
              <a:buNone/>
              <a:defRPr lang="en-US" sz="2399"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034" y="4978400"/>
            <a:ext cx="8532178" cy="1016000"/>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11" name="TextBox 10"/>
          <p:cNvSpPr txBox="1"/>
          <p:nvPr/>
        </p:nvSpPr>
        <p:spPr>
          <a:xfrm>
            <a:off x="531674" y="812222"/>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2" name="TextBox 11"/>
          <p:cNvSpPr txBox="1"/>
          <p:nvPr/>
        </p:nvSpPr>
        <p:spPr>
          <a:xfrm>
            <a:off x="10282734" y="276860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spTree>
    <p:extLst>
      <p:ext uri="{BB962C8B-B14F-4D97-AF65-F5344CB8AC3E}">
        <p14:creationId xmlns:p14="http://schemas.microsoft.com/office/powerpoint/2010/main" xmlns="" val="2758438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035" y="685800"/>
            <a:ext cx="10055781"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034" y="3928534"/>
            <a:ext cx="8532178" cy="838200"/>
          </a:xfrm>
        </p:spPr>
        <p:txBody>
          <a:bodyPr vert="horz" lIns="91440" tIns="45720" rIns="91440" bIns="45720" rtlCol="0" anchor="b">
            <a:normAutofit/>
          </a:bodyPr>
          <a:lstStyle>
            <a:lvl1pPr>
              <a:buNone/>
              <a:defRPr lang="en-US" sz="2399"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034" y="4766733"/>
            <a:ext cx="8532178" cy="1227667"/>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xmlns="" val="3420046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11775275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2950" y="685800"/>
            <a:ext cx="2056864"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621" y="685800"/>
            <a:ext cx="7821163"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22855057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2603244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034" y="2006600"/>
            <a:ext cx="8532178" cy="2281600"/>
          </a:xfrm>
        </p:spPr>
        <p:txBody>
          <a:bodyPr anchor="b">
            <a:normAutofit/>
          </a:bodyPr>
          <a:lstStyle>
            <a:lvl1pPr algn="l">
              <a:defRPr sz="3599" b="0" cap="all"/>
            </a:lvl1pPr>
          </a:lstStyle>
          <a:p>
            <a:r>
              <a:rPr lang="en-US"/>
              <a:t>Click to edit Master title style</a:t>
            </a:r>
            <a:endParaRPr lang="en-US" dirty="0"/>
          </a:p>
        </p:txBody>
      </p:sp>
      <p:sp>
        <p:nvSpPr>
          <p:cNvPr id="3" name="Text Placeholder 2"/>
          <p:cNvSpPr>
            <a:spLocks noGrp="1"/>
          </p:cNvSpPr>
          <p:nvPr>
            <p:ph type="body" idx="1"/>
          </p:nvPr>
        </p:nvSpPr>
        <p:spPr>
          <a:xfrm>
            <a:off x="684035" y="4495800"/>
            <a:ext cx="8532178" cy="1498600"/>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9/20/2022</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1166310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033" y="685801"/>
            <a:ext cx="4936369"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6621" y="685801"/>
            <a:ext cx="4933194"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34557840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827" y="685800"/>
            <a:ext cx="4648576" cy="576262"/>
          </a:xfrm>
        </p:spPr>
        <p:txBody>
          <a:bodyPr anchor="b">
            <a:no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84033" y="1270529"/>
            <a:ext cx="4936369"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7483" y="685800"/>
            <a:ext cx="4663919" cy="576262"/>
          </a:xfrm>
        </p:spPr>
        <p:txBody>
          <a:bodyPr anchor="b">
            <a:no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5033" y="1262062"/>
            <a:ext cx="4927904"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pPr/>
              <a:t>9/20/2022</a:t>
            </a:fld>
            <a:endParaRPr lang="en-US"/>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19566178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pPr/>
              <a:t>9/20/2022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1350401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pPr/>
              <a:t>9/20/2022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34452243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3167" y="685800"/>
            <a:ext cx="3656648" cy="1371600"/>
          </a:xfrm>
        </p:spPr>
        <p:txBody>
          <a:bodyPr anchor="b">
            <a:normAutofit/>
          </a:bodyPr>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684034" y="685800"/>
            <a:ext cx="5942053"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3167" y="2209800"/>
            <a:ext cx="3656648" cy="2091267"/>
          </a:xfrm>
        </p:spPr>
        <p:txBody>
          <a:bodyPr anchor="t">
            <a:normAutofit/>
          </a:bodyPr>
          <a:lstStyle>
            <a:lvl1pPr marL="0" indent="0">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9558597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1582" y="1447800"/>
            <a:ext cx="6018232" cy="1143000"/>
          </a:xfrm>
        </p:spPr>
        <p:txBody>
          <a:bodyPr anchor="b">
            <a:normAutofit/>
          </a:bodyPr>
          <a:lstStyle>
            <a:lvl1pPr algn="l">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8754" y="914400"/>
            <a:ext cx="3280120"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1582" y="2777067"/>
            <a:ext cx="6019820" cy="2048933"/>
          </a:xfrm>
        </p:spPr>
        <p:txBody>
          <a:bodyPr anchor="t">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9/20/2022</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xmlns="" val="28886158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4572" y="2963334"/>
            <a:ext cx="2981081"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034" y="4487333"/>
            <a:ext cx="8532178"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034" y="685801"/>
            <a:ext cx="8532178"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1833" y="6172201"/>
            <a:ext cx="159978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3F41C87-7AD9-4845-A077-840E4A0F3F06}" type="datetimeFigureOut">
              <a:rPr lang="en-US" smtClean="0"/>
              <a:pPr/>
              <a:t>9/20/2022</a:t>
            </a:fld>
            <a:endParaRPr lang="en-US"/>
          </a:p>
        </p:txBody>
      </p:sp>
      <p:sp>
        <p:nvSpPr>
          <p:cNvPr id="5" name="Footer Placeholder 4"/>
          <p:cNvSpPr>
            <a:spLocks noGrp="1"/>
          </p:cNvSpPr>
          <p:nvPr>
            <p:ph type="ftr" sz="quarter" idx="3"/>
          </p:nvPr>
        </p:nvSpPr>
        <p:spPr>
          <a:xfrm>
            <a:off x="684034" y="6172201"/>
            <a:ext cx="7541835"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0502" y="5578476"/>
            <a:ext cx="1141948" cy="669925"/>
          </a:xfrm>
          <a:prstGeom prst="rect">
            <a:avLst/>
          </a:prstGeom>
        </p:spPr>
        <p:txBody>
          <a:bodyPr vert="horz" lIns="91440" tIns="45720" rIns="91440" bIns="45720" rtlCol="0" anchor="b"/>
          <a:lstStyle>
            <a:lvl1pPr algn="r">
              <a:defRPr sz="3199" b="0" i="0">
                <a:solidFill>
                  <a:schemeClr val="bg2">
                    <a:lumMod val="50000"/>
                  </a:schemeClr>
                </a:solidFill>
                <a:effectLst/>
                <a:latin typeface="+mn-lt"/>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xmlns="" val="4074509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457063" rtl="0" eaLnBrk="1" latinLnBrk="0" hangingPunct="1">
        <a:spcBef>
          <a:spcPct val="0"/>
        </a:spcBef>
        <a:buNone/>
        <a:defRPr sz="359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999" kern="1200" cap="none">
          <a:solidFill>
            <a:schemeClr val="bg2">
              <a:lumMod val="7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799" kern="1200" cap="none">
          <a:solidFill>
            <a:schemeClr val="bg2">
              <a:lumMod val="7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49796" y="548680"/>
            <a:ext cx="11089232" cy="2708920"/>
          </a:xfrm>
        </p:spPr>
        <p:txBody>
          <a:bodyPr>
            <a:normAutofit fontScale="90000"/>
          </a:bodyPr>
          <a:lstStyle/>
          <a:p>
            <a:pPr algn="ctr"/>
            <a:r>
              <a:rPr lang="en-US" sz="2800" dirty="0">
                <a:solidFill>
                  <a:srgbClr val="FFC000"/>
                </a:solidFill>
              </a:rPr>
              <a:t/>
            </a:r>
            <a:br>
              <a:rPr lang="en-US" sz="2800" dirty="0">
                <a:solidFill>
                  <a:srgbClr val="FFC000"/>
                </a:solidFill>
              </a:rPr>
            </a:br>
            <a:r>
              <a:rPr lang="en-US" sz="2800" dirty="0">
                <a:solidFill>
                  <a:srgbClr val="FFC000"/>
                </a:solidFill>
              </a:rPr>
              <a:t/>
            </a:r>
            <a:br>
              <a:rPr lang="en-US" sz="2800" dirty="0">
                <a:solidFill>
                  <a:srgbClr val="FFC000"/>
                </a:solidFill>
              </a:rPr>
            </a:br>
            <a:r>
              <a:rPr lang="en-US" sz="2800" dirty="0">
                <a:solidFill>
                  <a:srgbClr val="FFC000"/>
                </a:solidFill>
              </a:rPr>
              <a:t/>
            </a:r>
            <a:br>
              <a:rPr lang="en-US" sz="2800" dirty="0">
                <a:solidFill>
                  <a:srgbClr val="FFC000"/>
                </a:solidFill>
              </a:rPr>
            </a:br>
            <a:r>
              <a:rPr lang="en-US" sz="2800" dirty="0">
                <a:solidFill>
                  <a:schemeClr val="accent5">
                    <a:lumMod val="75000"/>
                  </a:schemeClr>
                </a:solidFill>
              </a:rPr>
              <a:t>     SESHADRI RAO GUDLAVALLERU ENGINEERING COLLEGE</a:t>
            </a:r>
            <a:r>
              <a:rPr lang="en-US" sz="2800" dirty="0">
                <a:solidFill>
                  <a:srgbClr val="FFC000"/>
                </a:solidFill>
              </a:rPr>
              <a:t/>
            </a:r>
            <a:br>
              <a:rPr lang="en-US" sz="2800" dirty="0">
                <a:solidFill>
                  <a:srgbClr val="FFC000"/>
                </a:solidFill>
              </a:rPr>
            </a:br>
            <a:r>
              <a:rPr lang="en-US" sz="2800" dirty="0">
                <a:solidFill>
                  <a:srgbClr val="FFC000"/>
                </a:solidFill>
              </a:rPr>
              <a:t>     </a:t>
            </a:r>
            <a:r>
              <a:rPr lang="en-IN" sz="2000" dirty="0"/>
              <a:t>(An Autonomous Institute with Permanent Affiliation to JNTUK, Kakinada)</a:t>
            </a:r>
            <a:br>
              <a:rPr lang="en-IN" sz="2000" dirty="0"/>
            </a:br>
            <a:r>
              <a:rPr lang="en-IN" sz="2000" dirty="0"/>
              <a:t>       Seshadri Rao Knowledge Village, Gudlavalleru – </a:t>
            </a:r>
            <a:r>
              <a:rPr lang="en-IN" sz="2000" dirty="0">
                <a:latin typeface="Times New Roman" panose="02020603050405020304" pitchFamily="18" charset="0"/>
                <a:cs typeface="Times New Roman" panose="02020603050405020304" pitchFamily="18" charset="0"/>
              </a:rPr>
              <a:t>521356</a:t>
            </a:r>
            <a:r>
              <a:rPr lang="en-IN" sz="2000" dirty="0"/>
              <a:t>, Krishna District </a:t>
            </a:r>
            <a:r>
              <a:rPr lang="en-US" sz="2800" dirty="0"/>
              <a:t/>
            </a:r>
            <a:br>
              <a:rPr lang="en-US" sz="2800" dirty="0"/>
            </a:br>
            <a:r>
              <a:rPr lang="en-US" sz="2800" dirty="0"/>
              <a:t>    </a:t>
            </a:r>
            <a:r>
              <a:rPr lang="en-US" sz="2000" dirty="0">
                <a:solidFill>
                  <a:srgbClr val="FFFF00"/>
                </a:solidFill>
              </a:rPr>
              <a:t>DEPARTMENT OF ELECTRONICS AND COMMUNICATION ENGINEERING</a:t>
            </a:r>
            <a:r>
              <a:rPr lang="en-US" sz="2400" dirty="0"/>
              <a:t/>
            </a:r>
            <a:br>
              <a:rPr lang="en-US" sz="2400" dirty="0"/>
            </a:br>
            <a:r>
              <a:rPr lang="en-US" sz="2400" dirty="0"/>
              <a:t/>
            </a:r>
            <a:br>
              <a:rPr lang="en-US" sz="2400" dirty="0"/>
            </a:br>
            <a:r>
              <a:rPr lang="en-US" sz="2400" dirty="0"/>
              <a:t/>
            </a:r>
            <a:br>
              <a:rPr lang="en-US" sz="2400" dirty="0"/>
            </a:br>
            <a:r>
              <a:rPr lang="en-US" sz="2400" dirty="0">
                <a:solidFill>
                  <a:srgbClr val="FF0000"/>
                </a:solidFill>
              </a:rPr>
              <a:t>INDUSTRIAL/PRACTICAL TRAINING REPORT on</a:t>
            </a:r>
            <a:r>
              <a:rPr lang="en-US" sz="2400" dirty="0"/>
              <a:t/>
            </a:r>
            <a:br>
              <a:rPr lang="en-US" sz="2400" dirty="0"/>
            </a:br>
            <a:r>
              <a:rPr lang="en-US" sz="2400" dirty="0">
                <a:solidFill>
                  <a:srgbClr val="FF0000"/>
                </a:solidFill>
                <a:latin typeface="Arial" panose="020B0604020202020204" pitchFamily="34" charset="0"/>
                <a:cs typeface="Arial" panose="020B0604020202020204" pitchFamily="34" charset="0"/>
              </a:rPr>
              <a:t/>
            </a:r>
            <a:br>
              <a:rPr lang="en-US" sz="2400" dirty="0">
                <a:solidFill>
                  <a:srgbClr val="FF0000"/>
                </a:solidFill>
                <a:latin typeface="Arial" panose="020B0604020202020204" pitchFamily="34" charset="0"/>
                <a:cs typeface="Arial" panose="020B0604020202020204" pitchFamily="34" charset="0"/>
              </a:rPr>
            </a:br>
            <a:r>
              <a:rPr lang="en-US" sz="3100" b="1" dirty="0">
                <a:solidFill>
                  <a:schemeClr val="accent2">
                    <a:lumMod val="75000"/>
                  </a:schemeClr>
                </a:solidFill>
                <a:latin typeface="BankGothic Md BT" panose="020B0807020203060204" pitchFamily="34" charset="0"/>
                <a:cs typeface="Arial" panose="020B0604020202020204" pitchFamily="34" charset="0"/>
              </a:rPr>
              <a:t>SMART EMPLOYEE TRACKING SYSTEM</a:t>
            </a:r>
            <a:endParaRPr lang="en-US" sz="3100" dirty="0"/>
          </a:p>
        </p:txBody>
      </p:sp>
      <p:sp>
        <p:nvSpPr>
          <p:cNvPr id="4" name="Subtitle 3"/>
          <p:cNvSpPr>
            <a:spLocks noGrp="1"/>
          </p:cNvSpPr>
          <p:nvPr>
            <p:ph type="subTitle" idx="1"/>
          </p:nvPr>
        </p:nvSpPr>
        <p:spPr>
          <a:xfrm>
            <a:off x="-242292" y="3257600"/>
            <a:ext cx="12143084" cy="3960440"/>
          </a:xfrm>
        </p:spPr>
        <p:txBody>
          <a:bodyPr>
            <a:normAutofit fontScale="77500" lnSpcReduction="20000"/>
          </a:bodyPr>
          <a:lstStyle/>
          <a:p>
            <a:pPr marR="0" lvl="0" algn="ctr" defTabSz="914400" rtl="0" eaLnBrk="1" fontAlgn="auto" latinLnBrk="0" hangingPunct="1">
              <a:lnSpc>
                <a:spcPct val="100000"/>
              </a:lnSpc>
              <a:spcBef>
                <a:spcPts val="300"/>
              </a:spcBef>
              <a:spcAft>
                <a:spcPts val="0"/>
              </a:spcAft>
              <a:buClr>
                <a:srgbClr val="56C5FF"/>
              </a:buClr>
              <a:buSzPct val="100000"/>
              <a:tabLst/>
              <a:defRPr/>
            </a:pPr>
            <a:r>
              <a:rPr kumimoji="0" lang="en-US" sz="2400" b="1" i="0" u="none" strike="noStrike" kern="1200" cap="none" spc="0" normalizeH="0" baseline="0" noProof="0" dirty="0">
                <a:ln>
                  <a:noFill/>
                </a:ln>
                <a:solidFill>
                  <a:schemeClr val="accent3">
                    <a:lumMod val="60000"/>
                    <a:lumOff val="40000"/>
                  </a:schemeClr>
                </a:solidFill>
                <a:effectLst/>
                <a:uLnTx/>
                <a:uFillTx/>
                <a:latin typeface="Corbel"/>
                <a:ea typeface="+mn-ea"/>
                <a:cs typeface="+mn-cs"/>
              </a:rPr>
              <a:t>Project Batch : ECE-IOT-</a:t>
            </a:r>
            <a:r>
              <a:rPr lang="en-US" sz="2400" b="1" dirty="0">
                <a:solidFill>
                  <a:schemeClr val="accent3">
                    <a:lumMod val="60000"/>
                    <a:lumOff val="40000"/>
                  </a:schemeClr>
                </a:solidFill>
                <a:latin typeface="Calibri" panose="020F0502020204030204" pitchFamily="34" charset="0"/>
                <a:cs typeface="Calibri" panose="020F0502020204030204" pitchFamily="34" charset="0"/>
              </a:rPr>
              <a:t>012</a:t>
            </a:r>
            <a:r>
              <a:rPr kumimoji="0" lang="en-US" sz="2400" b="0" i="0" u="none" strike="noStrike" kern="1200" cap="none" spc="0" normalizeH="0" baseline="0" noProof="0" dirty="0">
                <a:ln>
                  <a:noFill/>
                </a:ln>
                <a:solidFill>
                  <a:prstClr val="white"/>
                </a:solidFill>
                <a:effectLst/>
                <a:uLnTx/>
                <a:uFillTx/>
                <a:latin typeface="Corbel"/>
                <a:ea typeface="+mn-ea"/>
                <a:cs typeface="+mn-cs"/>
              </a:rPr>
              <a:t>  </a:t>
            </a:r>
          </a:p>
          <a:p>
            <a:pPr marR="0" lvl="0" algn="ctr" defTabSz="914400" rtl="0" eaLnBrk="1" fontAlgn="auto" latinLnBrk="0" hangingPunct="1">
              <a:lnSpc>
                <a:spcPct val="100000"/>
              </a:lnSpc>
              <a:spcBef>
                <a:spcPts val="300"/>
              </a:spcBef>
              <a:spcAft>
                <a:spcPts val="0"/>
              </a:spcAft>
              <a:buClr>
                <a:srgbClr val="56C5FF"/>
              </a:buClr>
              <a:buSzPct val="100000"/>
              <a:tabLst/>
              <a:defRPr/>
            </a:pPr>
            <a:endParaRPr kumimoji="0" lang="en-US" sz="2400" b="0" i="0" u="none" strike="noStrike" kern="1200" cap="none" spc="0" normalizeH="0" baseline="0" noProof="0" dirty="0">
              <a:ln>
                <a:noFill/>
              </a:ln>
              <a:solidFill>
                <a:prstClr val="white"/>
              </a:solidFill>
              <a:effectLst/>
              <a:uLnTx/>
              <a:uFillTx/>
              <a:latin typeface="Corbel"/>
              <a:ea typeface="+mn-ea"/>
              <a:cs typeface="+mn-cs"/>
            </a:endParaRPr>
          </a:p>
          <a:p>
            <a:pPr marR="0" lvl="0" algn="just" defTabSz="914400" rtl="0" eaLnBrk="1" fontAlgn="auto" latinLnBrk="0" hangingPunct="1">
              <a:lnSpc>
                <a:spcPct val="90000"/>
              </a:lnSpc>
              <a:spcBef>
                <a:spcPts val="1800"/>
              </a:spcBef>
              <a:spcAft>
                <a:spcPts val="0"/>
              </a:spcAft>
              <a:buClr>
                <a:srgbClr val="56C5FF"/>
              </a:buClr>
              <a:buSzPct val="100000"/>
              <a:tabLst/>
              <a:defRPr/>
            </a:pPr>
            <a:r>
              <a:rPr kumimoji="0" lang="en-US" sz="2400" b="0" i="0" u="none" strike="noStrike" kern="1200" cap="none" spc="0" normalizeH="0" baseline="0" noProof="0" dirty="0">
                <a:ln>
                  <a:noFill/>
                </a:ln>
                <a:solidFill>
                  <a:prstClr val="white"/>
                </a:solidFill>
                <a:effectLst/>
                <a:uLnTx/>
                <a:uFillTx/>
                <a:latin typeface="Corbel"/>
                <a:ea typeface="+mn-ea"/>
                <a:cs typeface="+mn-cs"/>
              </a:rPr>
              <a:t>	 	</a:t>
            </a:r>
          </a:p>
          <a:p>
            <a:r>
              <a:rPr lang="it-IT" dirty="0"/>
              <a:t>                                                                                                                                      </a:t>
            </a:r>
          </a:p>
          <a:p>
            <a:r>
              <a:rPr kumimoji="0" lang="en-US" sz="2400" b="0" i="0" u="none" strike="noStrike" kern="1200" cap="none" spc="0" normalizeH="0" baseline="0" noProof="0" dirty="0">
                <a:ln>
                  <a:noFill/>
                </a:ln>
                <a:solidFill>
                  <a:prstClr val="white"/>
                </a:solidFill>
                <a:effectLst/>
                <a:uLnTx/>
                <a:uFillTx/>
                <a:latin typeface="Corbel"/>
                <a:ea typeface="+mn-ea"/>
                <a:cs typeface="+mn-cs"/>
              </a:rPr>
              <a:t>						                                                                                               </a:t>
            </a:r>
            <a:r>
              <a:rPr kumimoji="0" lang="en-US" sz="2400" b="1" i="0" u="none" strike="noStrike" kern="1200" cap="none" spc="0" normalizeH="0" baseline="0" noProof="0" dirty="0">
                <a:ln>
                  <a:noFill/>
                </a:ln>
                <a:solidFill>
                  <a:schemeClr val="bg1">
                    <a:lumMod val="95000"/>
                    <a:lumOff val="5000"/>
                  </a:schemeClr>
                </a:solidFill>
                <a:effectLst/>
                <a:uLnTx/>
                <a:uFillTx/>
                <a:latin typeface="Corbel"/>
                <a:ea typeface="+mn-ea"/>
                <a:cs typeface="+mn-cs"/>
              </a:rPr>
              <a:t>Presented By:</a:t>
            </a:r>
          </a:p>
          <a:p>
            <a:pPr>
              <a:lnSpc>
                <a:spcPct val="120000"/>
              </a:lnSpc>
            </a:pPr>
            <a:r>
              <a:rPr lang="en-US" cap="none" spc="0" dirty="0">
                <a:solidFill>
                  <a:schemeClr val="tx1"/>
                </a:solidFill>
                <a:latin typeface="Arial" panose="020B0604020202020204" pitchFamily="34" charset="0"/>
                <a:cs typeface="Arial" panose="020B0604020202020204" pitchFamily="34" charset="0"/>
              </a:rPr>
              <a:t>                                                                                                                                       19481A0487 -  JAYANTH KADAKUDITI</a:t>
            </a:r>
          </a:p>
          <a:p>
            <a:pPr>
              <a:lnSpc>
                <a:spcPct val="120000"/>
              </a:lnSpc>
            </a:pPr>
            <a:r>
              <a:rPr kumimoji="0" lang="en-US"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19481A0468 -  </a:t>
            </a:r>
            <a:r>
              <a:rPr lang="en-US" dirty="0">
                <a:solidFill>
                  <a:schemeClr val="tx1"/>
                </a:solidFill>
                <a:latin typeface="Arial" panose="020B0604020202020204" pitchFamily="34" charset="0"/>
                <a:cs typeface="Arial" panose="020B0604020202020204" pitchFamily="34" charset="0"/>
              </a:rPr>
              <a:t>MANI KOTAIAH GOBATHINA</a:t>
            </a:r>
            <a:endParaRPr lang="en-US" cap="none" spc="0" dirty="0">
              <a:solidFill>
                <a:schemeClr val="tx1"/>
              </a:solidFill>
              <a:latin typeface="Arial" panose="020B0604020202020204" pitchFamily="34" charset="0"/>
              <a:cs typeface="Arial" panose="020B0604020202020204" pitchFamily="34" charset="0"/>
            </a:endParaRPr>
          </a:p>
          <a:p>
            <a:pPr>
              <a:lnSpc>
                <a:spcPct val="120000"/>
              </a:lnSpc>
            </a:pPr>
            <a:r>
              <a:rPr kumimoji="0" lang="en-US"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20</a:t>
            </a:r>
            <a:r>
              <a:rPr kumimoji="0" lang="en-US"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485A0414</a:t>
            </a:r>
            <a:r>
              <a:rPr lang="en-US" cap="none" spc="0" dirty="0">
                <a:solidFill>
                  <a:schemeClr val="tx1"/>
                </a:solidFill>
                <a:latin typeface="Arial" panose="020B0604020202020204" pitchFamily="34" charset="0"/>
                <a:cs typeface="Arial" panose="020B0604020202020204" pitchFamily="34" charset="0"/>
              </a:rPr>
              <a:t> -  </a:t>
            </a:r>
            <a:r>
              <a:rPr lang="en-US" dirty="0">
                <a:solidFill>
                  <a:schemeClr val="tx1"/>
                </a:solidFill>
                <a:latin typeface="Arial" panose="020B0604020202020204" pitchFamily="34" charset="0"/>
                <a:cs typeface="Arial" panose="020B0604020202020204" pitchFamily="34" charset="0"/>
              </a:rPr>
              <a:t>NAZIYA PARVEEN</a:t>
            </a:r>
            <a:endParaRPr lang="en-US" cap="none" spc="0" dirty="0">
              <a:solidFill>
                <a:schemeClr val="tx1"/>
              </a:solidFill>
              <a:latin typeface="Arial" panose="020B0604020202020204" pitchFamily="34" charset="0"/>
              <a:cs typeface="Arial" panose="020B0604020202020204" pitchFamily="34" charset="0"/>
            </a:endParaRPr>
          </a:p>
          <a:p>
            <a:pPr>
              <a:lnSpc>
                <a:spcPct val="120000"/>
              </a:lnSpc>
            </a:pPr>
            <a:r>
              <a:rPr kumimoji="0" lang="en-US"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19481A0490 – KRISHNA REDDY</a:t>
            </a:r>
          </a:p>
          <a:p>
            <a:pPr>
              <a:lnSpc>
                <a:spcPct val="120000"/>
              </a:lnSpc>
            </a:pPr>
            <a:r>
              <a:rPr lang="en-US" dirty="0">
                <a:solidFill>
                  <a:schemeClr val="tx1"/>
                </a:solidFill>
                <a:latin typeface="Arial" panose="020B0604020202020204" pitchFamily="34" charset="0"/>
                <a:cs typeface="Arial" panose="020B0604020202020204" pitchFamily="34" charset="0"/>
              </a:rPr>
              <a:t>                                                                                                                                       19481A0488 – KAKI KARTHIK</a:t>
            </a:r>
            <a:endParaRPr kumimoji="0" lang="en-US"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a:lnSpc>
                <a:spcPct val="110000"/>
              </a:lnSpc>
            </a:pPr>
            <a:r>
              <a:rPr kumimoji="0" lang="en-US" sz="2400" b="0" i="0" u="none" strike="noStrike" kern="1200" cap="none" spc="0" normalizeH="0" baseline="0" noProof="0" dirty="0">
                <a:ln>
                  <a:noFill/>
                </a:ln>
                <a:solidFill>
                  <a:prstClr val="white"/>
                </a:solidFill>
                <a:effectLst/>
                <a:uLnTx/>
                <a:uFillTx/>
                <a:latin typeface="Corbel"/>
                <a:ea typeface="+mn-ea"/>
                <a:cs typeface="+mn-cs"/>
              </a:rPr>
              <a:t>					</a:t>
            </a:r>
            <a:r>
              <a:rPr lang="it-IT" sz="2400" dirty="0"/>
              <a:t>	   				 </a:t>
            </a:r>
            <a:r>
              <a:rPr kumimoji="0" lang="en-US" sz="2400" b="0" i="0" u="none" strike="noStrike" kern="1200" cap="none" spc="0" normalizeH="0" baseline="0" noProof="0" dirty="0">
                <a:ln>
                  <a:noFill/>
                </a:ln>
                <a:solidFill>
                  <a:prstClr val="white"/>
                </a:solidFill>
                <a:effectLst/>
                <a:uLnTx/>
                <a:uFillTx/>
                <a:latin typeface="Corbel"/>
                <a:ea typeface="+mn-ea"/>
                <a:cs typeface="+mn-cs"/>
              </a:rPr>
              <a:t> </a:t>
            </a:r>
            <a:r>
              <a:rPr lang="en-US" sz="2400" cap="none" spc="0" dirty="0">
                <a:solidFill>
                  <a:prstClr val="white"/>
                </a:solidFill>
                <a:latin typeface="Corbel"/>
              </a:rPr>
              <a:t>   </a:t>
            </a:r>
            <a:r>
              <a:rPr kumimoji="0" lang="en-US" sz="2400" b="0" i="0" u="none" strike="noStrike" kern="1200" cap="none" spc="0" normalizeH="0" baseline="0" noProof="0" dirty="0">
                <a:ln>
                  <a:noFill/>
                </a:ln>
                <a:solidFill>
                  <a:prstClr val="white"/>
                </a:solidFill>
                <a:effectLst/>
                <a:uLnTx/>
                <a:uFillTx/>
                <a:latin typeface="Corbel"/>
                <a:ea typeface="+mn-ea"/>
                <a:cs typeface="+mn-cs"/>
              </a:rPr>
              <a:t>									 	</a:t>
            </a:r>
            <a:endParaRPr lang="it-IT" sz="2400" dirty="0"/>
          </a:p>
          <a:p>
            <a:endParaRPr lang="it-IT" dirty="0"/>
          </a:p>
        </p:txBody>
      </p:sp>
      <p:pic>
        <p:nvPicPr>
          <p:cNvPr id="5" name="Picture 4">
            <a:extLst>
              <a:ext uri="{FF2B5EF4-FFF2-40B4-BE49-F238E27FC236}">
                <a16:creationId xmlns:a16="http://schemas.microsoft.com/office/drawing/2014/main" xmlns="" id="{E7642DC6-E0AC-0A12-68F8-7820BD5F8E5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7748" y="260648"/>
            <a:ext cx="1656184" cy="14670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2808920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E3C7460-5E1C-15D3-A1B1-F067884CC40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13892" y="1484784"/>
            <a:ext cx="9487054" cy="439248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24792066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F8D014-53C9-E530-24DC-2254B2D60E5E}"/>
              </a:ext>
            </a:extLst>
          </p:cNvPr>
          <p:cNvSpPr>
            <a:spLocks noGrp="1"/>
          </p:cNvSpPr>
          <p:nvPr>
            <p:ph type="title"/>
          </p:nvPr>
        </p:nvSpPr>
        <p:spPr>
          <a:xfrm>
            <a:off x="333772" y="88890"/>
            <a:ext cx="8532178" cy="1507067"/>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Objectives of the project:</a:t>
            </a:r>
            <a:endParaRPr lang="en-IN"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F098B95-6600-ECF6-53CA-6999B64903E4}"/>
              </a:ext>
            </a:extLst>
          </p:cNvPr>
          <p:cNvSpPr>
            <a:spLocks noGrp="1"/>
          </p:cNvSpPr>
          <p:nvPr>
            <p:ph idx="1"/>
          </p:nvPr>
        </p:nvSpPr>
        <p:spPr>
          <a:xfrm>
            <a:off x="621804" y="1621366"/>
            <a:ext cx="10657184" cy="3615267"/>
          </a:xfrm>
        </p:spPr>
        <p:txBody>
          <a:bodyPr>
            <a:normAutofit/>
          </a:bodyPr>
          <a:lstStyle/>
          <a:p>
            <a:pPr algn="just"/>
            <a:r>
              <a:rPr lang="en-US" sz="2800" dirty="0">
                <a:solidFill>
                  <a:schemeClr val="tx1"/>
                </a:solidFill>
              </a:rPr>
              <a:t>The main objective of this project to establish a system to track all the employees in the organization.</a:t>
            </a:r>
          </a:p>
          <a:p>
            <a:pPr algn="just"/>
            <a:r>
              <a:rPr lang="en-US" sz="2800" dirty="0">
                <a:solidFill>
                  <a:schemeClr val="tx1"/>
                </a:solidFill>
              </a:rPr>
              <a:t>To reduce the time to manage all the employees in the company.</a:t>
            </a:r>
          </a:p>
          <a:p>
            <a:pPr algn="just"/>
            <a:r>
              <a:rPr lang="en-US" sz="2800" dirty="0">
                <a:solidFill>
                  <a:schemeClr val="tx1"/>
                </a:solidFill>
              </a:rPr>
              <a:t>To make all the employees engaged in their work.</a:t>
            </a:r>
            <a:endParaRPr lang="en-GB" sz="2800" dirty="0">
              <a:solidFill>
                <a:schemeClr val="tx1"/>
              </a:solidFill>
            </a:endParaRPr>
          </a:p>
          <a:p>
            <a:pPr algn="just"/>
            <a:r>
              <a:rPr lang="en-US" sz="2800" dirty="0">
                <a:solidFill>
                  <a:schemeClr val="tx1"/>
                </a:solidFill>
              </a:rPr>
              <a:t>To track the employees for their location at the workplace</a:t>
            </a:r>
            <a:r>
              <a:rPr lang="en-GB" sz="2800" dirty="0">
                <a:solidFill>
                  <a:schemeClr val="tx1"/>
                </a:solidFill>
              </a:rPr>
              <a:t>.</a:t>
            </a:r>
            <a:endParaRPr lang="en-IN" sz="2800" dirty="0">
              <a:solidFill>
                <a:schemeClr val="tx1"/>
              </a:solidFill>
            </a:endParaRPr>
          </a:p>
        </p:txBody>
      </p:sp>
    </p:spTree>
    <p:extLst>
      <p:ext uri="{BB962C8B-B14F-4D97-AF65-F5344CB8AC3E}">
        <p14:creationId xmlns:p14="http://schemas.microsoft.com/office/powerpoint/2010/main" xmlns="" val="14791356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3988B-6624-F6AD-1824-D2201D7FD261}"/>
              </a:ext>
            </a:extLst>
          </p:cNvPr>
          <p:cNvSpPr>
            <a:spLocks noGrp="1"/>
          </p:cNvSpPr>
          <p:nvPr>
            <p:ph type="title"/>
          </p:nvPr>
        </p:nvSpPr>
        <p:spPr>
          <a:xfrm>
            <a:off x="455612" y="990600"/>
            <a:ext cx="11233248" cy="4824536"/>
          </a:xfrm>
        </p:spPr>
        <p:txBody>
          <a:bodyPr>
            <a:noAutofit/>
          </a:bodyPr>
          <a:lstStyle/>
          <a:p>
            <a:pPr algn="just">
              <a:lnSpc>
                <a:spcPct val="100000"/>
              </a:lnSpc>
            </a:pPr>
            <a:r>
              <a:rPr lang="en-US" sz="2000" dirty="0"/>
              <a:t> </a:t>
            </a:r>
            <a:br>
              <a:rPr lang="en-US" sz="2000" dirty="0"/>
            </a:br>
            <a:r>
              <a:rPr lang="en-US" sz="2000" dirty="0"/>
              <a:t>       </a:t>
            </a:r>
            <a:endParaRPr lang="en-IN" sz="2000" dirty="0"/>
          </a:p>
        </p:txBody>
      </p:sp>
      <p:sp>
        <p:nvSpPr>
          <p:cNvPr id="3" name="Text Placeholder 2">
            <a:extLst>
              <a:ext uri="{FF2B5EF4-FFF2-40B4-BE49-F238E27FC236}">
                <a16:creationId xmlns:a16="http://schemas.microsoft.com/office/drawing/2014/main" xmlns="" id="{9DAE327B-AFD8-52C4-EBDF-1F591B45D653}"/>
              </a:ext>
            </a:extLst>
          </p:cNvPr>
          <p:cNvSpPr>
            <a:spLocks noGrp="1"/>
          </p:cNvSpPr>
          <p:nvPr>
            <p:ph type="body" idx="1"/>
          </p:nvPr>
        </p:nvSpPr>
        <p:spPr>
          <a:xfrm>
            <a:off x="405780" y="260648"/>
            <a:ext cx="11089232" cy="576064"/>
          </a:xfrm>
        </p:spPr>
        <p:txBody>
          <a:bodyPr>
            <a:noAutofit/>
          </a:bodyPr>
          <a:lstStyle/>
          <a:p>
            <a:pPr algn="just"/>
            <a:r>
              <a:rPr lang="en-US" sz="3600" b="1" dirty="0">
                <a:solidFill>
                  <a:schemeClr val="bg1">
                    <a:lumMod val="95000"/>
                    <a:lumOff val="5000"/>
                  </a:schemeClr>
                </a:solidFill>
                <a:latin typeface="Times New Roman" panose="02020603050405020304" pitchFamily="18" charset="0"/>
                <a:cs typeface="Times New Roman" panose="02020603050405020304" pitchFamily="18" charset="0"/>
              </a:rPr>
              <a:t>ABSTRACT:</a:t>
            </a:r>
          </a:p>
          <a:p>
            <a:pPr algn="just"/>
            <a:endParaRPr lang="en-US" dirty="0">
              <a:solidFill>
                <a:schemeClr val="accent3">
                  <a:lumMod val="60000"/>
                  <a:lumOff val="40000"/>
                </a:schemeClr>
              </a:solidFill>
            </a:endParaRPr>
          </a:p>
          <a:p>
            <a:pPr marL="342900" indent="-342900" algn="just">
              <a:buFont typeface="Wingdings" panose="05000000000000000000" pitchFamily="2" charset="2"/>
              <a:buChar char="ü"/>
            </a:pPr>
            <a:r>
              <a:rPr lang="en-IN" sz="2400" cap="none" dirty="0">
                <a:solidFill>
                  <a:schemeClr val="tx1"/>
                </a:solidFill>
                <a:latin typeface="+mj-lt"/>
              </a:rPr>
              <a:t> </a:t>
            </a:r>
            <a:r>
              <a:rPr lang="en-US" sz="2400" cap="none" dirty="0" smtClean="0">
                <a:solidFill>
                  <a:schemeClr val="tx1"/>
                </a:solidFill>
                <a:latin typeface="+mj-lt"/>
              </a:rPr>
              <a:t>Nowadays it is a major task for companies to track all the employees and engage them all in their work for the development of the organization. Smart employee tracking system is a solution for this </a:t>
            </a:r>
            <a:r>
              <a:rPr lang="en-US" sz="2400" dirty="0" smtClean="0">
                <a:solidFill>
                  <a:schemeClr val="tx1"/>
                </a:solidFill>
                <a:latin typeface="+mj-lt"/>
              </a:rPr>
              <a:t>problem which makes the process of tracking the employees easy. In this technique, we can able to track and monitor the employees in the workplace.</a:t>
            </a:r>
          </a:p>
          <a:p>
            <a:pPr marL="342900" indent="-342900" algn="just">
              <a:buFont typeface="Wingdings" panose="05000000000000000000" pitchFamily="2" charset="2"/>
              <a:buChar char="ü"/>
            </a:pPr>
            <a:r>
              <a:rPr lang="en-US" sz="2400" dirty="0" smtClean="0">
                <a:solidFill>
                  <a:schemeClr val="tx1"/>
                </a:solidFill>
                <a:latin typeface="+mj-lt"/>
              </a:rPr>
              <a:t>This system has a provision for admin to track the employees in workspace and can engage them to work efficiently. </a:t>
            </a:r>
          </a:p>
          <a:p>
            <a:pPr marL="342900" indent="-342900" algn="just">
              <a:buFont typeface="Wingdings" panose="05000000000000000000" pitchFamily="2" charset="2"/>
              <a:buChar char="ü"/>
            </a:pPr>
            <a:r>
              <a:rPr lang="en-US" sz="2400" dirty="0" smtClean="0">
                <a:solidFill>
                  <a:schemeClr val="tx1"/>
                </a:solidFill>
                <a:latin typeface="+mj-lt"/>
              </a:rPr>
              <a:t>It consists an employee database, when the admin logged in and enter the employee id, if the id is in database then the web UI shows the employee location in the workspace, if id is not matched with the database it shows invalid employee id.</a:t>
            </a:r>
          </a:p>
          <a:p>
            <a:pPr marL="342900" indent="-342900" algn="just">
              <a:buFont typeface="Wingdings" panose="05000000000000000000" pitchFamily="2" charset="2"/>
              <a:buChar char="ü"/>
            </a:pPr>
            <a:endParaRPr lang="en-IN" cap="none" dirty="0">
              <a:solidFill>
                <a:schemeClr val="tx1"/>
              </a:solidFill>
              <a:latin typeface="+mj-lt"/>
            </a:endParaRPr>
          </a:p>
        </p:txBody>
      </p:sp>
    </p:spTree>
    <p:extLst>
      <p:ext uri="{BB962C8B-B14F-4D97-AF65-F5344CB8AC3E}">
        <p14:creationId xmlns:p14="http://schemas.microsoft.com/office/powerpoint/2010/main" xmlns="" val="28703082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1F37F606-04FB-F720-65A6-70539387FBF5}"/>
              </a:ext>
            </a:extLst>
          </p:cNvPr>
          <p:cNvSpPr>
            <a:spLocks noGrp="1"/>
          </p:cNvSpPr>
          <p:nvPr>
            <p:ph type="title"/>
          </p:nvPr>
        </p:nvSpPr>
        <p:spPr>
          <a:xfrm>
            <a:off x="38064" y="-151015"/>
            <a:ext cx="8532178" cy="1507067"/>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Block diagram</a:t>
            </a:r>
            <a:r>
              <a:rPr lang="en-US" b="1" dirty="0">
                <a:solidFill>
                  <a:schemeClr val="bg1">
                    <a:lumMod val="95000"/>
                    <a:lumOff val="5000"/>
                  </a:schemeClr>
                </a:solidFill>
              </a:rPr>
              <a:t>:</a:t>
            </a:r>
            <a:endParaRPr lang="en-IN" b="1" dirty="0">
              <a:solidFill>
                <a:schemeClr val="bg1">
                  <a:lumMod val="95000"/>
                  <a:lumOff val="5000"/>
                </a:schemeClr>
              </a:solidFill>
            </a:endParaRPr>
          </a:p>
        </p:txBody>
      </p:sp>
      <p:pic>
        <p:nvPicPr>
          <p:cNvPr id="20" name="Picture 19">
            <a:extLst>
              <a:ext uri="{FF2B5EF4-FFF2-40B4-BE49-F238E27FC236}">
                <a16:creationId xmlns:a16="http://schemas.microsoft.com/office/drawing/2014/main" xmlns="" id="{8A3C3222-5A1D-00B0-43DC-BE84563D86F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81844" y="1323804"/>
            <a:ext cx="9145016" cy="4752528"/>
          </a:xfrm>
          <a:prstGeom prst="rect">
            <a:avLst/>
          </a:prstGeom>
        </p:spPr>
      </p:pic>
    </p:spTree>
    <p:extLst>
      <p:ext uri="{BB962C8B-B14F-4D97-AF65-F5344CB8AC3E}">
        <p14:creationId xmlns:p14="http://schemas.microsoft.com/office/powerpoint/2010/main" xmlns="" val="21798609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0DF80-BB54-6ED6-0A10-84C5A810C042}"/>
              </a:ext>
            </a:extLst>
          </p:cNvPr>
          <p:cNvSpPr>
            <a:spLocks noGrp="1"/>
          </p:cNvSpPr>
          <p:nvPr>
            <p:ph type="title"/>
          </p:nvPr>
        </p:nvSpPr>
        <p:spPr>
          <a:xfrm>
            <a:off x="621804" y="0"/>
            <a:ext cx="8532178" cy="1507067"/>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NODE – RED FLOW:</a:t>
            </a:r>
            <a:endParaRPr lang="en-IN"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xmlns="" id="{53738A4B-DD28-EA36-D7E1-6F45F591391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81844" y="1340768"/>
            <a:ext cx="9361040" cy="4946269"/>
          </a:xfrm>
        </p:spPr>
      </p:pic>
    </p:spTree>
    <p:extLst>
      <p:ext uri="{BB962C8B-B14F-4D97-AF65-F5344CB8AC3E}">
        <p14:creationId xmlns:p14="http://schemas.microsoft.com/office/powerpoint/2010/main" xmlns="" val="4238399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C72618-58DD-B6FE-D4E0-48588DA1E8AC}"/>
              </a:ext>
            </a:extLst>
          </p:cNvPr>
          <p:cNvSpPr>
            <a:spLocks noGrp="1"/>
          </p:cNvSpPr>
          <p:nvPr>
            <p:ph type="title"/>
          </p:nvPr>
        </p:nvSpPr>
        <p:spPr>
          <a:xfrm>
            <a:off x="415390" y="381000"/>
            <a:ext cx="10251025" cy="1371600"/>
          </a:xfrm>
        </p:spPr>
        <p:txBody>
          <a:bodyPr/>
          <a:lstStyle/>
          <a:p>
            <a:r>
              <a:rPr lang="en-US" b="1" dirty="0">
                <a:solidFill>
                  <a:schemeClr val="bg1">
                    <a:lumMod val="95000"/>
                    <a:lumOff val="5000"/>
                  </a:schemeClr>
                </a:solidFill>
                <a:latin typeface="Times New Roman" panose="02020603050405020304" pitchFamily="18" charset="0"/>
                <a:cs typeface="Times New Roman" panose="02020603050405020304" pitchFamily="18" charset="0"/>
              </a:rPr>
              <a:t>SKILLS REQUIRED:</a:t>
            </a:r>
            <a:endParaRPr lang="en-IN"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03D6977-9EF8-40B0-EF9E-BF69BCDD7EA3}"/>
              </a:ext>
            </a:extLst>
          </p:cNvPr>
          <p:cNvSpPr>
            <a:spLocks noGrp="1"/>
          </p:cNvSpPr>
          <p:nvPr>
            <p:ph idx="1"/>
          </p:nvPr>
        </p:nvSpPr>
        <p:spPr>
          <a:xfrm>
            <a:off x="415390" y="1196752"/>
            <a:ext cx="10251025" cy="4114801"/>
          </a:xfrm>
        </p:spPr>
        <p:txBody>
          <a:bodyPr>
            <a:normAutofit/>
          </a:bodyPr>
          <a:lstStyle/>
          <a:p>
            <a:r>
              <a:rPr lang="en-IN" dirty="0">
                <a:solidFill>
                  <a:schemeClr val="tx1"/>
                </a:solidFill>
              </a:rPr>
              <a:t>Python. </a:t>
            </a:r>
          </a:p>
          <a:p>
            <a:r>
              <a:rPr lang="en-IN" dirty="0">
                <a:solidFill>
                  <a:schemeClr val="tx1"/>
                </a:solidFill>
              </a:rPr>
              <a:t>IOT Cloud Platform. </a:t>
            </a:r>
          </a:p>
          <a:p>
            <a:r>
              <a:rPr lang="en-IN" dirty="0">
                <a:solidFill>
                  <a:schemeClr val="tx1"/>
                </a:solidFill>
              </a:rPr>
              <a:t>IBM. </a:t>
            </a:r>
          </a:p>
          <a:p>
            <a:r>
              <a:rPr lang="en-IN" dirty="0">
                <a:solidFill>
                  <a:schemeClr val="tx1"/>
                </a:solidFill>
              </a:rPr>
              <a:t>IBM Cloud. </a:t>
            </a:r>
          </a:p>
          <a:p>
            <a:r>
              <a:rPr lang="en-IN" dirty="0">
                <a:solidFill>
                  <a:schemeClr val="tx1"/>
                </a:solidFill>
              </a:rPr>
              <a:t>Node – Red.</a:t>
            </a:r>
          </a:p>
        </p:txBody>
      </p:sp>
    </p:spTree>
    <p:extLst>
      <p:ext uri="{BB962C8B-B14F-4D97-AF65-F5344CB8AC3E}">
        <p14:creationId xmlns:p14="http://schemas.microsoft.com/office/powerpoint/2010/main" xmlns="" val="20616270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89432-0FB9-06B2-105B-957C484FFBCB}"/>
              </a:ext>
            </a:extLst>
          </p:cNvPr>
          <p:cNvSpPr>
            <a:spLocks noGrp="1"/>
          </p:cNvSpPr>
          <p:nvPr>
            <p:ph type="title"/>
          </p:nvPr>
        </p:nvSpPr>
        <p:spPr>
          <a:xfrm>
            <a:off x="261764" y="962"/>
            <a:ext cx="8532178" cy="1507067"/>
          </a:xfrm>
        </p:spPr>
        <p:txBody>
          <a:bodyPr/>
          <a:lstStyle/>
          <a:p>
            <a:r>
              <a:rPr lang="en-US" b="1" dirty="0" err="1">
                <a:solidFill>
                  <a:schemeClr val="bg1">
                    <a:lumMod val="95000"/>
                    <a:lumOff val="5000"/>
                  </a:schemeClr>
                </a:solidFill>
                <a:latin typeface="Times New Roman" panose="02020603050405020304" pitchFamily="18" charset="0"/>
                <a:cs typeface="Times New Roman" panose="02020603050405020304" pitchFamily="18" charset="0"/>
              </a:rPr>
              <a:t>PYthON</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 CODE:</a:t>
            </a:r>
            <a:endParaRPr lang="en-IN"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xmlns="" id="{8F9F3B7B-EFE9-3FE8-58F2-DED8C749E11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81844" y="1052736"/>
            <a:ext cx="6048672" cy="5731250"/>
          </a:xfrm>
        </p:spPr>
      </p:pic>
    </p:spTree>
    <p:extLst>
      <p:ext uri="{BB962C8B-B14F-4D97-AF65-F5344CB8AC3E}">
        <p14:creationId xmlns:p14="http://schemas.microsoft.com/office/powerpoint/2010/main" xmlns="" val="23757467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81000"/>
            <a:ext cx="8532178" cy="1507067"/>
          </a:xfrm>
        </p:spPr>
        <p:txBody>
          <a:bodyPr/>
          <a:lstStyle/>
          <a:p>
            <a:r>
              <a:rPr lang="en-US" b="1" dirty="0" smtClean="0">
                <a:solidFill>
                  <a:schemeClr val="bg1"/>
                </a:solidFill>
                <a:latin typeface="Times New Roman" pitchFamily="18" charset="0"/>
                <a:cs typeface="Times New Roman" pitchFamily="18" charset="0"/>
              </a:rPr>
              <a:t>RESULT:</a:t>
            </a:r>
            <a:endParaRPr lang="en-US" b="1" dirty="0">
              <a:solidFill>
                <a:schemeClr val="bg1"/>
              </a:solidFill>
              <a:latin typeface="Times New Roman" pitchFamily="18" charset="0"/>
              <a:cs typeface="Times New Roman" pitchFamily="18" charset="0"/>
            </a:endParaRPr>
          </a:p>
        </p:txBody>
      </p:sp>
      <p:pic>
        <p:nvPicPr>
          <p:cNvPr id="1026" name="Picture 2" descr="C:\Users\MPMC\Downloads\WhatsApp Image 2022-09-20 at 3.42.58 PM.jpeg"/>
          <p:cNvPicPr>
            <a:picLocks noGrp="1" noChangeAspect="1" noChangeArrowheads="1"/>
          </p:cNvPicPr>
          <p:nvPr>
            <p:ph idx="1"/>
          </p:nvPr>
        </p:nvPicPr>
        <p:blipFill>
          <a:blip r:embed="rId2"/>
          <a:srcRect/>
          <a:stretch>
            <a:fillRect/>
          </a:stretch>
        </p:blipFill>
        <p:spPr bwMode="auto">
          <a:xfrm>
            <a:off x="1065212" y="1828800"/>
            <a:ext cx="8686800" cy="4681538"/>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0412" y="838200"/>
            <a:ext cx="9906000" cy="4801314"/>
          </a:xfrm>
          <a:prstGeom prst="rect">
            <a:avLst/>
          </a:prstGeom>
        </p:spPr>
        <p:txBody>
          <a:bodyPr wrap="square">
            <a:spAutoFit/>
          </a:bodyPr>
          <a:lstStyle/>
          <a:p>
            <a:r>
              <a:rPr lang="en-US" sz="3600" b="1" dirty="0" smtClean="0">
                <a:solidFill>
                  <a:schemeClr val="bg1"/>
                </a:solidFill>
                <a:latin typeface="Times New Roman" pitchFamily="18" charset="0"/>
                <a:cs typeface="Times New Roman" pitchFamily="18" charset="0"/>
              </a:rPr>
              <a:t>ADVANTAGES:</a:t>
            </a:r>
          </a:p>
          <a:p>
            <a:r>
              <a:rPr lang="en-US" dirty="0" smtClean="0"/>
              <a:t>1. This </a:t>
            </a:r>
            <a:r>
              <a:rPr lang="en-US" dirty="0" smtClean="0"/>
              <a:t>System helps the admin to keep track of the employee’s who go for </a:t>
            </a:r>
            <a:r>
              <a:rPr lang="en-US" dirty="0" smtClean="0"/>
              <a:t> </a:t>
            </a:r>
            <a:r>
              <a:rPr lang="en-US" dirty="0" smtClean="0"/>
              <a:t>field work. </a:t>
            </a:r>
            <a:r>
              <a:rPr lang="en-US" dirty="0" smtClean="0"/>
              <a:t>     Since </a:t>
            </a:r>
            <a:r>
              <a:rPr lang="en-US" dirty="0" smtClean="0"/>
              <a:t>the location of employee is tracked in that Geo-fence </a:t>
            </a:r>
            <a:r>
              <a:rPr lang="en-US" dirty="0" smtClean="0"/>
              <a:t>area.</a:t>
            </a:r>
          </a:p>
          <a:p>
            <a:r>
              <a:rPr lang="en-US" dirty="0" smtClean="0"/>
              <a:t>2. It </a:t>
            </a:r>
            <a:r>
              <a:rPr lang="en-US" dirty="0" smtClean="0"/>
              <a:t>helps the employees by restricting them to not go to unsafe zones in the             </a:t>
            </a:r>
            <a:r>
              <a:rPr lang="en-US" dirty="0" smtClean="0"/>
              <a:t>workplace.</a:t>
            </a:r>
          </a:p>
          <a:p>
            <a:endParaRPr lang="en-US" dirty="0" smtClean="0"/>
          </a:p>
          <a:p>
            <a:endParaRPr lang="en-US" dirty="0" smtClean="0"/>
          </a:p>
          <a:p>
            <a:endParaRPr lang="en-US" dirty="0" smtClean="0"/>
          </a:p>
          <a:p>
            <a:r>
              <a:rPr lang="en-US" sz="3600" b="1" dirty="0" smtClean="0">
                <a:solidFill>
                  <a:schemeClr val="bg1"/>
                </a:solidFill>
                <a:latin typeface="Times New Roman" pitchFamily="18" charset="0"/>
                <a:cs typeface="Times New Roman" pitchFamily="18" charset="0"/>
              </a:rPr>
              <a:t>DISADVANTAGES:</a:t>
            </a:r>
          </a:p>
          <a:p>
            <a:r>
              <a:rPr lang="en-US" dirty="0" smtClean="0"/>
              <a:t>1. </a:t>
            </a:r>
            <a:r>
              <a:rPr lang="en-US" dirty="0" smtClean="0"/>
              <a:t>By keen monitoring of the employees, it creates a bit pressure for the employees to work </a:t>
            </a:r>
            <a:r>
              <a:rPr lang="en-US" dirty="0" smtClean="0"/>
              <a:t>freely.</a:t>
            </a:r>
          </a:p>
          <a:p>
            <a:r>
              <a:rPr lang="en-US" dirty="0" smtClean="0"/>
              <a:t>2. </a:t>
            </a:r>
            <a:r>
              <a:rPr lang="en-US" dirty="0" smtClean="0"/>
              <a:t>It is difficult to track the location of the employees for the admin, if the beacon at the employee is working not </a:t>
            </a:r>
            <a:r>
              <a:rPr lang="en-US" dirty="0" smtClean="0"/>
              <a:t>properly.</a:t>
            </a:r>
          </a:p>
          <a:p>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724</TotalTime>
  <Words>333</Words>
  <Application>Microsoft Office PowerPoint</Application>
  <PresentationFormat>Custom</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Slice</vt:lpstr>
      <vt:lpstr>        SESHADRI RAO GUDLAVALLERU ENGINEERING COLLEGE      (An Autonomous Institute with Permanent Affiliation to JNTUK, Kakinada)        Seshadri Rao Knowledge Village, Gudlavalleru – 521356, Krishna District      DEPARTMENT OF ELECTRONICS AND COMMUNICATION ENGINEERING   INDUSTRIAL/PRACTICAL TRAINING REPORT on  SMART EMPLOYEE TRACKING SYSTEM</vt:lpstr>
      <vt:lpstr>Objectives of the project:</vt:lpstr>
      <vt:lpstr>         </vt:lpstr>
      <vt:lpstr>Block diagram:</vt:lpstr>
      <vt:lpstr>NODE – RED FLOW:</vt:lpstr>
      <vt:lpstr>SKILLS REQUIRED:</vt:lpstr>
      <vt:lpstr>PYthON CODE:</vt:lpstr>
      <vt:lpstr>RESULT:</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SESHADRI RAO GUDLAVALLERU ENGINEERING COLLEGE DEPARTMENT OF ELECTRONICS AND COMMUNICATION ENGINEERING  PROJECT ON: IOT BASED RAILWAY CRACK DETECTION AND ALERT SYSTEM</dc:title>
  <dc:creator>knr rajesh</dc:creator>
  <cp:lastModifiedBy>MPMC</cp:lastModifiedBy>
  <cp:revision>37</cp:revision>
  <dcterms:created xsi:type="dcterms:W3CDTF">2022-08-21T10:30:08Z</dcterms:created>
  <dcterms:modified xsi:type="dcterms:W3CDTF">2022-09-20T10:57:31Z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