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65" r:id="rId6"/>
    <p:sldId id="266" r:id="rId7"/>
    <p:sldId id="267" r:id="rId8"/>
    <p:sldId id="269" r:id="rId9"/>
    <p:sldId id="268" r:id="rId10"/>
    <p:sldId id="270" r:id="rId11"/>
    <p:sldId id="271" r:id="rId12"/>
    <p:sldId id="275" r:id="rId13"/>
    <p:sldId id="273" r:id="rId14"/>
    <p:sldId id="276" r:id="rId15"/>
    <p:sldId id="272" r:id="rId16"/>
    <p:sldId id="277" r:id="rId17"/>
    <p:sldId id="274"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5"/>
            <p14:sldId id="266"/>
            <p14:sldId id="267"/>
            <p14:sldId id="269"/>
            <p14:sldId id="268"/>
            <p14:sldId id="270"/>
            <p14:sldId id="271"/>
            <p14:sldId id="275"/>
            <p14:sldId id="273"/>
            <p14:sldId id="276"/>
            <p14:sldId id="272"/>
            <p14:sldId id="277"/>
            <p14:sldId id="274"/>
            <p14:sldId id="278"/>
          </p14:sldIdLst>
        </p14:section>
        <p14:section name="Design, Impress, Work Together" id="{B9B51309-D148-4332-87C2-07BE32FBCA3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4F29"/>
    <a:srgbClr val="D2B4A6"/>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8/1/2022</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suryakameswar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I2022IBM00737@smartinternz.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70088"/>
            <a:ext cx="10515600" cy="2387600"/>
          </a:xfrm>
        </p:spPr>
        <p:txBody>
          <a:bodyPr/>
          <a:lstStyle/>
          <a:p>
            <a:r>
              <a:rPr lang="en-US" b="1" dirty="0">
                <a:solidFill>
                  <a:srgbClr val="FFFF00"/>
                </a:solidFill>
                <a:effectLst>
                  <a:outerShdw blurRad="38100" dist="38100" dir="2700000" algn="tl">
                    <a:srgbClr val="000000">
                      <a:alpha val="43137"/>
                    </a:srgbClr>
                  </a:outerShdw>
                </a:effectLst>
              </a:rPr>
              <a:t>Effective Heart Disease Prediction Using IBM Auto AI Service</a:t>
            </a:r>
            <a:endParaRPr lang="en-US" b="1" dirty="0">
              <a:solidFill>
                <a:srgbClr val="FFFF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8475378" y="4853030"/>
            <a:ext cx="3424704" cy="2004970"/>
          </a:xfrm>
        </p:spPr>
        <p:txBody>
          <a:bodyPr>
            <a:noAutofit/>
          </a:bodyPr>
          <a:lstStyle/>
          <a:p>
            <a:r>
              <a:rPr lang="en-US" sz="1400" b="1" dirty="0" smtClean="0">
                <a:solidFill>
                  <a:srgbClr val="002060"/>
                </a:solidFill>
              </a:rPr>
              <a:t>Dr. U. Surya Kameswari, </a:t>
            </a:r>
            <a:r>
              <a:rPr lang="en-US" sz="1000" b="1" dirty="0" smtClean="0">
                <a:solidFill>
                  <a:srgbClr val="002060"/>
                </a:solidFill>
              </a:rPr>
              <a:t>M.Sc., </a:t>
            </a:r>
            <a:r>
              <a:rPr lang="en-US" sz="1000" b="1" dirty="0" err="1" smtClean="0">
                <a:solidFill>
                  <a:srgbClr val="002060"/>
                </a:solidFill>
              </a:rPr>
              <a:t>M.Tech</a:t>
            </a:r>
            <a:r>
              <a:rPr lang="en-US" sz="1000" b="1" dirty="0" smtClean="0">
                <a:solidFill>
                  <a:srgbClr val="002060"/>
                </a:solidFill>
              </a:rPr>
              <a:t>., Ph.D.,</a:t>
            </a:r>
            <a:endParaRPr lang="en-US" sz="1400" b="1" dirty="0" smtClean="0">
              <a:solidFill>
                <a:srgbClr val="002060"/>
              </a:solidFill>
            </a:endParaRPr>
          </a:p>
          <a:p>
            <a:r>
              <a:rPr lang="en-US" sz="1400" b="1" dirty="0" smtClean="0">
                <a:solidFill>
                  <a:srgbClr val="C00000"/>
                </a:solidFill>
              </a:rPr>
              <a:t>Assistant Professor</a:t>
            </a:r>
          </a:p>
          <a:p>
            <a:r>
              <a:rPr lang="en-US" sz="1400" b="1" dirty="0" smtClean="0">
                <a:solidFill>
                  <a:srgbClr val="C00000"/>
                </a:solidFill>
              </a:rPr>
              <a:t>Department of CSE</a:t>
            </a:r>
          </a:p>
          <a:p>
            <a:r>
              <a:rPr lang="en-US" sz="1400" b="1" dirty="0" smtClean="0">
                <a:solidFill>
                  <a:srgbClr val="C00000"/>
                </a:solidFill>
              </a:rPr>
              <a:t>Acharya Nagarjuna University</a:t>
            </a:r>
          </a:p>
          <a:p>
            <a:r>
              <a:rPr lang="en-US" sz="1400" b="1" dirty="0" smtClean="0">
                <a:solidFill>
                  <a:srgbClr val="C00000"/>
                </a:solidFill>
              </a:rPr>
              <a:t>Andhra Pradesh</a:t>
            </a:r>
          </a:p>
        </p:txBody>
      </p:sp>
      <p:sp>
        <p:nvSpPr>
          <p:cNvPr id="4" name="TextBox 3"/>
          <p:cNvSpPr txBox="1"/>
          <p:nvPr/>
        </p:nvSpPr>
        <p:spPr>
          <a:xfrm>
            <a:off x="1558343" y="5228823"/>
            <a:ext cx="3979571" cy="954107"/>
          </a:xfrm>
          <a:prstGeom prst="rect">
            <a:avLst/>
          </a:prstGeom>
          <a:noFill/>
        </p:spPr>
        <p:txBody>
          <a:bodyPr wrap="square" rtlCol="0">
            <a:spAutoFit/>
          </a:bodyPr>
          <a:lstStyle/>
          <a:p>
            <a:r>
              <a:rPr lang="en-US" sz="1400" b="1" dirty="0" smtClean="0">
                <a:solidFill>
                  <a:srgbClr val="C00000"/>
                </a:solidFill>
                <a:hlinkClick r:id="rId3"/>
              </a:rPr>
              <a:t>u.suryakameswari@gmail.com</a:t>
            </a:r>
            <a:endParaRPr lang="en-US" sz="1400" b="1" dirty="0" smtClean="0">
              <a:solidFill>
                <a:srgbClr val="C00000"/>
              </a:solidFill>
            </a:endParaRPr>
          </a:p>
          <a:p>
            <a:endParaRPr lang="en-US" sz="1400" b="1" dirty="0" smtClean="0">
              <a:solidFill>
                <a:srgbClr val="C00000"/>
              </a:solidFill>
            </a:endParaRPr>
          </a:p>
          <a:p>
            <a:r>
              <a:rPr lang="en-US" sz="1400" b="1" dirty="0" smtClean="0">
                <a:solidFill>
                  <a:srgbClr val="C00000"/>
                </a:solidFill>
                <a:hlinkClick r:id="rId4"/>
              </a:rPr>
              <a:t>SI2022IBM00737@smartinternz.com</a:t>
            </a:r>
            <a:endParaRPr lang="en-US" sz="1400" b="1" dirty="0" smtClean="0">
              <a:solidFill>
                <a:srgbClr val="C00000"/>
              </a:solidFill>
            </a:endParaRPr>
          </a:p>
          <a:p>
            <a:endParaRPr lang="en-US" sz="1400" b="1" dirty="0">
              <a:solidFill>
                <a:srgbClr val="C00000"/>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Add Assets to Project</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59" y="1480399"/>
            <a:ext cx="10681972" cy="4868886"/>
          </a:xfrm>
          <a:prstGeom prst="rect">
            <a:avLst/>
          </a:prstGeom>
        </p:spPr>
      </p:pic>
    </p:spTree>
    <p:extLst>
      <p:ext uri="{BB962C8B-B14F-4D97-AF65-F5344CB8AC3E}">
        <p14:creationId xmlns:p14="http://schemas.microsoft.com/office/powerpoint/2010/main" val="115970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rial" panose="020B0604020202020204" pitchFamily="34" charset="0"/>
                <a:cs typeface="Arial" panose="020B0604020202020204" pitchFamily="34" charset="0"/>
              </a:rPr>
              <a:t>Progress map</a:t>
            </a:r>
            <a:endParaRPr lang="en-US" sz="4000" b="1" dirty="0">
              <a:latin typeface="Arial" panose="020B060402020202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50374" y="1592686"/>
            <a:ext cx="9001963" cy="4576293"/>
          </a:xfrm>
          <a:prstGeom prst="rect">
            <a:avLst/>
          </a:prstGeom>
          <a:noFill/>
          <a:ln>
            <a:noFill/>
          </a:ln>
        </p:spPr>
      </p:pic>
    </p:spTree>
    <p:extLst>
      <p:ext uri="{BB962C8B-B14F-4D97-AF65-F5344CB8AC3E}">
        <p14:creationId xmlns:p14="http://schemas.microsoft.com/office/powerpoint/2010/main" val="43751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Relationship Map</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720296"/>
            <a:ext cx="9747924" cy="4152470"/>
          </a:xfrm>
          <a:prstGeom prst="rect">
            <a:avLst/>
          </a:prstGeom>
        </p:spPr>
      </p:pic>
    </p:spTree>
    <p:extLst>
      <p:ext uri="{BB962C8B-B14F-4D97-AF65-F5344CB8AC3E}">
        <p14:creationId xmlns:p14="http://schemas.microsoft.com/office/powerpoint/2010/main" val="912165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Details</a:t>
            </a:r>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24990" y="1684247"/>
            <a:ext cx="10228811" cy="4458975"/>
          </a:xfrm>
          <a:prstGeom prst="rect">
            <a:avLst/>
          </a:prstGeom>
          <a:noFill/>
          <a:ln>
            <a:noFill/>
          </a:ln>
        </p:spPr>
      </p:pic>
    </p:spTree>
    <p:extLst>
      <p:ext uri="{BB962C8B-B14F-4D97-AF65-F5344CB8AC3E}">
        <p14:creationId xmlns:p14="http://schemas.microsoft.com/office/powerpoint/2010/main" val="1481571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Proposed </a:t>
            </a:r>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t>
            </a:r>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odel Dashboard</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89" y="1507223"/>
            <a:ext cx="10058234" cy="4842061"/>
          </a:xfrm>
          <a:prstGeom prst="rect">
            <a:avLst/>
          </a:prstGeom>
        </p:spPr>
      </p:pic>
    </p:spTree>
    <p:extLst>
      <p:ext uri="{BB962C8B-B14F-4D97-AF65-F5344CB8AC3E}">
        <p14:creationId xmlns:p14="http://schemas.microsoft.com/office/powerpoint/2010/main" val="1022662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3948116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4434" y="1683957"/>
            <a:ext cx="10548670" cy="4351338"/>
          </a:xfrm>
        </p:spPr>
        <p:txBody>
          <a:bodyPr/>
          <a:lstStyle/>
          <a:p>
            <a:pPr algn="just"/>
            <a:r>
              <a:rPr lang="en-US" dirty="0">
                <a:solidFill>
                  <a:schemeClr val="tx1"/>
                </a:solidFill>
              </a:rPr>
              <a:t>Human body is made up of various organs, all of which have their own functions. Heart is one such organ which pumps the blood through the body and if it doesn’t to do so, the human body can have fatal circumstances. One of the main reasons of mortality today is having heart disease. So it becomes necessary to make sure that our cardiovascular system or any other system in the human body for that matter must remain healthy. Unfortunately, people all around the world have been facing cardiovascular diseases.</a:t>
            </a:r>
            <a:endParaRPr lang="en-US" dirty="0">
              <a:solidFill>
                <a:schemeClr val="tx1"/>
              </a:solidFill>
            </a:endParaRPr>
          </a:p>
          <a:p>
            <a:pPr algn="just"/>
            <a:r>
              <a:rPr lang="en-US" dirty="0">
                <a:solidFill>
                  <a:schemeClr val="tx1"/>
                </a:solidFill>
              </a:rPr>
              <a:t>Heart disease also known as cardiovascular disease (CVD). In recent times, heart disease prediction is most complicated task in medical field. In modern era, approximately one person dies per minute due to heart disease. Data science plays a crucial rule in processing huge amount of data in the field of health care. As heart disease prediction is complicate task, there is a need to automate the prediction process to avoid the risks associated with it and alert the patient well in advance. </a:t>
            </a:r>
            <a:endParaRPr lang="en-US" dirty="0">
              <a:solidFill>
                <a:schemeClr val="tx1"/>
              </a:solidFill>
            </a:endParaRPr>
          </a:p>
        </p:txBody>
      </p:sp>
    </p:spTree>
    <p:extLst>
      <p:ext uri="{BB962C8B-B14F-4D97-AF65-F5344CB8AC3E}">
        <p14:creationId xmlns:p14="http://schemas.microsoft.com/office/powerpoint/2010/main" val="1051364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OBJECTIVES</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1" y="1825625"/>
            <a:ext cx="9915658" cy="4351338"/>
          </a:xfrm>
        </p:spPr>
        <p:txBody>
          <a:bodyPr>
            <a:normAutofit fontScale="85000" lnSpcReduction="10000"/>
          </a:bodyPr>
          <a:lstStyle/>
          <a:p>
            <a:pPr algn="just"/>
            <a:r>
              <a:rPr lang="en-US" dirty="0">
                <a:solidFill>
                  <a:schemeClr val="tx1"/>
                </a:solidFill>
              </a:rPr>
              <a:t>The main objective of the project is to develop heart disease prediction system using machine learning algorithms. The system can discover and extract hidden knowledge associated with disease from historical heart disease data set.</a:t>
            </a:r>
            <a:endParaRPr lang="en-US" dirty="0">
              <a:solidFill>
                <a:schemeClr val="tx1"/>
              </a:solidFill>
            </a:endParaRPr>
          </a:p>
          <a:p>
            <a:pPr marL="285750" indent="-285750" algn="just">
              <a:buFont typeface="Wingdings" panose="05000000000000000000" pitchFamily="2" charset="2"/>
              <a:buChar char="q"/>
            </a:pPr>
            <a:r>
              <a:rPr lang="en-US" dirty="0">
                <a:solidFill>
                  <a:schemeClr val="tx1"/>
                </a:solidFill>
              </a:rPr>
              <a:t>Reduce the cost of medical tests</a:t>
            </a:r>
            <a:endParaRPr lang="en-US" dirty="0">
              <a:solidFill>
                <a:schemeClr val="tx1"/>
              </a:solidFill>
            </a:endParaRPr>
          </a:p>
          <a:p>
            <a:pPr marL="285750" indent="-285750" algn="just">
              <a:buFont typeface="Wingdings" panose="05000000000000000000" pitchFamily="2" charset="2"/>
              <a:buChar char="q"/>
            </a:pPr>
            <a:r>
              <a:rPr lang="en-US" dirty="0">
                <a:solidFill>
                  <a:schemeClr val="tx1"/>
                </a:solidFill>
              </a:rPr>
              <a:t>Provides new approach to concealed patterns in data.</a:t>
            </a:r>
            <a:endParaRPr lang="en-US" dirty="0">
              <a:solidFill>
                <a:schemeClr val="tx1"/>
              </a:solidFill>
            </a:endParaRPr>
          </a:p>
          <a:p>
            <a:pPr marL="285750" indent="-285750" algn="just">
              <a:buFont typeface="Wingdings" panose="05000000000000000000" pitchFamily="2" charset="2"/>
              <a:buChar char="q"/>
            </a:pPr>
            <a:r>
              <a:rPr lang="en-US" dirty="0">
                <a:solidFill>
                  <a:schemeClr val="tx1"/>
                </a:solidFill>
              </a:rPr>
              <a:t>Helps avoid human biasness.</a:t>
            </a:r>
            <a:endParaRPr lang="en-US" dirty="0">
              <a:solidFill>
                <a:schemeClr val="tx1"/>
              </a:solidFill>
            </a:endParaRPr>
          </a:p>
          <a:p>
            <a:pPr marL="285750" indent="-285750" algn="just">
              <a:buFont typeface="Wingdings" panose="05000000000000000000" pitchFamily="2" charset="2"/>
              <a:buChar char="q"/>
            </a:pPr>
            <a:r>
              <a:rPr lang="en-US" dirty="0">
                <a:solidFill>
                  <a:schemeClr val="tx1"/>
                </a:solidFill>
              </a:rPr>
              <a:t>To implement different classifiers those classifies disease as per input of the user</a:t>
            </a:r>
            <a:endParaRPr lang="en-US" dirty="0">
              <a:solidFill>
                <a:schemeClr val="tx1"/>
              </a:solidFill>
            </a:endParaRPr>
          </a:p>
          <a:p>
            <a:pPr marL="285750" indent="-285750" algn="just">
              <a:buFont typeface="Wingdings" panose="05000000000000000000" pitchFamily="2" charset="2"/>
              <a:buChar char="q"/>
            </a:pPr>
            <a:r>
              <a:rPr lang="en-US" dirty="0">
                <a:solidFill>
                  <a:schemeClr val="tx1"/>
                </a:solidFill>
              </a:rPr>
              <a:t>To evaluate and identify the best out of all algorithms.</a:t>
            </a:r>
            <a:endParaRPr lang="en-US" dirty="0">
              <a:solidFill>
                <a:schemeClr val="tx1"/>
              </a:solidFill>
            </a:endParaRPr>
          </a:p>
          <a:p>
            <a:pPr marL="285750" indent="-285750" algn="just">
              <a:buFont typeface="Wingdings" panose="05000000000000000000" pitchFamily="2" charset="2"/>
              <a:buChar char="q"/>
            </a:pPr>
            <a:r>
              <a:rPr lang="en-US" dirty="0">
                <a:solidFill>
                  <a:schemeClr val="tx1"/>
                </a:solidFill>
              </a:rPr>
              <a:t>Lower number of deaths from heart disease.</a:t>
            </a:r>
            <a:endParaRPr lang="en-US" dirty="0">
              <a:solidFill>
                <a:schemeClr val="tx1"/>
              </a:solidFill>
            </a:endParaRPr>
          </a:p>
          <a:p>
            <a:pPr marL="285750" indent="-285750" algn="just">
              <a:buFont typeface="Wingdings" panose="05000000000000000000" pitchFamily="2" charset="2"/>
              <a:buChar char="q"/>
            </a:pPr>
            <a:r>
              <a:rPr lang="en-US" dirty="0">
                <a:solidFill>
                  <a:schemeClr val="tx1"/>
                </a:solidFill>
              </a:rPr>
              <a:t>Provide disease status to patient before he got infected severely.</a:t>
            </a:r>
            <a:endParaRPr lang="en-US" dirty="0">
              <a:solidFill>
                <a:schemeClr val="tx1"/>
              </a:solidFill>
            </a:endParaRPr>
          </a:p>
        </p:txBody>
      </p:sp>
    </p:spTree>
    <p:extLst>
      <p:ext uri="{BB962C8B-B14F-4D97-AF65-F5344CB8AC3E}">
        <p14:creationId xmlns:p14="http://schemas.microsoft.com/office/powerpoint/2010/main" val="3604057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LITERATURE SURVEY</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47328" y="1978025"/>
            <a:ext cx="4167753" cy="4351338"/>
          </a:xfrm>
        </p:spPr>
        <p:txBody>
          <a:bodyPr>
            <a:normAutofit fontScale="85000" lnSpcReduction="20000"/>
          </a:bodyPr>
          <a:lstStyle/>
          <a:p>
            <a:r>
              <a:rPr lang="en-US" b="1" dirty="0" smtClean="0">
                <a:solidFill>
                  <a:srgbClr val="00B0F0"/>
                </a:solidFill>
              </a:rPr>
              <a:t>Proposed Problem:</a:t>
            </a:r>
          </a:p>
          <a:p>
            <a:pPr algn="just"/>
            <a:r>
              <a:rPr lang="en-US" dirty="0">
                <a:solidFill>
                  <a:schemeClr val="tx1"/>
                </a:solidFill>
              </a:rPr>
              <a:t>We develop an AI-based Heart detection system using machine learning techniques. We present data processing that entails working with categorical variables and conversion of categorical columns. </a:t>
            </a:r>
            <a:endParaRPr lang="en-US" dirty="0">
              <a:solidFill>
                <a:schemeClr val="tx1"/>
              </a:solidFill>
            </a:endParaRPr>
          </a:p>
          <a:p>
            <a:pPr algn="just"/>
            <a:r>
              <a:rPr lang="en-US" dirty="0">
                <a:solidFill>
                  <a:schemeClr val="tx1"/>
                </a:solidFill>
              </a:rPr>
              <a:t>In our proposed system, A predictive model will be built using </a:t>
            </a:r>
            <a:r>
              <a:rPr lang="en-US" dirty="0" err="1">
                <a:solidFill>
                  <a:schemeClr val="tx1"/>
                </a:solidFill>
              </a:rPr>
              <a:t>AutoAI</a:t>
            </a:r>
            <a:r>
              <a:rPr lang="en-US" dirty="0">
                <a:solidFill>
                  <a:schemeClr val="tx1"/>
                </a:solidFill>
              </a:rPr>
              <a:t> on IBM Cloud Pak for Data. The model is then deployed to the Watson Machine Learning service, where it can be accessed via a REST API. A Node.js web app that allows a user to input some data to be scored against the previous model.</a:t>
            </a:r>
            <a:endParaRPr lang="en-US" dirty="0">
              <a:solidFill>
                <a:schemeClr val="tx1"/>
              </a:solidFill>
            </a:endParaRPr>
          </a:p>
        </p:txBody>
      </p:sp>
      <p:sp>
        <p:nvSpPr>
          <p:cNvPr id="4" name="Content Placeholder 2"/>
          <p:cNvSpPr txBox="1">
            <a:spLocks/>
          </p:cNvSpPr>
          <p:nvPr/>
        </p:nvSpPr>
        <p:spPr>
          <a:xfrm>
            <a:off x="990601" y="1978025"/>
            <a:ext cx="4495799" cy="4351338"/>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solidFill>
                  <a:srgbClr val="00B0F0"/>
                </a:solidFill>
              </a:rPr>
              <a:t>Existing Problem:</a:t>
            </a:r>
          </a:p>
          <a:p>
            <a:pPr algn="just"/>
            <a:r>
              <a:rPr lang="en-US" sz="2000" dirty="0" smtClean="0">
                <a:solidFill>
                  <a:schemeClr val="tx1"/>
                </a:solidFill>
              </a:rPr>
              <a:t>In </a:t>
            </a:r>
            <a:r>
              <a:rPr lang="en-US" sz="2000" dirty="0">
                <a:solidFill>
                  <a:schemeClr val="tx1"/>
                </a:solidFill>
              </a:rPr>
              <a:t>the existing system,  the input  details  are obtained  from  the  patient.  Then  from  the  user inputs,  using  ML  techniques  heart  disease  is  analyzed.  Now, the obtained results are compared with the results  of  existing  models  within  the  same  domain  </a:t>
            </a:r>
            <a:r>
              <a:rPr lang="en-US" sz="2000" dirty="0" smtClean="0">
                <a:solidFill>
                  <a:schemeClr val="tx1"/>
                </a:solidFill>
              </a:rPr>
              <a:t>and found</a:t>
            </a:r>
            <a:r>
              <a:rPr lang="en-US" sz="2000" dirty="0">
                <a:solidFill>
                  <a:schemeClr val="tx1"/>
                </a:solidFill>
              </a:rPr>
              <a:t>  to  be  improved. </a:t>
            </a:r>
            <a:endParaRPr lang="en-US" sz="2000" dirty="0" smtClean="0">
              <a:solidFill>
                <a:schemeClr val="tx1"/>
              </a:solidFill>
            </a:endParaRPr>
          </a:p>
          <a:p>
            <a:pPr algn="just"/>
            <a:r>
              <a:rPr lang="en-US" sz="2000" dirty="0" smtClean="0">
                <a:solidFill>
                  <a:schemeClr val="tx1"/>
                </a:solidFill>
              </a:rPr>
              <a:t>The</a:t>
            </a:r>
            <a:r>
              <a:rPr lang="en-US" sz="2000" dirty="0">
                <a:solidFill>
                  <a:schemeClr val="tx1"/>
                </a:solidFill>
              </a:rPr>
              <a:t>  data of  heart  disease  patients  collected  is used to  discover patterns with  NN,  DT,  Support  Vector machines  SVM,  and  Naive  Bayes.  The  results  are compared  for  performance  and  accuracy  with  these  algorithms</a:t>
            </a:r>
            <a:r>
              <a:rPr lang="en-US" sz="2000"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600519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Hardware and Software Requirements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smtClean="0">
                <a:solidFill>
                  <a:srgbClr val="00B0F0"/>
                </a:solidFill>
              </a:rPr>
              <a:t>Hardware Requirements</a:t>
            </a:r>
            <a:r>
              <a:rPr lang="en-US" b="1" dirty="0" smtClean="0">
                <a:solidFill>
                  <a:schemeClr val="tx1"/>
                </a:solidFill>
              </a:rPr>
              <a:t>:</a:t>
            </a:r>
          </a:p>
          <a:p>
            <a:pPr marL="285750" indent="-285750">
              <a:buFont typeface="Wingdings" panose="05000000000000000000" pitchFamily="2" charset="2"/>
              <a:buChar char="§"/>
            </a:pPr>
            <a:r>
              <a:rPr lang="en-US" dirty="0" smtClean="0">
                <a:solidFill>
                  <a:schemeClr val="tx1"/>
                </a:solidFill>
              </a:rPr>
              <a:t>Processor: Intel® Core ™ i3-3250M CPU @ 2.30GHz</a:t>
            </a:r>
          </a:p>
          <a:p>
            <a:pPr marL="285750" indent="-285750">
              <a:buFont typeface="Wingdings" panose="05000000000000000000" pitchFamily="2" charset="2"/>
              <a:buChar char="§"/>
            </a:pPr>
            <a:r>
              <a:rPr lang="en-US" dirty="0" smtClean="0">
                <a:solidFill>
                  <a:schemeClr val="tx1"/>
                </a:solidFill>
              </a:rPr>
              <a:t>Installed memory (RAM): 8 GB</a:t>
            </a:r>
          </a:p>
          <a:p>
            <a:pPr marL="285750" indent="-285750">
              <a:buFont typeface="Wingdings" panose="05000000000000000000" pitchFamily="2" charset="2"/>
              <a:buChar char="§"/>
            </a:pPr>
            <a:r>
              <a:rPr lang="en-US" dirty="0" smtClean="0">
                <a:solidFill>
                  <a:schemeClr val="tx1"/>
                </a:solidFill>
              </a:rPr>
              <a:t>Operating System: 64 bit</a:t>
            </a:r>
          </a:p>
          <a:p>
            <a:endParaRPr lang="en-US" dirty="0">
              <a:solidFill>
                <a:schemeClr val="tx1"/>
              </a:solidFill>
            </a:endParaRPr>
          </a:p>
        </p:txBody>
      </p:sp>
      <p:sp>
        <p:nvSpPr>
          <p:cNvPr id="4" name="Content Placeholder 2"/>
          <p:cNvSpPr txBox="1">
            <a:spLocks/>
          </p:cNvSpPr>
          <p:nvPr/>
        </p:nvSpPr>
        <p:spPr>
          <a:xfrm>
            <a:off x="7186048" y="1825625"/>
            <a:ext cx="4167753" cy="435133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rgbClr val="00B0F0"/>
                </a:solidFill>
              </a:rPr>
              <a:t>Software Requirements:</a:t>
            </a:r>
          </a:p>
          <a:p>
            <a:pPr marL="285750" indent="-285750">
              <a:buFont typeface="Wingdings" panose="05000000000000000000" pitchFamily="2" charset="2"/>
              <a:buChar char="§"/>
            </a:pPr>
            <a:r>
              <a:rPr lang="en-US" dirty="0" smtClean="0">
                <a:solidFill>
                  <a:schemeClr val="tx1"/>
                </a:solidFill>
              </a:rPr>
              <a:t>IBM Watson Studio</a:t>
            </a:r>
          </a:p>
          <a:p>
            <a:pPr marL="285750" indent="-285750">
              <a:buFont typeface="Wingdings" panose="05000000000000000000" pitchFamily="2" charset="2"/>
              <a:buChar char="§"/>
            </a:pPr>
            <a:r>
              <a:rPr lang="en-US" dirty="0" smtClean="0">
                <a:solidFill>
                  <a:schemeClr val="tx1"/>
                </a:solidFill>
              </a:rPr>
              <a:t>IBM Machine Learning</a:t>
            </a:r>
          </a:p>
          <a:p>
            <a:pPr marL="285750" indent="-285750">
              <a:buFont typeface="Wingdings" panose="05000000000000000000" pitchFamily="2" charset="2"/>
              <a:buChar char="§"/>
            </a:pPr>
            <a:r>
              <a:rPr lang="en-US" dirty="0" smtClean="0">
                <a:solidFill>
                  <a:schemeClr val="tx1"/>
                </a:solidFill>
              </a:rPr>
              <a:t>Python</a:t>
            </a:r>
          </a:p>
          <a:p>
            <a:pPr marL="285750" indent="-285750">
              <a:buFont typeface="Wingdings" panose="05000000000000000000" pitchFamily="2" charset="2"/>
              <a:buChar char="§"/>
            </a:pPr>
            <a:r>
              <a:rPr lang="en-US" dirty="0" smtClean="0">
                <a:solidFill>
                  <a:schemeClr val="tx1"/>
                </a:solidFill>
              </a:rPr>
              <a:t>Node-RED App</a:t>
            </a:r>
          </a:p>
          <a:p>
            <a:pPr marL="285750" indent="-285750">
              <a:buFont typeface="Wingdings" panose="05000000000000000000" pitchFamily="2" charset="2"/>
              <a:buChar char="§"/>
            </a:pPr>
            <a:r>
              <a:rPr lang="en-US" dirty="0" smtClean="0">
                <a:solidFill>
                  <a:schemeClr val="tx1"/>
                </a:solidFill>
              </a:rPr>
              <a:t>IBM Cloud Object Storage</a:t>
            </a:r>
          </a:p>
          <a:p>
            <a:endParaRPr lang="en-US" dirty="0">
              <a:solidFill>
                <a:schemeClr val="tx1"/>
              </a:solidFill>
            </a:endParaRPr>
          </a:p>
        </p:txBody>
      </p:sp>
    </p:spTree>
    <p:extLst>
      <p:ext uri="{BB962C8B-B14F-4D97-AF65-F5344CB8AC3E}">
        <p14:creationId xmlns:p14="http://schemas.microsoft.com/office/powerpoint/2010/main" val="2108068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TECHNICAL ARCHITECTURE</a:t>
            </a:r>
            <a:endPar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16227" y="1452137"/>
            <a:ext cx="4223198" cy="5051694"/>
          </a:xfrm>
        </p:spPr>
        <p:txBody>
          <a:bodyPr>
            <a:noAutofit/>
          </a:bodyPr>
          <a:lstStyle/>
          <a:p>
            <a:pPr marL="285750" indent="-285750" algn="just">
              <a:buFont typeface="Wingdings" panose="05000000000000000000" pitchFamily="2" charset="2"/>
              <a:buChar char="Ø"/>
            </a:pPr>
            <a:r>
              <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developer creates a Cloud Pak for Data project.</a:t>
            </a:r>
            <a:endPar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 typeface="Wingdings" panose="05000000000000000000" pitchFamily="2" charset="2"/>
              <a:buChar char="Ø"/>
            </a:pPr>
            <a:r>
              <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 model is created with </a:t>
            </a:r>
            <a:r>
              <a:rPr lang="en-US" sz="1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AutoAI</a:t>
            </a:r>
            <a:r>
              <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by uploading some data.</a:t>
            </a:r>
            <a:endPar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 typeface="Wingdings" panose="05000000000000000000" pitchFamily="2" charset="2"/>
              <a:buChar char="Ø"/>
            </a:pPr>
            <a:r>
              <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Data is backed up and stored on Cloud Object Storage.</a:t>
            </a:r>
            <a:endPar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 typeface="Wingdings" panose="05000000000000000000" pitchFamily="2" charset="2"/>
              <a:buChar char="Ø"/>
            </a:pPr>
            <a:r>
              <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model is deployed using the Watson Machine Learning service.</a:t>
            </a:r>
            <a:endPar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 typeface="Wingdings" panose="05000000000000000000" pitchFamily="2" charset="2"/>
              <a:buChar char="Ø"/>
            </a:pPr>
            <a:r>
              <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 Node.js web app is deployed on IBM Cloud. It calls the predictive model hosted on the Watson Machine Learning service.</a:t>
            </a:r>
            <a:endPar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buFont typeface="Wingdings" panose="05000000000000000000" pitchFamily="2" charset="2"/>
              <a:buChar char="Ø"/>
            </a:pPr>
            <a:r>
              <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 user visits the web app, enters their information, and the predictive model returns a response</a:t>
            </a:r>
            <a:endPar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705" y="1825625"/>
            <a:ext cx="6604744" cy="3712290"/>
          </a:xfrm>
          <a:prstGeom prst="rect">
            <a:avLst/>
          </a:prstGeom>
        </p:spPr>
      </p:pic>
    </p:spTree>
    <p:extLst>
      <p:ext uri="{BB962C8B-B14F-4D97-AF65-F5344CB8AC3E}">
        <p14:creationId xmlns:p14="http://schemas.microsoft.com/office/powerpoint/2010/main" val="1128257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DATA SET</a:t>
            </a:r>
            <a:endParaRPr lang="en-US"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478054" y="1436598"/>
            <a:ext cx="8928512" cy="5234659"/>
          </a:xfrm>
          <a:prstGeom prst="rect">
            <a:avLst/>
          </a:prstGeom>
        </p:spPr>
      </p:pic>
    </p:spTree>
    <p:extLst>
      <p:ext uri="{BB962C8B-B14F-4D97-AF65-F5344CB8AC3E}">
        <p14:creationId xmlns:p14="http://schemas.microsoft.com/office/powerpoint/2010/main" val="1602109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Create  a Project</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477" y="1765106"/>
            <a:ext cx="9401280" cy="4365237"/>
          </a:xfrm>
          <a:prstGeom prst="rect">
            <a:avLst/>
          </a:prstGeom>
        </p:spPr>
      </p:pic>
    </p:spTree>
    <p:extLst>
      <p:ext uri="{BB962C8B-B14F-4D97-AF65-F5344CB8AC3E}">
        <p14:creationId xmlns:p14="http://schemas.microsoft.com/office/powerpoint/2010/main" val="103038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Arial" panose="020B0604020202020204" pitchFamily="34" charset="0"/>
                <a:cs typeface="Arial" panose="020B0604020202020204" pitchFamily="34" charset="0"/>
              </a:rPr>
              <a:t>Create an IBM Cloud API </a:t>
            </a:r>
            <a:r>
              <a:rPr lang="en-IN" sz="3200" b="1" dirty="0" smtClean="0">
                <a:latin typeface="Arial" panose="020B0604020202020204" pitchFamily="34" charset="0"/>
                <a:cs typeface="Arial" panose="020B0604020202020204" pitchFamily="34" charset="0"/>
              </a:rPr>
              <a:t>key</a:t>
            </a:r>
            <a:endParaRPr lang="en-US" sz="3200" dirty="0">
              <a:latin typeface="Arial" panose="020B0604020202020204" pitchFamily="34" charset="0"/>
              <a:cs typeface="Arial" panose="020B0604020202020204"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7501" y="1440688"/>
            <a:ext cx="9323231" cy="5243447"/>
          </a:xfrm>
          <a:prstGeom prst="rect">
            <a:avLst/>
          </a:prstGeom>
          <a:noFill/>
          <a:ln>
            <a:noFill/>
          </a:ln>
        </p:spPr>
      </p:pic>
    </p:spTree>
    <p:extLst>
      <p:ext uri="{BB962C8B-B14F-4D97-AF65-F5344CB8AC3E}">
        <p14:creationId xmlns:p14="http://schemas.microsoft.com/office/powerpoint/2010/main" val="173301478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145</TotalTime>
  <Words>582</Words>
  <Application>Microsoft Office PowerPoint</Application>
  <PresentationFormat>Widescreen</PresentationFormat>
  <Paragraphs>55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Segoe UI</vt:lpstr>
      <vt:lpstr>Segoe UI Light</vt:lpstr>
      <vt:lpstr>Tahoma</vt:lpstr>
      <vt:lpstr>Times New Roman</vt:lpstr>
      <vt:lpstr>Wingdings</vt:lpstr>
      <vt:lpstr>WelcomeDoc</vt:lpstr>
      <vt:lpstr>Effective Heart Disease Prediction Using IBM Auto AI Service</vt:lpstr>
      <vt:lpstr>INTRODUCTION</vt:lpstr>
      <vt:lpstr>OBJECTIVES</vt:lpstr>
      <vt:lpstr>LITERATURE SURVEY</vt:lpstr>
      <vt:lpstr>Hardware and Software Requirements</vt:lpstr>
      <vt:lpstr>TECHNICAL ARCHITECTURE</vt:lpstr>
      <vt:lpstr>DATA SET</vt:lpstr>
      <vt:lpstr>Create  a Project</vt:lpstr>
      <vt:lpstr>Create an IBM Cloud API key</vt:lpstr>
      <vt:lpstr>Add Assets to Project</vt:lpstr>
      <vt:lpstr>Progress map</vt:lpstr>
      <vt:lpstr>Relationship Map</vt:lpstr>
      <vt:lpstr>Data Details</vt:lpstr>
      <vt:lpstr>Proposed Model Dashboard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Heart Disease Prediction Using IBM Auto AI Service</dc:title>
  <dc:creator>Vasantha</dc:creator>
  <cp:keywords/>
  <cp:lastModifiedBy>Vasantha</cp:lastModifiedBy>
  <cp:revision>15</cp:revision>
  <dcterms:created xsi:type="dcterms:W3CDTF">2022-08-01T04:53:15Z</dcterms:created>
  <dcterms:modified xsi:type="dcterms:W3CDTF">2022-08-01T07:19:06Z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