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71" d="100"/>
          <a:sy n="71"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23C4-59A9-410C-8830-52535EA7C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C8FF6C-F6D3-48A4-A2C0-373FCD9EE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665B48-007B-4181-BA16-4A0AEFEE4616}"/>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622A2A31-75B0-4213-89A7-D9180B26A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AD12F-84BB-410D-8797-727D6030717D}"/>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357144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6C8-2DFB-4C24-B143-BE17193C58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4AA6B-9346-4064-A109-6690DA824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99193-D853-4984-8B4E-F958FD81EA07}"/>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8F76D379-3D53-4548-920B-E24746E0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6B385-50C3-439A-A93A-8801153CFC97}"/>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195021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7C02A-C989-4541-BFDF-35EF4517A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AB0976-2FA3-4FE6-9D3F-903F328F4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2CF642-0CA4-4B16-8C66-DB11A134B618}"/>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DAF37187-03A8-43A5-B31B-2241EA236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73B4E-9B88-4688-AF02-FDBCDF037BA3}"/>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92667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34F6-0D22-437E-883B-08121A654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EC83D9-A30D-42B4-9C2B-084A62E72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6D2BF-D5AF-44B2-B94C-3BB376A494B1}"/>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298C6AC9-3270-4AF7-89F7-EED2F501C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5D633-601F-4BA5-B1FD-A8FD217BE70D}"/>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325724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B1F0-EF67-4BB8-A1C1-38A5099EB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095FEA-353D-4486-B787-29C15FC8D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AD40C-D19D-4A1E-9F02-B499C08BB9EC}"/>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54FEE97E-DB9C-44C8-A78D-0E123212E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79D46-959C-47ED-9ED5-B4715D6B9368}"/>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179374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F6EA-62D9-49FD-8B30-A21CA0820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FF1C1F-B950-4017-9BD7-5E3950273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1ECAD2-9B76-4B8A-B2F0-9A346B0F1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346C93-3724-45EF-9534-FB003B27FD5D}"/>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6" name="Footer Placeholder 5">
            <a:extLst>
              <a:ext uri="{FF2B5EF4-FFF2-40B4-BE49-F238E27FC236}">
                <a16:creationId xmlns:a16="http://schemas.microsoft.com/office/drawing/2014/main" id="{202FACB1-1353-4C2E-ADED-9D3BAA197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6E8ACA-9B23-43F3-A88D-A93F46CAB2CB}"/>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426901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4C12-6756-4DED-8AD2-00C7D75978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AC0A0-651F-493B-9C61-BD1A0635D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F34CC-D1C9-4AFD-A677-CF3BB7508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F2EF3E-0E1D-4610-B8E4-6C6BEC628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FADD8-9CE2-49EF-B4F9-ECAD7D6FB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F920CA-10C7-420C-A74F-306CB6752205}"/>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8" name="Footer Placeholder 7">
            <a:extLst>
              <a:ext uri="{FF2B5EF4-FFF2-40B4-BE49-F238E27FC236}">
                <a16:creationId xmlns:a16="http://schemas.microsoft.com/office/drawing/2014/main" id="{F82DFFA7-ED0F-4CDE-8089-3B5F0A8A03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1457A0-DCF7-49DB-B4B7-700B5B9BEA8F}"/>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39026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F84-A0CE-4A11-8C39-6EEAABC8D9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B4DDA-62BD-41FF-B784-C1B9A78E30EC}"/>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4" name="Footer Placeholder 3">
            <a:extLst>
              <a:ext uri="{FF2B5EF4-FFF2-40B4-BE49-F238E27FC236}">
                <a16:creationId xmlns:a16="http://schemas.microsoft.com/office/drawing/2014/main" id="{BD0D8475-0B4E-4AD1-A491-6FD82A120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53B26C-EB4A-40E6-82FA-EC12791E641D}"/>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62113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B66D1-C5EC-4E4F-8597-15EA7DC1F685}"/>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3" name="Footer Placeholder 2">
            <a:extLst>
              <a:ext uri="{FF2B5EF4-FFF2-40B4-BE49-F238E27FC236}">
                <a16:creationId xmlns:a16="http://schemas.microsoft.com/office/drawing/2014/main" id="{BF6F665D-E0C4-4A4B-9D65-6C826AA126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5E1BCB-E6FD-47A6-BA5D-CA67A3BB2413}"/>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61815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DECE-5861-4361-8BBC-BEF19744E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581385-FB8F-410B-80D1-0C4BEC540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87FDD2-AF4B-4BBA-BD87-D274EB264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4007F-4A85-41C4-9EAD-33B8D78178FF}"/>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6" name="Footer Placeholder 5">
            <a:extLst>
              <a:ext uri="{FF2B5EF4-FFF2-40B4-BE49-F238E27FC236}">
                <a16:creationId xmlns:a16="http://schemas.microsoft.com/office/drawing/2014/main" id="{D5A90AD3-2362-41DC-8C00-FE73F2592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CA9D8-2282-4253-BBB5-856684C761E4}"/>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379254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DDA1-F41A-4C6F-9D82-A6689559D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A6E4F7-57CB-473F-AD9D-4252D3A13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ECA5EE-72A4-43B9-ACEC-9E0F37B7A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DF93A-5247-47C2-8475-CFA400EC4970}"/>
              </a:ext>
            </a:extLst>
          </p:cNvPr>
          <p:cNvSpPr>
            <a:spLocks noGrp="1"/>
          </p:cNvSpPr>
          <p:nvPr>
            <p:ph type="dt" sz="half" idx="10"/>
          </p:nvPr>
        </p:nvSpPr>
        <p:spPr/>
        <p:txBody>
          <a:bodyPr/>
          <a:lstStyle/>
          <a:p>
            <a:fld id="{C480A930-F5FD-4FA8-BD88-94140ADA4956}" type="datetimeFigureOut">
              <a:rPr lang="en-IN" smtClean="0"/>
              <a:t>11-04-2022</a:t>
            </a:fld>
            <a:endParaRPr lang="en-IN"/>
          </a:p>
        </p:txBody>
      </p:sp>
      <p:sp>
        <p:nvSpPr>
          <p:cNvPr id="6" name="Footer Placeholder 5">
            <a:extLst>
              <a:ext uri="{FF2B5EF4-FFF2-40B4-BE49-F238E27FC236}">
                <a16:creationId xmlns:a16="http://schemas.microsoft.com/office/drawing/2014/main" id="{1332B48A-2031-43D2-AE1C-2841679B44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DAAD5-4F09-4351-B5D6-BB40EE38BC69}"/>
              </a:ext>
            </a:extLst>
          </p:cNvPr>
          <p:cNvSpPr>
            <a:spLocks noGrp="1"/>
          </p:cNvSpPr>
          <p:nvPr>
            <p:ph type="sldNum" sz="quarter" idx="12"/>
          </p:nvPr>
        </p:nvSpPr>
        <p:spPr/>
        <p:txBody>
          <a:bodyPr/>
          <a:lstStyle/>
          <a:p>
            <a:fld id="{C12F2512-EC07-4FE8-9114-68A25DD55E28}" type="slidenum">
              <a:rPr lang="en-IN" smtClean="0"/>
              <a:t>‹#›</a:t>
            </a:fld>
            <a:endParaRPr lang="en-IN"/>
          </a:p>
        </p:txBody>
      </p:sp>
    </p:spTree>
    <p:extLst>
      <p:ext uri="{BB962C8B-B14F-4D97-AF65-F5344CB8AC3E}">
        <p14:creationId xmlns:p14="http://schemas.microsoft.com/office/powerpoint/2010/main" val="271486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D3ACF-CD63-4BA8-80CE-B3520470B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F7E4FA-4114-46A1-856F-AC8F3D034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19354-EEEB-4473-BC73-483741C3D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0A930-F5FD-4FA8-BD88-94140ADA4956}" type="datetimeFigureOut">
              <a:rPr lang="en-IN" smtClean="0"/>
              <a:t>11-04-2022</a:t>
            </a:fld>
            <a:endParaRPr lang="en-IN"/>
          </a:p>
        </p:txBody>
      </p:sp>
      <p:sp>
        <p:nvSpPr>
          <p:cNvPr id="5" name="Footer Placeholder 4">
            <a:extLst>
              <a:ext uri="{FF2B5EF4-FFF2-40B4-BE49-F238E27FC236}">
                <a16:creationId xmlns:a16="http://schemas.microsoft.com/office/drawing/2014/main" id="{A526A7BD-B5D7-4E6E-B4CB-0BF520AC8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B29AC3-7E9A-42C1-A8B1-8EA6121AF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F2512-EC07-4FE8-9114-68A25DD55E28}" type="slidenum">
              <a:rPr lang="en-IN" smtClean="0"/>
              <a:t>‹#›</a:t>
            </a:fld>
            <a:endParaRPr lang="en-IN"/>
          </a:p>
        </p:txBody>
      </p:sp>
    </p:spTree>
    <p:extLst>
      <p:ext uri="{BB962C8B-B14F-4D97-AF65-F5344CB8AC3E}">
        <p14:creationId xmlns:p14="http://schemas.microsoft.com/office/powerpoint/2010/main" val="3095648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39E8-F90D-41D7-985E-7BFA49F0D91C}"/>
              </a:ext>
            </a:extLst>
          </p:cNvPr>
          <p:cNvSpPr>
            <a:spLocks noGrp="1"/>
          </p:cNvSpPr>
          <p:nvPr>
            <p:ph type="ctrTitle"/>
          </p:nvPr>
        </p:nvSpPr>
        <p:spPr>
          <a:xfrm>
            <a:off x="1268506" y="2026583"/>
            <a:ext cx="9144000" cy="2240057"/>
          </a:xfrm>
        </p:spPr>
        <p:txBody>
          <a:bodyPr>
            <a:normAutofit/>
          </a:bodyPr>
          <a:lstStyle/>
          <a:p>
            <a:r>
              <a:rPr lang="en-IN" sz="4400" dirty="0"/>
              <a:t>Dynamic Pricing Prediction For Cabs</a:t>
            </a:r>
            <a:br>
              <a:rPr lang="en-IN" sz="4400" dirty="0"/>
            </a:br>
            <a:r>
              <a:rPr lang="en-IN" sz="4400" dirty="0"/>
              <a:t>Using Machine Learning </a:t>
            </a:r>
          </a:p>
        </p:txBody>
      </p:sp>
      <p:sp>
        <p:nvSpPr>
          <p:cNvPr id="3" name="Subtitle 2">
            <a:extLst>
              <a:ext uri="{FF2B5EF4-FFF2-40B4-BE49-F238E27FC236}">
                <a16:creationId xmlns:a16="http://schemas.microsoft.com/office/drawing/2014/main" id="{D279ED50-EF43-44AD-A72A-CE169A6DF293}"/>
              </a:ext>
            </a:extLst>
          </p:cNvPr>
          <p:cNvSpPr>
            <a:spLocks noGrp="1"/>
          </p:cNvSpPr>
          <p:nvPr>
            <p:ph type="subTitle" idx="1"/>
          </p:nvPr>
        </p:nvSpPr>
        <p:spPr>
          <a:xfrm>
            <a:off x="4829773" y="4850468"/>
            <a:ext cx="7588624" cy="1442755"/>
          </a:xfrm>
        </p:spPr>
        <p:txBody>
          <a:bodyPr/>
          <a:lstStyle/>
          <a:p>
            <a:r>
              <a:rPr lang="en-IN" dirty="0"/>
              <a:t>Project Done By : K Pavan Chandra</a:t>
            </a:r>
          </a:p>
          <a:p>
            <a:r>
              <a:rPr lang="en-IN" dirty="0"/>
              <a:t>Project Guide : Mr. A. </a:t>
            </a:r>
            <a:r>
              <a:rPr lang="en-IN" dirty="0" err="1"/>
              <a:t>Yovan</a:t>
            </a:r>
            <a:r>
              <a:rPr lang="en-IN" dirty="0"/>
              <a:t> Felix</a:t>
            </a:r>
          </a:p>
          <a:p>
            <a:r>
              <a:rPr lang="en-IN" dirty="0"/>
              <a:t>Registration No: 39110518</a:t>
            </a:r>
          </a:p>
        </p:txBody>
      </p:sp>
      <p:pic>
        <p:nvPicPr>
          <p:cNvPr id="5" name="Picture 4">
            <a:extLst>
              <a:ext uri="{FF2B5EF4-FFF2-40B4-BE49-F238E27FC236}">
                <a16:creationId xmlns:a16="http://schemas.microsoft.com/office/drawing/2014/main" id="{C5577FD9-BFD1-486E-B609-539F806F1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49456" cy="2240056"/>
          </a:xfrm>
          <a:prstGeom prst="rect">
            <a:avLst/>
          </a:prstGeom>
        </p:spPr>
      </p:pic>
    </p:spTree>
    <p:extLst>
      <p:ext uri="{BB962C8B-B14F-4D97-AF65-F5344CB8AC3E}">
        <p14:creationId xmlns:p14="http://schemas.microsoft.com/office/powerpoint/2010/main" val="338552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9A47-95FF-44A8-8419-4C7262A46B79}"/>
              </a:ext>
            </a:extLst>
          </p:cNvPr>
          <p:cNvSpPr>
            <a:spLocks noGrp="1"/>
          </p:cNvSpPr>
          <p:nvPr>
            <p:ph type="title"/>
          </p:nvPr>
        </p:nvSpPr>
        <p:spPr>
          <a:xfrm>
            <a:off x="838200" y="149972"/>
            <a:ext cx="10515600" cy="1325563"/>
          </a:xfrm>
        </p:spPr>
        <p:txBody>
          <a:bodyPr>
            <a:normAutofit/>
          </a:bodyPr>
          <a:lstStyle/>
          <a:p>
            <a:r>
              <a:rPr lang="en-IN" sz="2400" b="1" dirty="0">
                <a:latin typeface="Arial" panose="020B0604020202020204" pitchFamily="34" charset="0"/>
                <a:cs typeface="Arial" panose="020B0604020202020204" pitchFamily="34" charset="0"/>
              </a:rPr>
              <a:t>Project Flow :</a:t>
            </a:r>
          </a:p>
        </p:txBody>
      </p:sp>
      <p:sp>
        <p:nvSpPr>
          <p:cNvPr id="3" name="Content Placeholder 2">
            <a:extLst>
              <a:ext uri="{FF2B5EF4-FFF2-40B4-BE49-F238E27FC236}">
                <a16:creationId xmlns:a16="http://schemas.microsoft.com/office/drawing/2014/main" id="{A5E6428C-9AB6-4215-A2C1-EF9AFF923638}"/>
              </a:ext>
            </a:extLst>
          </p:cNvPr>
          <p:cNvSpPr>
            <a:spLocks noGrp="1"/>
          </p:cNvSpPr>
          <p:nvPr>
            <p:ph idx="1"/>
          </p:nvPr>
        </p:nvSpPr>
        <p:spPr>
          <a:xfrm>
            <a:off x="838200" y="1475535"/>
            <a:ext cx="10515600" cy="4351338"/>
          </a:xfrm>
        </p:spPr>
        <p:txBody>
          <a:bodyPr>
            <a:noAutofit/>
          </a:bodyPr>
          <a:lstStyle/>
          <a:p>
            <a:pPr algn="l" rtl="0" fontAlgn="base">
              <a:spcBef>
                <a:spcPts val="0"/>
              </a:spcBef>
              <a:spcAft>
                <a:spcPts val="0"/>
              </a:spcAft>
              <a:buFont typeface="+mj-lt"/>
              <a:buAutoNum type="arabicPeriod"/>
            </a:pPr>
            <a:r>
              <a:rPr lang="en-US" sz="2000" b="0" i="0" dirty="0">
                <a:solidFill>
                  <a:srgbClr val="35475C"/>
                </a:solidFill>
                <a:effectLst/>
                <a:latin typeface="Arial" panose="020B0604020202020204" pitchFamily="34" charset="0"/>
                <a:cs typeface="Arial" panose="020B0604020202020204" pitchFamily="34" charset="0"/>
              </a:rPr>
              <a:t>Install Required Libraries.</a:t>
            </a:r>
          </a:p>
          <a:p>
            <a:pPr algn="l" rtl="0" fontAlgn="base">
              <a:spcBef>
                <a:spcPts val="0"/>
              </a:spcBef>
              <a:spcAft>
                <a:spcPts val="0"/>
              </a:spcAft>
              <a:buFont typeface="+mj-lt"/>
              <a:buAutoNum type="arabicPeriod"/>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mj-lt"/>
              <a:buAutoNum type="arabicPeriod"/>
            </a:pPr>
            <a:r>
              <a:rPr lang="en-US" sz="2000" b="0" i="0" dirty="0">
                <a:solidFill>
                  <a:srgbClr val="35475C"/>
                </a:solidFill>
                <a:effectLst/>
                <a:latin typeface="Arial" panose="020B0604020202020204" pitchFamily="34" charset="0"/>
                <a:cs typeface="Arial" panose="020B0604020202020204" pitchFamily="34" charset="0"/>
              </a:rPr>
              <a:t>Data Collection.</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Collect the dataset or Create the dataset</a:t>
            </a:r>
          </a:p>
          <a:p>
            <a:pPr marL="457200"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mj-lt"/>
              <a:buAutoNum type="arabicPeriod" startAt="3"/>
            </a:pPr>
            <a:r>
              <a:rPr lang="en-US" sz="2000" b="0" i="0" dirty="0">
                <a:solidFill>
                  <a:srgbClr val="35475C"/>
                </a:solidFill>
                <a:effectLst/>
                <a:latin typeface="Arial" panose="020B0604020202020204" pitchFamily="34" charset="0"/>
                <a:cs typeface="Arial" panose="020B0604020202020204" pitchFamily="34" charset="0"/>
              </a:rPr>
              <a:t>Data Pre- processing.</a:t>
            </a:r>
          </a:p>
          <a:p>
            <a:pPr algn="l" rtl="0" fontAlgn="base">
              <a:spcBef>
                <a:spcPts val="0"/>
              </a:spcBef>
              <a:spcAft>
                <a:spcPts val="0"/>
              </a:spcAft>
              <a:buFont typeface="+mj-lt"/>
              <a:buAutoNum type="arabicPeriod" startAt="3"/>
            </a:pPr>
            <a:endParaRPr lang="en-US" sz="2000" b="0"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Import the Libraries.</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Importing the dataset.</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Understanding Data Type and Summary of features.</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Take care of missing data &amp; create columns.</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Data Visualization.</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Drop the column from </a:t>
            </a:r>
            <a:r>
              <a:rPr lang="en-US" sz="2000" b="0" i="0" dirty="0" err="1">
                <a:solidFill>
                  <a:srgbClr val="35475C"/>
                </a:solidFill>
                <a:effectLst/>
                <a:latin typeface="Arial" panose="020B0604020202020204" pitchFamily="34" charset="0"/>
                <a:cs typeface="Arial" panose="020B0604020202020204" pitchFamily="34" charset="0"/>
              </a:rPr>
              <a:t>dataframe</a:t>
            </a:r>
            <a:r>
              <a:rPr lang="en-US" sz="2000" b="0" i="0" dirty="0">
                <a:solidFill>
                  <a:srgbClr val="35475C"/>
                </a:solidFill>
                <a:effectLst/>
                <a:latin typeface="Arial" panose="020B0604020202020204" pitchFamily="34" charset="0"/>
                <a:cs typeface="Arial" panose="020B0604020202020204" pitchFamily="34" charset="0"/>
              </a:rPr>
              <a:t> ,merge the </a:t>
            </a:r>
            <a:r>
              <a:rPr lang="en-US" sz="2000" b="0" i="0" dirty="0" err="1">
                <a:solidFill>
                  <a:srgbClr val="35475C"/>
                </a:solidFill>
                <a:effectLst/>
                <a:latin typeface="Arial" panose="020B0604020202020204" pitchFamily="34" charset="0"/>
                <a:cs typeface="Arial" panose="020B0604020202020204" pitchFamily="34" charset="0"/>
              </a:rPr>
              <a:t>dataframes</a:t>
            </a:r>
            <a:r>
              <a:rPr lang="en-US" sz="2000" b="0" i="0" dirty="0">
                <a:solidFill>
                  <a:srgbClr val="35475C"/>
                </a:solidFill>
                <a:effectLst/>
                <a:latin typeface="Arial" panose="020B0604020202020204" pitchFamily="34" charset="0"/>
                <a:cs typeface="Arial" panose="020B0604020202020204" pitchFamily="34" charset="0"/>
              </a:rPr>
              <a:t>.</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Observing </a:t>
            </a:r>
            <a:r>
              <a:rPr lang="en-US" sz="2000" b="0" i="0" dirty="0" err="1">
                <a:solidFill>
                  <a:srgbClr val="35475C"/>
                </a:solidFill>
                <a:effectLst/>
                <a:latin typeface="Arial" panose="020B0604020202020204" pitchFamily="34" charset="0"/>
                <a:cs typeface="Arial" panose="020B0604020202020204" pitchFamily="34" charset="0"/>
              </a:rPr>
              <a:t>Target,Numerical</a:t>
            </a:r>
            <a:r>
              <a:rPr lang="en-US" sz="2000" b="0" i="0" dirty="0">
                <a:solidFill>
                  <a:srgbClr val="35475C"/>
                </a:solidFill>
                <a:effectLst/>
                <a:latin typeface="Arial" panose="020B0604020202020204" pitchFamily="34" charset="0"/>
                <a:cs typeface="Arial" panose="020B0604020202020204" pitchFamily="34" charset="0"/>
              </a:rPr>
              <a:t> and Categorical Columns</a:t>
            </a:r>
          </a:p>
          <a:p>
            <a:pPr marL="457200"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Label Encoding &amp; Splitting the Dataset into Dependent and Independent variables</a:t>
            </a: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Splitting Data into Train and Test.</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03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6DF21-EE06-4DB5-BD0A-FD29ABC17F62}"/>
              </a:ext>
            </a:extLst>
          </p:cNvPr>
          <p:cNvSpPr txBox="1"/>
          <p:nvPr/>
        </p:nvSpPr>
        <p:spPr>
          <a:xfrm>
            <a:off x="1300442" y="724397"/>
            <a:ext cx="9295280" cy="5693866"/>
          </a:xfrm>
          <a:prstGeom prst="rect">
            <a:avLst/>
          </a:prstGeom>
          <a:noFill/>
        </p:spPr>
        <p:txBody>
          <a:bodyPr wrap="square">
            <a:spAutoFit/>
          </a:bodyPr>
          <a:lstStyle/>
          <a:p>
            <a:pPr algn="l" rtl="0" fontAlgn="base">
              <a:spcBef>
                <a:spcPts val="0"/>
              </a:spcBef>
              <a:spcAft>
                <a:spcPts val="0"/>
              </a:spcAft>
              <a:buFont typeface="+mj-lt"/>
              <a:buAutoNum type="arabicPeriod" startAt="4"/>
            </a:pPr>
            <a:r>
              <a:rPr lang="en-US" sz="2400" b="1" i="0" dirty="0">
                <a:solidFill>
                  <a:srgbClr val="35475C"/>
                </a:solidFill>
                <a:effectLst/>
                <a:latin typeface="Arial" panose="020B0604020202020204" pitchFamily="34" charset="0"/>
                <a:cs typeface="Arial" panose="020B0604020202020204" pitchFamily="34" charset="0"/>
              </a:rPr>
              <a:t> Model Building :</a:t>
            </a:r>
          </a:p>
          <a:p>
            <a:pPr algn="l" rtl="0" fontAlgn="base">
              <a:spcBef>
                <a:spcPts val="0"/>
              </a:spcBef>
              <a:spcAft>
                <a:spcPts val="0"/>
              </a:spcAft>
            </a:pPr>
            <a:endParaRPr lang="en-US" sz="2400" b="1" dirty="0">
              <a:solidFill>
                <a:srgbClr val="35475C"/>
              </a:solidFill>
              <a:latin typeface="Arial" panose="020B0604020202020204" pitchFamily="34" charset="0"/>
              <a:cs typeface="Arial" panose="020B0604020202020204" pitchFamily="34" charset="0"/>
            </a:endParaRPr>
          </a:p>
          <a:p>
            <a:pPr algn="l" rtl="0" fontAlgn="base">
              <a:spcBef>
                <a:spcPts val="0"/>
              </a:spcBef>
              <a:spcAft>
                <a:spcPts val="0"/>
              </a:spcAft>
            </a:pPr>
            <a:r>
              <a:rPr lang="en-US" sz="2000" b="0" i="0" dirty="0">
                <a:solidFill>
                  <a:srgbClr val="35475C"/>
                </a:solidFill>
                <a:effectLst/>
                <a:latin typeface="Arial" panose="020B0604020202020204" pitchFamily="34" charset="0"/>
                <a:cs typeface="Arial" panose="020B0604020202020204" pitchFamily="34" charset="0"/>
              </a:rPr>
              <a:t>Training and testing the model</a:t>
            </a:r>
          </a:p>
          <a:p>
            <a:pPr algn="l" rtl="0" fontAlgn="base">
              <a:spcBef>
                <a:spcPts val="0"/>
              </a:spcBef>
              <a:spcAft>
                <a:spcPts val="0"/>
              </a:spcAft>
            </a:pPr>
            <a:endParaRPr lang="en-US" sz="2000" b="0"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Evaluation of Model</a:t>
            </a:r>
          </a:p>
          <a:p>
            <a:pPr marL="457200" algn="l" rtl="0" fontAlgn="base">
              <a:spcBef>
                <a:spcPts val="0"/>
              </a:spcBef>
              <a:spcAft>
                <a:spcPts val="0"/>
              </a:spcAft>
            </a:pPr>
            <a:endParaRPr lang="en-US" sz="2000" b="0"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Saving the Model</a:t>
            </a:r>
          </a:p>
          <a:p>
            <a:pPr marL="457200"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mj-lt"/>
              <a:buAutoNum type="arabicPeriod" startAt="5"/>
            </a:pPr>
            <a:r>
              <a:rPr lang="en-US" sz="2400" b="1" i="0" dirty="0">
                <a:solidFill>
                  <a:srgbClr val="35475C"/>
                </a:solidFill>
                <a:effectLst/>
                <a:latin typeface="Arial" panose="020B0604020202020204" pitchFamily="34" charset="0"/>
                <a:cs typeface="Arial" panose="020B0604020202020204" pitchFamily="34" charset="0"/>
              </a:rPr>
              <a:t> Application Building</a:t>
            </a:r>
          </a:p>
          <a:p>
            <a:pPr algn="l" rtl="0" fontAlgn="base">
              <a:spcBef>
                <a:spcPts val="0"/>
              </a:spcBef>
              <a:spcAft>
                <a:spcPts val="0"/>
              </a:spcAft>
              <a:buFont typeface="+mj-lt"/>
              <a:buAutoNum type="arabicPeriod" startAt="5"/>
            </a:pPr>
            <a:endParaRPr lang="en-US" sz="2400" b="1"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Create an HTML file</a:t>
            </a:r>
          </a:p>
          <a:p>
            <a:pPr marL="457200"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Build a Python Code</a:t>
            </a:r>
          </a:p>
          <a:p>
            <a:pPr marL="457200"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mj-lt"/>
              <a:buAutoNum type="arabicPeriod" startAt="6"/>
            </a:pPr>
            <a:r>
              <a:rPr lang="en-US" sz="2400" b="1" i="0" dirty="0">
                <a:solidFill>
                  <a:srgbClr val="35475C"/>
                </a:solidFill>
                <a:effectLst/>
                <a:latin typeface="Arial" panose="020B0604020202020204" pitchFamily="34" charset="0"/>
                <a:cs typeface="Arial" panose="020B0604020202020204" pitchFamily="34" charset="0"/>
              </a:rPr>
              <a:t> Final UI</a:t>
            </a:r>
          </a:p>
          <a:p>
            <a:pPr algn="l" rtl="0" fontAlgn="base">
              <a:spcBef>
                <a:spcPts val="0"/>
              </a:spcBef>
              <a:spcAft>
                <a:spcPts val="0"/>
              </a:spcAft>
              <a:buFont typeface="+mj-lt"/>
              <a:buAutoNum type="arabicPeriod" startAt="6"/>
            </a:pPr>
            <a:endParaRPr lang="en-US" sz="2400" b="1" i="0" dirty="0">
              <a:solidFill>
                <a:srgbClr val="35475C"/>
              </a:solidFill>
              <a:effectLst/>
              <a:latin typeface="Arial" panose="020B0604020202020204" pitchFamily="34" charset="0"/>
              <a:cs typeface="Arial" panose="020B0604020202020204" pitchFamily="34" charset="0"/>
            </a:endParaRPr>
          </a:p>
          <a:p>
            <a:pPr marL="457200"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Dashboard Of the flask app.</a:t>
            </a:r>
          </a:p>
        </p:txBody>
      </p:sp>
    </p:spTree>
    <p:extLst>
      <p:ext uri="{BB962C8B-B14F-4D97-AF65-F5344CB8AC3E}">
        <p14:creationId xmlns:p14="http://schemas.microsoft.com/office/powerpoint/2010/main" val="332056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DB63-C39F-4610-9E90-5DFEF256765B}"/>
              </a:ext>
            </a:extLst>
          </p:cNvPr>
          <p:cNvSpPr>
            <a:spLocks noGrp="1"/>
          </p:cNvSpPr>
          <p:nvPr>
            <p:ph type="title"/>
          </p:nvPr>
        </p:nvSpPr>
        <p:spPr>
          <a:xfrm>
            <a:off x="174812" y="0"/>
            <a:ext cx="3932237" cy="1600200"/>
          </a:xfrm>
        </p:spPr>
        <p:txBody>
          <a:bodyPr>
            <a:normAutofit/>
          </a:bodyPr>
          <a:lstStyle/>
          <a:p>
            <a:r>
              <a:rPr lang="en-IN" sz="2400" b="1" dirty="0">
                <a:latin typeface="Arial" panose="020B0604020202020204" pitchFamily="34" charset="0"/>
                <a:cs typeface="Arial" panose="020B0604020202020204" pitchFamily="34" charset="0"/>
              </a:rPr>
              <a:t>Project Folder Structure :</a:t>
            </a:r>
          </a:p>
        </p:txBody>
      </p:sp>
      <p:pic>
        <p:nvPicPr>
          <p:cNvPr id="8" name="Picture Placeholder 7">
            <a:extLst>
              <a:ext uri="{FF2B5EF4-FFF2-40B4-BE49-F238E27FC236}">
                <a16:creationId xmlns:a16="http://schemas.microsoft.com/office/drawing/2014/main" id="{C3CE8A46-B9AE-469B-A06D-1DDFF0C3B49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539" r="3539"/>
          <a:stretch>
            <a:fillRect/>
          </a:stretch>
        </p:blipFill>
        <p:spPr>
          <a:xfrm>
            <a:off x="5183188" y="241300"/>
            <a:ext cx="6172200" cy="6400800"/>
          </a:xfrm>
        </p:spPr>
      </p:pic>
      <p:sp>
        <p:nvSpPr>
          <p:cNvPr id="4" name="Text Placeholder 3">
            <a:extLst>
              <a:ext uri="{FF2B5EF4-FFF2-40B4-BE49-F238E27FC236}">
                <a16:creationId xmlns:a16="http://schemas.microsoft.com/office/drawing/2014/main" id="{439328C8-6D71-462F-9B7F-FD7169210881}"/>
              </a:ext>
            </a:extLst>
          </p:cNvPr>
          <p:cNvSpPr>
            <a:spLocks noGrp="1"/>
          </p:cNvSpPr>
          <p:nvPr>
            <p:ph type="body" sz="half" idx="2"/>
          </p:nvPr>
        </p:nvSpPr>
        <p:spPr>
          <a:xfrm>
            <a:off x="174812" y="1909482"/>
            <a:ext cx="4787153" cy="4584700"/>
          </a:xfrm>
        </p:spPr>
        <p:txBody>
          <a:bodyPr>
            <a:normAutofit/>
          </a:bodyPr>
          <a:lstStyle/>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We are building a Flask Application which needs HTML pages “</a:t>
            </a:r>
            <a:r>
              <a:rPr lang="en-US" sz="1800" b="1" i="0" dirty="0">
                <a:solidFill>
                  <a:srgbClr val="35475C"/>
                </a:solidFill>
                <a:effectLst/>
                <a:latin typeface="Arial" panose="020B0604020202020204" pitchFamily="34" charset="0"/>
                <a:cs typeface="Arial" panose="020B0604020202020204" pitchFamily="34" charset="0"/>
              </a:rPr>
              <a:t>index.html</a:t>
            </a:r>
            <a:r>
              <a:rPr lang="en-US" sz="1800" b="0" i="0" dirty="0">
                <a:solidFill>
                  <a:srgbClr val="35475C"/>
                </a:solidFill>
                <a:effectLst/>
                <a:latin typeface="Arial" panose="020B0604020202020204" pitchFamily="34" charset="0"/>
                <a:cs typeface="Arial" panose="020B0604020202020204" pitchFamily="34" charset="0"/>
              </a:rPr>
              <a:t>” ,“</a:t>
            </a:r>
            <a:r>
              <a:rPr lang="en-US" sz="1800" b="1" i="0" dirty="0">
                <a:solidFill>
                  <a:srgbClr val="35475C"/>
                </a:solidFill>
                <a:effectLst/>
                <a:latin typeface="Arial" panose="020B0604020202020204" pitchFamily="34" charset="0"/>
                <a:cs typeface="Arial" panose="020B0604020202020204" pitchFamily="34" charset="0"/>
              </a:rPr>
              <a:t>index1.html</a:t>
            </a:r>
            <a:r>
              <a:rPr lang="en-US" sz="1800" b="0" i="0" dirty="0">
                <a:solidFill>
                  <a:srgbClr val="35475C"/>
                </a:solidFill>
                <a:effectLst/>
                <a:latin typeface="Arial" panose="020B0604020202020204" pitchFamily="34" charset="0"/>
                <a:cs typeface="Arial" panose="020B0604020202020204" pitchFamily="34" charset="0"/>
              </a:rPr>
              <a:t>” ,“</a:t>
            </a:r>
            <a:r>
              <a:rPr lang="en-US" sz="1800" b="1" i="0" dirty="0">
                <a:solidFill>
                  <a:srgbClr val="35475C"/>
                </a:solidFill>
                <a:effectLst/>
                <a:latin typeface="Arial" panose="020B0604020202020204" pitchFamily="34" charset="0"/>
                <a:cs typeface="Arial" panose="020B0604020202020204" pitchFamily="34" charset="0"/>
              </a:rPr>
              <a:t>result.html</a:t>
            </a:r>
            <a:r>
              <a:rPr lang="en-US" sz="1800" b="0" i="0" dirty="0">
                <a:solidFill>
                  <a:srgbClr val="35475C"/>
                </a:solidFill>
                <a:effectLst/>
                <a:latin typeface="Arial" panose="020B0604020202020204" pitchFamily="34" charset="0"/>
                <a:cs typeface="Arial" panose="020B0604020202020204" pitchFamily="34" charset="0"/>
              </a:rPr>
              <a:t>” stored in the templates folder and a python script </a:t>
            </a:r>
            <a:r>
              <a:rPr lang="en-US" sz="1800" b="1" i="0" dirty="0">
                <a:solidFill>
                  <a:srgbClr val="35475C"/>
                </a:solidFill>
                <a:effectLst/>
                <a:latin typeface="Arial" panose="020B0604020202020204" pitchFamily="34" charset="0"/>
                <a:cs typeface="Arial" panose="020B0604020202020204" pitchFamily="34" charset="0"/>
              </a:rPr>
              <a:t>app.py</a:t>
            </a:r>
            <a:r>
              <a:rPr lang="en-US" sz="1800" b="0" i="0" dirty="0">
                <a:solidFill>
                  <a:srgbClr val="35475C"/>
                </a:solidFill>
                <a:effectLst/>
                <a:latin typeface="Arial" panose="020B0604020202020204" pitchFamily="34" charset="0"/>
                <a:cs typeface="Arial" panose="020B0604020202020204" pitchFamily="34" charset="0"/>
              </a:rPr>
              <a:t>  for server side scripting</a:t>
            </a:r>
          </a:p>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The model is built in the notebook </a:t>
            </a:r>
            <a:r>
              <a:rPr lang="en-US" sz="1800" b="1" i="0" dirty="0" err="1">
                <a:solidFill>
                  <a:srgbClr val="35475C"/>
                </a:solidFill>
                <a:effectLst/>
                <a:latin typeface="Arial" panose="020B0604020202020204" pitchFamily="34" charset="0"/>
                <a:cs typeface="Arial" panose="020B0604020202020204" pitchFamily="34" charset="0"/>
              </a:rPr>
              <a:t>lyft</a:t>
            </a:r>
            <a:r>
              <a:rPr lang="en-US" sz="1800" b="1" i="0" dirty="0">
                <a:solidFill>
                  <a:srgbClr val="35475C"/>
                </a:solidFill>
                <a:effectLst/>
                <a:latin typeface="Arial" panose="020B0604020202020204" pitchFamily="34" charset="0"/>
                <a:cs typeface="Arial" panose="020B0604020202020204" pitchFamily="34" charset="0"/>
              </a:rPr>
              <a:t>-uber-price-</a:t>
            </a:r>
            <a:r>
              <a:rPr lang="en-US" sz="1800" b="1" i="0" dirty="0" err="1">
                <a:solidFill>
                  <a:srgbClr val="35475C"/>
                </a:solidFill>
                <a:effectLst/>
                <a:latin typeface="Arial" panose="020B0604020202020204" pitchFamily="34" charset="0"/>
                <a:cs typeface="Arial" panose="020B0604020202020204" pitchFamily="34" charset="0"/>
              </a:rPr>
              <a:t>prediction.ipynb</a:t>
            </a:r>
            <a:endParaRPr lang="en-US" sz="1800" b="0" i="0" dirty="0">
              <a:solidFill>
                <a:srgbClr val="35475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We need the model which is saved and the saved model in this content is </a:t>
            </a:r>
            <a:r>
              <a:rPr lang="en-US" sz="1800" b="1" i="0" dirty="0" err="1">
                <a:solidFill>
                  <a:srgbClr val="35475C"/>
                </a:solidFill>
                <a:effectLst/>
                <a:latin typeface="Arial" panose="020B0604020202020204" pitchFamily="34" charset="0"/>
                <a:cs typeface="Arial" panose="020B0604020202020204" pitchFamily="34" charset="0"/>
              </a:rPr>
              <a:t>model.pkl</a:t>
            </a:r>
            <a:r>
              <a:rPr lang="en-US" sz="1800" b="1" i="0" dirty="0">
                <a:solidFill>
                  <a:srgbClr val="35475C"/>
                </a:solidFill>
                <a:effectLst/>
                <a:latin typeface="Arial" panose="020B0604020202020204" pitchFamily="34" charset="0"/>
                <a:cs typeface="Arial" panose="020B0604020202020204" pitchFamily="34" charset="0"/>
              </a:rPr>
              <a:t>.</a:t>
            </a:r>
            <a:endParaRPr lang="en-US" sz="1800" b="0" i="0" dirty="0">
              <a:solidFill>
                <a:srgbClr val="35475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The static folder will contain a </a:t>
            </a:r>
            <a:r>
              <a:rPr lang="en-US" sz="1800" b="0" i="0" dirty="0" err="1">
                <a:solidFill>
                  <a:srgbClr val="35475C"/>
                </a:solidFill>
                <a:effectLst/>
                <a:latin typeface="Arial" panose="020B0604020202020204" pitchFamily="34" charset="0"/>
                <a:cs typeface="Arial" panose="020B0604020202020204" pitchFamily="34" charset="0"/>
              </a:rPr>
              <a:t>css</a:t>
            </a:r>
            <a:r>
              <a:rPr lang="en-US" sz="1800" b="0" i="0" dirty="0">
                <a:solidFill>
                  <a:srgbClr val="35475C"/>
                </a:solidFill>
                <a:effectLst/>
                <a:latin typeface="Arial" panose="020B0604020202020204" pitchFamily="34" charset="0"/>
                <a:cs typeface="Arial" panose="020B0604020202020204" pitchFamily="34" charset="0"/>
              </a:rPr>
              <a:t> file which is  used in the html file.</a:t>
            </a:r>
          </a:p>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The templates mainly used here are “</a:t>
            </a:r>
            <a:r>
              <a:rPr lang="en-US" sz="1800" b="1" i="0" dirty="0">
                <a:solidFill>
                  <a:srgbClr val="35475C"/>
                </a:solidFill>
                <a:effectLst/>
                <a:latin typeface="Arial" panose="020B0604020202020204" pitchFamily="34" charset="0"/>
                <a:cs typeface="Arial" panose="020B0604020202020204" pitchFamily="34" charset="0"/>
              </a:rPr>
              <a:t>index.html</a:t>
            </a:r>
            <a:r>
              <a:rPr lang="en-US" sz="1800" b="0" i="0" dirty="0">
                <a:solidFill>
                  <a:srgbClr val="35475C"/>
                </a:solidFill>
                <a:effectLst/>
                <a:latin typeface="Arial" panose="020B0604020202020204" pitchFamily="34" charset="0"/>
                <a:cs typeface="Arial" panose="020B0604020202020204" pitchFamily="34" charset="0"/>
              </a:rPr>
              <a:t>”,”</a:t>
            </a:r>
            <a:r>
              <a:rPr lang="en-US" sz="1800" b="1" i="0" dirty="0">
                <a:solidFill>
                  <a:srgbClr val="35475C"/>
                </a:solidFill>
                <a:effectLst/>
                <a:latin typeface="Arial" panose="020B0604020202020204" pitchFamily="34" charset="0"/>
                <a:cs typeface="Arial" panose="020B0604020202020204" pitchFamily="34" charset="0"/>
              </a:rPr>
              <a:t>index1.html</a:t>
            </a:r>
            <a:r>
              <a:rPr lang="en-US" sz="1800" b="0" i="0" dirty="0">
                <a:solidFill>
                  <a:srgbClr val="35475C"/>
                </a:solidFill>
                <a:effectLst/>
                <a:latin typeface="Arial" panose="020B0604020202020204" pitchFamily="34" charset="0"/>
                <a:cs typeface="Arial" panose="020B0604020202020204" pitchFamily="34" charset="0"/>
              </a:rPr>
              <a:t>”, “</a:t>
            </a:r>
            <a:r>
              <a:rPr lang="en-US" sz="1800" b="1" i="0" dirty="0">
                <a:solidFill>
                  <a:srgbClr val="35475C"/>
                </a:solidFill>
                <a:effectLst/>
                <a:latin typeface="Arial" panose="020B0604020202020204" pitchFamily="34" charset="0"/>
                <a:cs typeface="Arial" panose="020B0604020202020204" pitchFamily="34" charset="0"/>
              </a:rPr>
              <a:t>result.html</a:t>
            </a:r>
            <a:r>
              <a:rPr lang="en-US" sz="1800" b="0" i="0" dirty="0">
                <a:solidFill>
                  <a:srgbClr val="35475C"/>
                </a:solidFill>
                <a:effectLst/>
                <a:latin typeface="Arial" panose="020B0604020202020204" pitchFamily="34" charset="0"/>
                <a:cs typeface="Arial" panose="020B0604020202020204" pitchFamily="34" charset="0"/>
              </a:rPr>
              <a:t>” for showcasing the UI</a:t>
            </a:r>
          </a:p>
          <a:p>
            <a:pPr algn="l">
              <a:buFont typeface="Arial" panose="020B0604020202020204" pitchFamily="34" charset="0"/>
              <a:buChar char="•"/>
            </a:pPr>
            <a:r>
              <a:rPr lang="en-US" sz="1800" b="0" i="0" dirty="0">
                <a:solidFill>
                  <a:srgbClr val="35475C"/>
                </a:solidFill>
                <a:effectLst/>
                <a:latin typeface="Arial" panose="020B0604020202020204" pitchFamily="34" charset="0"/>
                <a:cs typeface="Arial" panose="020B0604020202020204" pitchFamily="34" charset="0"/>
              </a:rPr>
              <a:t>The flask app is denoted as </a:t>
            </a:r>
            <a:r>
              <a:rPr lang="en-US" sz="1800" b="1" i="0" dirty="0">
                <a:solidFill>
                  <a:srgbClr val="35475C"/>
                </a:solidFill>
                <a:effectLst/>
                <a:latin typeface="Arial" panose="020B0604020202020204" pitchFamily="34" charset="0"/>
                <a:cs typeface="Arial" panose="020B0604020202020204" pitchFamily="34" charset="0"/>
              </a:rPr>
              <a:t>app.py</a:t>
            </a:r>
            <a:endParaRPr lang="en-US" sz="1800" b="0" i="0" dirty="0">
              <a:solidFill>
                <a:srgbClr val="35475C"/>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3964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230B-00DD-4D8C-9137-56D796F2C2ED}"/>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Install Required Packages :</a:t>
            </a:r>
          </a:p>
        </p:txBody>
      </p:sp>
      <p:sp>
        <p:nvSpPr>
          <p:cNvPr id="3" name="Content Placeholder 2">
            <a:extLst>
              <a:ext uri="{FF2B5EF4-FFF2-40B4-BE49-F238E27FC236}">
                <a16:creationId xmlns:a16="http://schemas.microsoft.com/office/drawing/2014/main" id="{7C26A701-5D3D-445E-B5F7-F03CF4EA99C7}"/>
              </a:ext>
            </a:extLst>
          </p:cNvPr>
          <p:cNvSpPr>
            <a:spLocks noGrp="1"/>
          </p:cNvSpPr>
          <p:nvPr>
            <p:ph idx="1"/>
          </p:nvPr>
        </p:nvSpPr>
        <p:spPr/>
        <p:txBody>
          <a:bodyPr>
            <a:normAutofit fontScale="85000" lnSpcReduction="20000"/>
          </a:bodyPr>
          <a:lstStyle/>
          <a:p>
            <a:pPr algn="l" rtl="0" fontAlgn="base">
              <a:spcBef>
                <a:spcPts val="0"/>
              </a:spcBef>
              <a:spcAft>
                <a:spcPts val="800"/>
              </a:spcAft>
              <a:buFont typeface="Arial" panose="020B0604020202020204" pitchFamily="34" charset="0"/>
              <a:buChar char="•"/>
            </a:pPr>
            <a:r>
              <a:rPr lang="en-US" sz="2600" b="0" i="0" dirty="0">
                <a:solidFill>
                  <a:srgbClr val="35475C"/>
                </a:solidFill>
                <a:effectLst/>
                <a:latin typeface="Arial" panose="020B0604020202020204" pitchFamily="34" charset="0"/>
                <a:cs typeface="Arial" panose="020B0604020202020204" pitchFamily="34" charset="0"/>
              </a:rPr>
              <a:t>To complete the project, you need the following packages and libraries.</a:t>
            </a:r>
          </a:p>
          <a:p>
            <a:pPr algn="l" rtl="0" fontAlgn="base">
              <a:spcBef>
                <a:spcPts val="0"/>
              </a:spcBef>
              <a:spcAft>
                <a:spcPts val="800"/>
              </a:spcAft>
              <a:buFont typeface="Arial" panose="020B0604020202020204" pitchFamily="34" charset="0"/>
              <a:buChar char="•"/>
            </a:pPr>
            <a:endParaRPr lang="en-US" sz="2600" b="0" i="0" dirty="0">
              <a:solidFill>
                <a:srgbClr val="35475C"/>
              </a:solidFill>
              <a:effectLst/>
              <a:latin typeface="Arial" panose="020B0604020202020204" pitchFamily="34" charset="0"/>
              <a:cs typeface="Arial" panose="020B0604020202020204" pitchFamily="34" charset="0"/>
            </a:endParaRPr>
          </a:p>
          <a:p>
            <a:pPr marL="38100" algn="l" rtl="0" fontAlgn="base">
              <a:spcBef>
                <a:spcPts val="0"/>
              </a:spcBef>
              <a:spcAft>
                <a:spcPts val="800"/>
              </a:spcAft>
              <a:buFont typeface="+mj-lt"/>
              <a:buAutoNum type="arabicPeriod"/>
            </a:pPr>
            <a:r>
              <a:rPr lang="en-US" sz="2600" b="0" i="0" dirty="0">
                <a:solidFill>
                  <a:srgbClr val="35475C"/>
                </a:solidFill>
                <a:effectLst/>
                <a:latin typeface="Arial" panose="020B0604020202020204" pitchFamily="34" charset="0"/>
                <a:cs typeface="Arial" panose="020B0604020202020204" pitchFamily="34" charset="0"/>
              </a:rPr>
              <a:t>Anaconda Navigator</a:t>
            </a:r>
          </a:p>
          <a:p>
            <a:pPr marL="38100" algn="l" rtl="0" fontAlgn="base">
              <a:spcBef>
                <a:spcPts val="0"/>
              </a:spcBef>
              <a:spcAft>
                <a:spcPts val="800"/>
              </a:spcAft>
              <a:buFont typeface="+mj-lt"/>
              <a:buAutoNum type="arabicPeriod"/>
            </a:pPr>
            <a:r>
              <a:rPr lang="en-US" sz="2600" b="0" i="0" dirty="0" err="1">
                <a:solidFill>
                  <a:srgbClr val="35475C"/>
                </a:solidFill>
                <a:effectLst/>
                <a:latin typeface="Arial" panose="020B0604020202020204" pitchFamily="34" charset="0"/>
                <a:cs typeface="Arial" panose="020B0604020202020204" pitchFamily="34" charset="0"/>
              </a:rPr>
              <a:t>Jupyter</a:t>
            </a:r>
            <a:endParaRPr lang="en-US" sz="2600" b="0" i="0" dirty="0">
              <a:solidFill>
                <a:srgbClr val="35475C"/>
              </a:solidFill>
              <a:effectLst/>
              <a:latin typeface="Arial" panose="020B0604020202020204" pitchFamily="34" charset="0"/>
              <a:cs typeface="Arial" panose="020B0604020202020204" pitchFamily="34" charset="0"/>
            </a:endParaRPr>
          </a:p>
          <a:p>
            <a:pPr marL="38100" algn="l" rtl="0" fontAlgn="base">
              <a:spcBef>
                <a:spcPts val="0"/>
              </a:spcBef>
              <a:spcAft>
                <a:spcPts val="800"/>
              </a:spcAft>
              <a:buFont typeface="+mj-lt"/>
              <a:buAutoNum type="arabicPeriod"/>
            </a:pPr>
            <a:r>
              <a:rPr lang="en-US" sz="2600" b="0" i="0" dirty="0" err="1">
                <a:solidFill>
                  <a:srgbClr val="35475C"/>
                </a:solidFill>
                <a:effectLst/>
                <a:latin typeface="Arial" panose="020B0604020202020204" pitchFamily="34" charset="0"/>
                <a:cs typeface="Arial" panose="020B0604020202020204" pitchFamily="34" charset="0"/>
              </a:rPr>
              <a:t>Numpy</a:t>
            </a:r>
            <a:endParaRPr lang="en-US" sz="2600" b="0" i="0" dirty="0">
              <a:solidFill>
                <a:srgbClr val="35475C"/>
              </a:solidFill>
              <a:effectLst/>
              <a:latin typeface="Arial" panose="020B0604020202020204" pitchFamily="34" charset="0"/>
              <a:cs typeface="Arial" panose="020B0604020202020204" pitchFamily="34" charset="0"/>
            </a:endParaRPr>
          </a:p>
          <a:p>
            <a:pPr marL="38100" algn="l" rtl="0" fontAlgn="base">
              <a:spcBef>
                <a:spcPts val="0"/>
              </a:spcBef>
              <a:spcAft>
                <a:spcPts val="800"/>
              </a:spcAft>
              <a:buFont typeface="+mj-lt"/>
              <a:buAutoNum type="arabicPeriod"/>
            </a:pPr>
            <a:r>
              <a:rPr lang="en-US" sz="2600" b="0" i="0" dirty="0">
                <a:solidFill>
                  <a:srgbClr val="35475C"/>
                </a:solidFill>
                <a:effectLst/>
                <a:latin typeface="Arial" panose="020B0604020202020204" pitchFamily="34" charset="0"/>
                <a:cs typeface="Arial" panose="020B0604020202020204" pitchFamily="34" charset="0"/>
              </a:rPr>
              <a:t>Pandas</a:t>
            </a:r>
          </a:p>
          <a:p>
            <a:pPr marL="38100" algn="l" rtl="0" fontAlgn="base">
              <a:spcBef>
                <a:spcPts val="0"/>
              </a:spcBef>
              <a:spcAft>
                <a:spcPts val="800"/>
              </a:spcAft>
              <a:buFont typeface="+mj-lt"/>
              <a:buAutoNum type="arabicPeriod"/>
            </a:pPr>
            <a:r>
              <a:rPr lang="en-US" sz="2600" b="0" i="0" dirty="0">
                <a:solidFill>
                  <a:srgbClr val="35475C"/>
                </a:solidFill>
                <a:effectLst/>
                <a:latin typeface="Arial" panose="020B0604020202020204" pitchFamily="34" charset="0"/>
                <a:cs typeface="Arial" panose="020B0604020202020204" pitchFamily="34" charset="0"/>
              </a:rPr>
              <a:t>Matplotlib</a:t>
            </a:r>
          </a:p>
          <a:p>
            <a:pPr marL="38100" algn="l" rtl="0" fontAlgn="base">
              <a:spcBef>
                <a:spcPts val="0"/>
              </a:spcBef>
              <a:spcAft>
                <a:spcPts val="800"/>
              </a:spcAft>
              <a:buFont typeface="+mj-lt"/>
              <a:buAutoNum type="arabicPeriod"/>
            </a:pPr>
            <a:r>
              <a:rPr lang="en-US" sz="2600" b="0" i="0" dirty="0">
                <a:solidFill>
                  <a:srgbClr val="35475C"/>
                </a:solidFill>
                <a:effectLst/>
                <a:latin typeface="Arial" panose="020B0604020202020204" pitchFamily="34" charset="0"/>
                <a:cs typeface="Arial" panose="020B0604020202020204" pitchFamily="34" charset="0"/>
              </a:rPr>
              <a:t>Scikit-Learn</a:t>
            </a:r>
          </a:p>
          <a:p>
            <a:pPr algn="l"/>
            <a:r>
              <a:rPr lang="en-US" sz="2600" b="0" i="0" dirty="0">
                <a:effectLst/>
                <a:latin typeface="Arial" panose="020B0604020202020204" pitchFamily="34" charset="0"/>
                <a:cs typeface="Arial" panose="020B0604020202020204" pitchFamily="34" charset="0"/>
              </a:rPr>
              <a:t>Install Anaconda software</a:t>
            </a:r>
            <a:br>
              <a:rPr lang="en-US" sz="2600" b="0" i="0" dirty="0">
                <a:effectLst/>
                <a:latin typeface="Arial" panose="020B0604020202020204" pitchFamily="34" charset="0"/>
                <a:cs typeface="Arial" panose="020B0604020202020204" pitchFamily="34" charset="0"/>
              </a:rPr>
            </a:br>
            <a:endParaRPr lang="en-US" sz="2600" b="0" i="0" dirty="0">
              <a:effectLst/>
              <a:latin typeface="Arial" panose="020B0604020202020204" pitchFamily="34" charset="0"/>
              <a:cs typeface="Arial" panose="020B0604020202020204" pitchFamily="34" charset="0"/>
            </a:endParaRPr>
          </a:p>
          <a:p>
            <a:pPr algn="l"/>
            <a:r>
              <a:rPr lang="en-US" sz="2600" b="0" i="0" dirty="0">
                <a:effectLst/>
                <a:latin typeface="Arial" panose="020B0604020202020204" pitchFamily="34" charset="0"/>
                <a:cs typeface="Arial" panose="020B0604020202020204" pitchFamily="34" charset="0"/>
              </a:rPr>
              <a:t>To install Anaconda on your local system, go through the below links according to your system requirements. After Anaconda is installed, run the .exe folder.</a:t>
            </a:r>
          </a:p>
          <a:p>
            <a:endParaRPr lang="en-IN" dirty="0"/>
          </a:p>
        </p:txBody>
      </p:sp>
    </p:spTree>
    <p:extLst>
      <p:ext uri="{BB962C8B-B14F-4D97-AF65-F5344CB8AC3E}">
        <p14:creationId xmlns:p14="http://schemas.microsoft.com/office/powerpoint/2010/main" val="389191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A860-ADA1-40CD-B367-9DBCFFA8D462}"/>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Install Required Libraries :</a:t>
            </a:r>
          </a:p>
        </p:txBody>
      </p:sp>
      <p:pic>
        <p:nvPicPr>
          <p:cNvPr id="5" name="Content Placeholder 4">
            <a:extLst>
              <a:ext uri="{FF2B5EF4-FFF2-40B4-BE49-F238E27FC236}">
                <a16:creationId xmlns:a16="http://schemas.microsoft.com/office/drawing/2014/main" id="{07048751-F104-4C29-8D98-797E8878F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2178"/>
            <a:ext cx="3021034" cy="4351338"/>
          </a:xfrm>
        </p:spPr>
      </p:pic>
      <p:pic>
        <p:nvPicPr>
          <p:cNvPr id="7" name="Picture 6">
            <a:extLst>
              <a:ext uri="{FF2B5EF4-FFF2-40B4-BE49-F238E27FC236}">
                <a16:creationId xmlns:a16="http://schemas.microsoft.com/office/drawing/2014/main" id="{1C804644-ABEA-4013-BF07-1D97C01B8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234" y="1812178"/>
            <a:ext cx="8164736" cy="4351338"/>
          </a:xfrm>
          <a:prstGeom prst="rect">
            <a:avLst/>
          </a:prstGeom>
        </p:spPr>
      </p:pic>
    </p:spTree>
    <p:extLst>
      <p:ext uri="{BB962C8B-B14F-4D97-AF65-F5344CB8AC3E}">
        <p14:creationId xmlns:p14="http://schemas.microsoft.com/office/powerpoint/2010/main" val="157576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8920-3D95-4DAF-9DD1-2DC69D71EAAE}"/>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Installation Of Libraries :</a:t>
            </a:r>
          </a:p>
        </p:txBody>
      </p:sp>
      <p:sp>
        <p:nvSpPr>
          <p:cNvPr id="3" name="Content Placeholder 2">
            <a:extLst>
              <a:ext uri="{FF2B5EF4-FFF2-40B4-BE49-F238E27FC236}">
                <a16:creationId xmlns:a16="http://schemas.microsoft.com/office/drawing/2014/main" id="{E28BB208-DF25-415B-8F87-92F1343166BF}"/>
              </a:ext>
            </a:extLst>
          </p:cNvPr>
          <p:cNvSpPr>
            <a:spLocks noGrp="1"/>
          </p:cNvSpPr>
          <p:nvPr>
            <p:ph idx="1"/>
          </p:nvPr>
        </p:nvSpPr>
        <p:spPr/>
        <p:txBody>
          <a:bodyPr>
            <a:normAutofit fontScale="62500" lnSpcReduction="20000"/>
          </a:bodyPr>
          <a:lstStyle/>
          <a:p>
            <a:r>
              <a:rPr lang="en-US" sz="2600" b="1" dirty="0">
                <a:effectLst/>
                <a:latin typeface="Arial" panose="020B0604020202020204" pitchFamily="34" charset="0"/>
                <a:cs typeface="Arial" panose="020B0604020202020204" pitchFamily="34" charset="0"/>
              </a:rPr>
              <a:t>Installation of </a:t>
            </a:r>
            <a:r>
              <a:rPr lang="en-US" sz="2600" b="1" dirty="0" err="1">
                <a:effectLst/>
                <a:latin typeface="Arial" panose="020B0604020202020204" pitchFamily="34" charset="0"/>
                <a:cs typeface="Arial" panose="020B0604020202020204" pitchFamily="34" charset="0"/>
              </a:rPr>
              <a:t>Numpy</a:t>
            </a:r>
            <a:r>
              <a:rPr lang="en-US" sz="2600" b="1" dirty="0">
                <a:effectLst/>
                <a:latin typeface="Arial" panose="020B0604020202020204" pitchFamily="34" charset="0"/>
                <a:cs typeface="Arial" panose="020B0604020202020204" pitchFamily="34" charset="0"/>
              </a:rPr>
              <a:t> Library :</a:t>
            </a:r>
          </a:p>
          <a:p>
            <a:endParaRPr lang="en-US" sz="2600" dirty="0">
              <a:effectLst/>
              <a:latin typeface="Arial" panose="020B0604020202020204" pitchFamily="34" charset="0"/>
              <a:cs typeface="Arial" panose="020B0604020202020204" pitchFamily="34" charset="0"/>
            </a:endParaRPr>
          </a:p>
          <a:p>
            <a:pPr marL="0" indent="0">
              <a:buNone/>
            </a:pPr>
            <a:r>
              <a:rPr lang="en-US" sz="2600" b="1" i="0" dirty="0">
                <a:latin typeface="Montserrat" panose="00000500000000000000" pitchFamily="2" charset="0"/>
                <a:cs typeface="Arial" panose="020B0604020202020204" pitchFamily="34" charset="0"/>
              </a:rPr>
              <a:t>   </a:t>
            </a:r>
            <a:r>
              <a:rPr lang="en-US" sz="2600" b="1" i="0" dirty="0">
                <a:effectLst/>
                <a:latin typeface="Arial" panose="020B0604020202020204" pitchFamily="34" charset="0"/>
                <a:cs typeface="Arial" panose="020B0604020202020204" pitchFamily="34" charset="0"/>
              </a:rPr>
              <a:t>Using Anaconda Navigator: </a:t>
            </a:r>
            <a:r>
              <a:rPr lang="en-US" sz="2600" b="0" i="0" dirty="0" err="1">
                <a:effectLst/>
                <a:latin typeface="Arial" panose="020B0604020202020204" pitchFamily="34" charset="0"/>
                <a:cs typeface="Arial" panose="020B0604020202020204" pitchFamily="34" charset="0"/>
              </a:rPr>
              <a:t>conda</a:t>
            </a:r>
            <a:r>
              <a:rPr lang="en-US" sz="2600" b="0" i="0" dirty="0">
                <a:effectLst/>
                <a:latin typeface="Arial" panose="020B0604020202020204" pitchFamily="34" charset="0"/>
                <a:cs typeface="Arial" panose="020B0604020202020204" pitchFamily="34" charset="0"/>
              </a:rPr>
              <a:t> install </a:t>
            </a:r>
            <a:r>
              <a:rPr lang="en-US" sz="2600" b="0" i="0" dirty="0" err="1">
                <a:effectLst/>
                <a:latin typeface="Arial" panose="020B0604020202020204" pitchFamily="34" charset="0"/>
                <a:cs typeface="Arial" panose="020B0604020202020204" pitchFamily="34" charset="0"/>
              </a:rPr>
              <a:t>numpy</a:t>
            </a:r>
            <a:endParaRPr lang="en-US" sz="2600" b="0" i="0" dirty="0">
              <a:effectLst/>
              <a:latin typeface="Arial" panose="020B0604020202020204" pitchFamily="34" charset="0"/>
              <a:cs typeface="Arial" panose="020B0604020202020204" pitchFamily="34" charset="0"/>
            </a:endParaRPr>
          </a:p>
          <a:p>
            <a:pPr marL="0" indent="0" algn="l" rtl="0">
              <a:spcBef>
                <a:spcPts val="0"/>
              </a:spcBef>
              <a:spcAft>
                <a:spcPts val="800"/>
              </a:spcAft>
              <a:buNone/>
            </a:pPr>
            <a:r>
              <a:rPr lang="en-US" sz="2600" dirty="0">
                <a:latin typeface="Arial" panose="020B0604020202020204" pitchFamily="34" charset="0"/>
                <a:cs typeface="Arial" panose="020B0604020202020204" pitchFamily="34" charset="0"/>
              </a:rPr>
              <a:t>   </a:t>
            </a:r>
          </a:p>
          <a:p>
            <a:pPr marL="0" indent="0" algn="l" rtl="0">
              <a:spcBef>
                <a:spcPts val="0"/>
              </a:spcBef>
              <a:spcAft>
                <a:spcPts val="800"/>
              </a:spcAft>
              <a:buNone/>
            </a:pPr>
            <a:r>
              <a:rPr lang="en-US" sz="2600" b="1" i="0" dirty="0">
                <a:effectLst/>
                <a:latin typeface="Arial" panose="020B0604020202020204" pitchFamily="34" charset="0"/>
                <a:cs typeface="Arial" panose="020B0604020202020204" pitchFamily="34" charset="0"/>
              </a:rPr>
              <a:t>    OR</a:t>
            </a:r>
          </a:p>
          <a:p>
            <a:pPr marL="0" indent="0" algn="l" rtl="0">
              <a:spcBef>
                <a:spcPts val="0"/>
              </a:spcBef>
              <a:spcAft>
                <a:spcPts val="800"/>
              </a:spcAft>
              <a:buNone/>
            </a:pPr>
            <a:r>
              <a:rPr lang="en-US" sz="2600" b="1" i="0" dirty="0">
                <a:effectLst/>
                <a:latin typeface="Arial" panose="020B0604020202020204" pitchFamily="34" charset="0"/>
                <a:cs typeface="Arial" panose="020B0604020202020204" pitchFamily="34" charset="0"/>
              </a:rPr>
              <a:t>  </a:t>
            </a:r>
          </a:p>
          <a:p>
            <a:pPr marL="0" indent="0" algn="l" rtl="0">
              <a:spcBef>
                <a:spcPts val="0"/>
              </a:spcBef>
              <a:spcAft>
                <a:spcPts val="800"/>
              </a:spcAft>
              <a:buNone/>
            </a:pPr>
            <a:r>
              <a:rPr lang="en-US" sz="2600" b="1" i="0" dirty="0">
                <a:effectLst/>
                <a:latin typeface="Arial" panose="020B0604020202020204" pitchFamily="34" charset="0"/>
                <a:cs typeface="Arial" panose="020B0604020202020204" pitchFamily="34" charset="0"/>
              </a:rPr>
              <a:t>   Using command prompt:</a:t>
            </a:r>
            <a:r>
              <a:rPr lang="en-US" sz="2600" b="0" i="0" dirty="0">
                <a:effectLst/>
                <a:latin typeface="Arial" panose="020B0604020202020204" pitchFamily="34" charset="0"/>
                <a:cs typeface="Arial" panose="020B0604020202020204" pitchFamily="34" charset="0"/>
              </a:rPr>
              <a:t> pip install </a:t>
            </a:r>
            <a:r>
              <a:rPr lang="en-US" sz="2600" b="0" i="0" dirty="0" err="1">
                <a:effectLst/>
                <a:latin typeface="Arial" panose="020B0604020202020204" pitchFamily="34" charset="0"/>
                <a:cs typeface="Arial" panose="020B0604020202020204" pitchFamily="34" charset="0"/>
              </a:rPr>
              <a:t>numpy</a:t>
            </a:r>
            <a:r>
              <a:rPr lang="en-US" sz="2600" b="0" i="0" dirty="0">
                <a:effectLst/>
                <a:latin typeface="Montserrat" panose="00000500000000000000" pitchFamily="2" charset="0"/>
              </a:rPr>
              <a:t>.</a:t>
            </a:r>
            <a:br>
              <a:rPr lang="en-US" sz="2600" b="0" i="0" dirty="0">
                <a:effectLst/>
                <a:latin typeface="Montserrat" panose="00000500000000000000" pitchFamily="2" charset="0"/>
              </a:rPr>
            </a:br>
            <a:br>
              <a:rPr lang="en-US" sz="2600" b="1" dirty="0">
                <a:effectLst/>
                <a:latin typeface="Arial" panose="020B0604020202020204" pitchFamily="34" charset="0"/>
                <a:cs typeface="Arial" panose="020B0604020202020204" pitchFamily="34" charset="0"/>
              </a:rPr>
            </a:br>
            <a:endParaRPr lang="en-US" sz="2600" b="1" dirty="0">
              <a:effectLst/>
              <a:latin typeface="Arial" panose="020B0604020202020204" pitchFamily="34" charset="0"/>
              <a:cs typeface="Arial" panose="020B0604020202020204" pitchFamily="34" charset="0"/>
            </a:endParaRPr>
          </a:p>
          <a:p>
            <a:pPr algn="l"/>
            <a:r>
              <a:rPr lang="en-US" sz="2600" b="1" i="0" dirty="0">
                <a:solidFill>
                  <a:srgbClr val="35475C"/>
                </a:solidFill>
                <a:effectLst/>
                <a:latin typeface="Arial" panose="020B0604020202020204" pitchFamily="34" charset="0"/>
                <a:cs typeface="Arial" panose="020B0604020202020204" pitchFamily="34" charset="0"/>
              </a:rPr>
              <a:t>Installation of Pandas Library :</a:t>
            </a:r>
            <a:br>
              <a:rPr lang="en-US" sz="2600" b="0" i="0" dirty="0">
                <a:solidFill>
                  <a:srgbClr val="000000"/>
                </a:solidFill>
                <a:effectLst/>
                <a:latin typeface="Times New Roman" panose="02020603050405020304" pitchFamily="18" charset="0"/>
              </a:rPr>
            </a:br>
            <a:endParaRPr lang="en-US" sz="2600" b="0" i="0" dirty="0">
              <a:effectLst/>
              <a:latin typeface="Montserrat" panose="00000500000000000000" pitchFamily="2" charset="0"/>
            </a:endParaRPr>
          </a:p>
          <a:p>
            <a:pPr marL="0" indent="0" algn="l">
              <a:buNone/>
            </a:pPr>
            <a:br>
              <a:rPr lang="en-US" sz="2600" b="1" i="0" dirty="0">
                <a:solidFill>
                  <a:srgbClr val="35475C"/>
                </a:solidFill>
                <a:effectLst/>
                <a:latin typeface="Arial" panose="020B0604020202020204" pitchFamily="34" charset="0"/>
                <a:cs typeface="Arial" panose="020B0604020202020204" pitchFamily="34" charset="0"/>
              </a:rPr>
            </a:br>
            <a:endParaRPr lang="en-US" sz="26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600" b="1" i="0" dirty="0">
                <a:effectLst/>
                <a:latin typeface="Arial" panose="020B0604020202020204" pitchFamily="34" charset="0"/>
                <a:cs typeface="Arial" panose="020B0604020202020204" pitchFamily="34" charset="0"/>
              </a:rPr>
              <a:t>Using Anaconda Navigator:</a:t>
            </a:r>
            <a:r>
              <a:rPr lang="en-US" sz="2600" b="0" i="0" dirty="0">
                <a:effectLst/>
                <a:latin typeface="Arial" panose="020B0604020202020204" pitchFamily="34" charset="0"/>
                <a:cs typeface="Arial" panose="020B0604020202020204" pitchFamily="34" charset="0"/>
              </a:rPr>
              <a:t> </a:t>
            </a:r>
            <a:r>
              <a:rPr lang="en-US" sz="2600" b="0" i="0" dirty="0" err="1">
                <a:effectLst/>
                <a:latin typeface="Arial" panose="020B0604020202020204" pitchFamily="34" charset="0"/>
                <a:cs typeface="Arial" panose="020B0604020202020204" pitchFamily="34" charset="0"/>
              </a:rPr>
              <a:t>conda</a:t>
            </a:r>
            <a:r>
              <a:rPr lang="en-US" sz="2600" b="0" i="0" dirty="0">
                <a:effectLst/>
                <a:latin typeface="Arial" panose="020B0604020202020204" pitchFamily="34" charset="0"/>
                <a:cs typeface="Arial" panose="020B0604020202020204" pitchFamily="34" charset="0"/>
              </a:rPr>
              <a:t> install pandas</a:t>
            </a:r>
          </a:p>
          <a:p>
            <a:pPr algn="l" rtl="0">
              <a:spcBef>
                <a:spcPts val="0"/>
              </a:spcBef>
              <a:spcAft>
                <a:spcPts val="800"/>
              </a:spcAft>
            </a:pPr>
            <a:r>
              <a:rPr lang="en-US" sz="2600" b="1" i="0" dirty="0">
                <a:effectLst/>
                <a:latin typeface="Arial" panose="020B0604020202020204" pitchFamily="34" charset="0"/>
                <a:cs typeface="Arial" panose="020B0604020202020204" pitchFamily="34" charset="0"/>
              </a:rPr>
              <a:t>OR</a:t>
            </a:r>
            <a:endParaRPr lang="en-US" sz="26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600" b="1" i="0" dirty="0">
                <a:effectLst/>
                <a:latin typeface="Arial" panose="020B0604020202020204" pitchFamily="34" charset="0"/>
                <a:cs typeface="Arial" panose="020B0604020202020204" pitchFamily="34" charset="0"/>
              </a:rPr>
              <a:t>Using command prompt:</a:t>
            </a:r>
            <a:r>
              <a:rPr lang="en-US" sz="2600" b="0" i="0" dirty="0">
                <a:effectLst/>
                <a:latin typeface="Arial" panose="020B0604020202020204" pitchFamily="34" charset="0"/>
                <a:cs typeface="Arial" panose="020B0604020202020204" pitchFamily="34" charset="0"/>
              </a:rPr>
              <a:t> pip install pandas.</a:t>
            </a:r>
          </a:p>
          <a:p>
            <a:pPr marL="0" indent="0" algn="l" rtl="0">
              <a:spcBef>
                <a:spcPts val="0"/>
              </a:spcBef>
              <a:spcAft>
                <a:spcPts val="800"/>
              </a:spcAft>
              <a:buNone/>
            </a:pPr>
            <a:endParaRPr lang="en-IN" dirty="0"/>
          </a:p>
        </p:txBody>
      </p:sp>
    </p:spTree>
    <p:extLst>
      <p:ext uri="{BB962C8B-B14F-4D97-AF65-F5344CB8AC3E}">
        <p14:creationId xmlns:p14="http://schemas.microsoft.com/office/powerpoint/2010/main" val="10450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906AC1-9C7D-4908-A4D9-AC4ABB1086AC}"/>
              </a:ext>
            </a:extLst>
          </p:cNvPr>
          <p:cNvSpPr txBox="1"/>
          <p:nvPr/>
        </p:nvSpPr>
        <p:spPr>
          <a:xfrm>
            <a:off x="470648" y="674400"/>
            <a:ext cx="11362764" cy="5509200"/>
          </a:xfrm>
          <a:prstGeom prst="rect">
            <a:avLst/>
          </a:prstGeom>
          <a:noFill/>
        </p:spPr>
        <p:txBody>
          <a:bodyPr wrap="square">
            <a:spAutoFit/>
          </a:bodyPr>
          <a:lstStyle/>
          <a:p>
            <a:pPr algn="l"/>
            <a:r>
              <a:rPr lang="en-IN" sz="2400" b="1" i="0" dirty="0">
                <a:solidFill>
                  <a:srgbClr val="35475C"/>
                </a:solidFill>
                <a:effectLst/>
                <a:latin typeface="Arial" panose="020B0604020202020204" pitchFamily="34" charset="0"/>
                <a:cs typeface="Arial" panose="020B0604020202020204" pitchFamily="34" charset="0"/>
              </a:rPr>
              <a:t>Installation of </a:t>
            </a:r>
            <a:r>
              <a:rPr lang="en-IN" sz="2400" b="1" i="0" dirty="0">
                <a:effectLst/>
                <a:latin typeface="Arial" panose="020B0604020202020204" pitchFamily="34" charset="0"/>
                <a:cs typeface="Arial" panose="020B0604020202020204" pitchFamily="34" charset="0"/>
              </a:rPr>
              <a:t>Matplotlib</a:t>
            </a:r>
            <a:r>
              <a:rPr lang="en-IN" sz="2400" b="1" i="0" dirty="0">
                <a:solidFill>
                  <a:srgbClr val="35475C"/>
                </a:solidFill>
                <a:effectLst/>
                <a:latin typeface="Arial" panose="020B0604020202020204" pitchFamily="34" charset="0"/>
                <a:cs typeface="Arial" panose="020B0604020202020204" pitchFamily="34" charset="0"/>
              </a:rPr>
              <a:t> Library :</a:t>
            </a:r>
            <a:br>
              <a:rPr lang="en-IN" b="0" i="0" dirty="0">
                <a:effectLst/>
                <a:latin typeface="Montserrat" panose="00000500000000000000" pitchFamily="2" charset="0"/>
              </a:rPr>
            </a:br>
            <a:endParaRPr lang="en-IN" b="0" i="0" dirty="0">
              <a:effectLst/>
              <a:latin typeface="Montserrat" panose="00000500000000000000" pitchFamily="2" charset="0"/>
            </a:endParaRPr>
          </a:p>
          <a:p>
            <a:pPr algn="l"/>
            <a:br>
              <a:rPr lang="en-IN" sz="1200" b="1" i="0" dirty="0">
                <a:solidFill>
                  <a:srgbClr val="35475C"/>
                </a:solidFill>
                <a:effectLst/>
                <a:latin typeface="Gotham"/>
              </a:rPr>
            </a:br>
            <a:endParaRPr lang="en-IN" b="0" i="0" dirty="0">
              <a:effectLst/>
              <a:latin typeface="Montserrat" panose="00000500000000000000" pitchFamily="2" charset="0"/>
            </a:endParaRP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Using Anaconda Navigator:</a:t>
            </a:r>
            <a:r>
              <a:rPr lang="en-IN" sz="2000" b="0" i="0" dirty="0">
                <a:effectLst/>
                <a:latin typeface="Arial" panose="020B0604020202020204" pitchFamily="34" charset="0"/>
                <a:cs typeface="Arial" panose="020B0604020202020204" pitchFamily="34" charset="0"/>
              </a:rPr>
              <a:t> </a:t>
            </a:r>
            <a:r>
              <a:rPr lang="en-IN" sz="2000" b="0" i="0" dirty="0" err="1">
                <a:effectLst/>
                <a:latin typeface="Arial" panose="020B0604020202020204" pitchFamily="34" charset="0"/>
                <a:cs typeface="Arial" panose="020B0604020202020204" pitchFamily="34" charset="0"/>
              </a:rPr>
              <a:t>conda</a:t>
            </a:r>
            <a:r>
              <a:rPr lang="en-IN" sz="2000" b="0" i="0" dirty="0">
                <a:effectLst/>
                <a:latin typeface="Arial" panose="020B0604020202020204" pitchFamily="34" charset="0"/>
                <a:cs typeface="Arial" panose="020B0604020202020204" pitchFamily="34" charset="0"/>
              </a:rPr>
              <a:t> install matplotlib</a:t>
            </a: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OR</a:t>
            </a:r>
            <a:endParaRPr lang="en-IN"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Using command prompt:</a:t>
            </a:r>
            <a:r>
              <a:rPr lang="en-IN" sz="2000" b="0" i="0" dirty="0">
                <a:effectLst/>
                <a:latin typeface="Arial" panose="020B0604020202020204" pitchFamily="34" charset="0"/>
                <a:cs typeface="Arial" panose="020B0604020202020204" pitchFamily="34" charset="0"/>
              </a:rPr>
              <a:t> pip install matplotlib</a:t>
            </a:r>
          </a:p>
          <a:p>
            <a:pPr algn="l" rtl="0">
              <a:spcBef>
                <a:spcPts val="0"/>
              </a:spcBef>
              <a:spcAft>
                <a:spcPts val="800"/>
              </a:spcAft>
            </a:pPr>
            <a:br>
              <a:rPr lang="en-IN" sz="2000" b="0" i="0" dirty="0">
                <a:effectLst/>
                <a:latin typeface="Arial" panose="020B0604020202020204" pitchFamily="34" charset="0"/>
                <a:cs typeface="Arial" panose="020B0604020202020204" pitchFamily="34" charset="0"/>
              </a:rPr>
            </a:br>
            <a:endParaRPr lang="en-IN" sz="2000" b="0" i="0" dirty="0">
              <a:effectLst/>
              <a:latin typeface="Arial" panose="020B0604020202020204" pitchFamily="34" charset="0"/>
              <a:cs typeface="Arial" panose="020B0604020202020204" pitchFamily="34" charset="0"/>
            </a:endParaRPr>
          </a:p>
          <a:p>
            <a:pPr algn="l"/>
            <a:r>
              <a:rPr lang="en-IN" sz="2000" b="1" i="0" dirty="0">
                <a:effectLst/>
                <a:latin typeface="Arial" panose="020B0604020202020204" pitchFamily="34" charset="0"/>
                <a:cs typeface="Arial" panose="020B0604020202020204" pitchFamily="34" charset="0"/>
              </a:rPr>
              <a:t>Installation of Scikit-Learn Library :</a:t>
            </a:r>
            <a:br>
              <a:rPr lang="en-IN" sz="2000" b="0" i="0" dirty="0">
                <a:effectLst/>
                <a:latin typeface="Arial" panose="020B0604020202020204" pitchFamily="34" charset="0"/>
                <a:cs typeface="Arial" panose="020B0604020202020204" pitchFamily="34" charset="0"/>
              </a:rPr>
            </a:br>
            <a:endParaRPr lang="en-IN" sz="2000" b="0" i="0" dirty="0">
              <a:effectLst/>
              <a:latin typeface="Arial" panose="020B0604020202020204" pitchFamily="34" charset="0"/>
              <a:cs typeface="Arial" panose="020B0604020202020204" pitchFamily="34" charset="0"/>
            </a:endParaRPr>
          </a:p>
          <a:p>
            <a:pPr algn="l"/>
            <a:br>
              <a:rPr lang="en-IN" sz="2000" b="1" i="0" dirty="0">
                <a:solidFill>
                  <a:srgbClr val="35475C"/>
                </a:solidFill>
                <a:effectLst/>
                <a:latin typeface="Arial" panose="020B0604020202020204" pitchFamily="34" charset="0"/>
                <a:cs typeface="Arial" panose="020B0604020202020204" pitchFamily="34" charset="0"/>
              </a:rPr>
            </a:br>
            <a:endParaRPr lang="en-IN"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Using Anaconda Navigator:</a:t>
            </a:r>
            <a:r>
              <a:rPr lang="en-IN" sz="2000" b="0" i="0" dirty="0">
                <a:effectLst/>
                <a:latin typeface="Arial" panose="020B0604020202020204" pitchFamily="34" charset="0"/>
                <a:cs typeface="Arial" panose="020B0604020202020204" pitchFamily="34" charset="0"/>
              </a:rPr>
              <a:t> </a:t>
            </a:r>
            <a:r>
              <a:rPr lang="en-IN" sz="2000" b="0" i="0" dirty="0" err="1">
                <a:effectLst/>
                <a:latin typeface="Arial" panose="020B0604020202020204" pitchFamily="34" charset="0"/>
                <a:cs typeface="Arial" panose="020B0604020202020204" pitchFamily="34" charset="0"/>
              </a:rPr>
              <a:t>conda</a:t>
            </a:r>
            <a:r>
              <a:rPr lang="en-IN" sz="2000" b="0" i="0" dirty="0">
                <a:effectLst/>
                <a:latin typeface="Arial" panose="020B0604020202020204" pitchFamily="34" charset="0"/>
                <a:cs typeface="Arial" panose="020B0604020202020204" pitchFamily="34" charset="0"/>
              </a:rPr>
              <a:t> install -c </a:t>
            </a:r>
            <a:r>
              <a:rPr lang="en-IN" sz="2000" b="0" i="0" dirty="0" err="1">
                <a:effectLst/>
                <a:latin typeface="Arial" panose="020B0604020202020204" pitchFamily="34" charset="0"/>
                <a:cs typeface="Arial" panose="020B0604020202020204" pitchFamily="34" charset="0"/>
              </a:rPr>
              <a:t>conda</a:t>
            </a:r>
            <a:r>
              <a:rPr lang="en-IN" sz="2000" b="0" i="0" dirty="0">
                <a:effectLst/>
                <a:latin typeface="Arial" panose="020B0604020202020204" pitchFamily="34" charset="0"/>
                <a:cs typeface="Arial" panose="020B0604020202020204" pitchFamily="34" charset="0"/>
              </a:rPr>
              <a:t>-forge scikit-learn</a:t>
            </a: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OR</a:t>
            </a:r>
            <a:endParaRPr lang="en-IN"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IN" sz="2000" b="1" i="0" dirty="0">
                <a:effectLst/>
                <a:latin typeface="Arial" panose="020B0604020202020204" pitchFamily="34" charset="0"/>
                <a:cs typeface="Arial" panose="020B0604020202020204" pitchFamily="34" charset="0"/>
              </a:rPr>
              <a:t>Using command prompt:</a:t>
            </a:r>
            <a:r>
              <a:rPr lang="en-IN" sz="2000" b="0" i="0" dirty="0">
                <a:effectLst/>
                <a:latin typeface="Arial" panose="020B0604020202020204" pitchFamily="34" charset="0"/>
                <a:cs typeface="Arial" panose="020B0604020202020204" pitchFamily="34" charset="0"/>
              </a:rPr>
              <a:t> pip install -U scikit-learn</a:t>
            </a:r>
          </a:p>
        </p:txBody>
      </p:sp>
    </p:spTree>
    <p:extLst>
      <p:ext uri="{BB962C8B-B14F-4D97-AF65-F5344CB8AC3E}">
        <p14:creationId xmlns:p14="http://schemas.microsoft.com/office/powerpoint/2010/main" val="105241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D49A-95AD-4B94-9064-9EF46D453AA7}"/>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Import The Libraries</a:t>
            </a:r>
          </a:p>
        </p:txBody>
      </p:sp>
      <p:sp>
        <p:nvSpPr>
          <p:cNvPr id="3" name="Content Placeholder 2">
            <a:extLst>
              <a:ext uri="{FF2B5EF4-FFF2-40B4-BE49-F238E27FC236}">
                <a16:creationId xmlns:a16="http://schemas.microsoft.com/office/drawing/2014/main" id="{D307C712-B7EF-44E8-8780-37C34521D77E}"/>
              </a:ext>
            </a:extLst>
          </p:cNvPr>
          <p:cNvSpPr>
            <a:spLocks noGrp="1"/>
          </p:cNvSpPr>
          <p:nvPr>
            <p:ph idx="1"/>
          </p:nvPr>
        </p:nvSpPr>
        <p:spPr/>
        <p:txBody>
          <a:bodyPr/>
          <a:lstStyle/>
          <a:p>
            <a:pPr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Import the required libraries for the model to run. </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First step is usually importing the libraries that will be needed in the program</a:t>
            </a:r>
            <a:r>
              <a:rPr lang="en-US" b="0" i="0" dirty="0">
                <a:effectLst/>
                <a:latin typeface="Montserrat" panose="00000500000000000000" pitchFamily="2" charset="0"/>
              </a:rPr>
              <a:t>.</a:t>
            </a:r>
          </a:p>
          <a:p>
            <a:pPr marL="0" indent="0">
              <a:buNone/>
            </a:pPr>
            <a:br>
              <a:rPr lang="en-US" dirty="0"/>
            </a:br>
            <a:endParaRPr lang="en-IN" dirty="0"/>
          </a:p>
        </p:txBody>
      </p:sp>
      <p:pic>
        <p:nvPicPr>
          <p:cNvPr id="5" name="Picture 4">
            <a:extLst>
              <a:ext uri="{FF2B5EF4-FFF2-40B4-BE49-F238E27FC236}">
                <a16:creationId xmlns:a16="http://schemas.microsoft.com/office/drawing/2014/main" id="{2F5116A8-607E-414A-BD9B-6AAC8D5B9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54" y="3225333"/>
            <a:ext cx="9907091" cy="2951630"/>
          </a:xfrm>
          <a:prstGeom prst="rect">
            <a:avLst/>
          </a:prstGeom>
        </p:spPr>
      </p:pic>
    </p:spTree>
    <p:extLst>
      <p:ext uri="{BB962C8B-B14F-4D97-AF65-F5344CB8AC3E}">
        <p14:creationId xmlns:p14="http://schemas.microsoft.com/office/powerpoint/2010/main" val="197755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32D8D-EE6F-4AE2-B48E-52801AFC34C6}"/>
              </a:ext>
            </a:extLst>
          </p:cNvPr>
          <p:cNvSpPr txBox="1"/>
          <p:nvPr/>
        </p:nvSpPr>
        <p:spPr>
          <a:xfrm>
            <a:off x="421341" y="1093866"/>
            <a:ext cx="11349317" cy="5160387"/>
          </a:xfrm>
          <a:prstGeom prst="rect">
            <a:avLst/>
          </a:prstGeom>
          <a:noFill/>
        </p:spPr>
        <p:txBody>
          <a:bodyPr wrap="square">
            <a:spAutoFit/>
          </a:bodyPr>
          <a:lstStyle/>
          <a:p>
            <a:pPr algn="l" rtl="0">
              <a:spcBef>
                <a:spcPts val="0"/>
              </a:spcBef>
              <a:spcAft>
                <a:spcPts val="0"/>
              </a:spcAft>
            </a:pPr>
            <a:r>
              <a:rPr lang="en-US" sz="2000" b="1" i="0" dirty="0" err="1">
                <a:effectLst/>
                <a:latin typeface="Arial" panose="020B0604020202020204" pitchFamily="34" charset="0"/>
                <a:cs typeface="Arial" panose="020B0604020202020204" pitchFamily="34" charset="0"/>
              </a:rPr>
              <a:t>Numpy</a:t>
            </a:r>
            <a:r>
              <a:rPr lang="en-US" sz="2000" b="0" i="0" dirty="0">
                <a:effectLst/>
                <a:latin typeface="Arial" panose="020B0604020202020204" pitchFamily="34" charset="0"/>
                <a:cs typeface="Arial" panose="020B0604020202020204" pitchFamily="34" charset="0"/>
              </a:rPr>
              <a:t>- It is an open-source numerical Python library. It contains a multi-dimensional array and matrix data structures. It can be used to perform mathematical operations on arrays such as trigonometric, statistical, and algebraic routines. Pandas objects are very much dependent on NumPy objects.</a:t>
            </a:r>
          </a:p>
          <a:p>
            <a:pPr algn="l" rtl="0">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1" i="0" dirty="0">
                <a:effectLst/>
                <a:latin typeface="Arial" panose="020B0604020202020204" pitchFamily="34" charset="0"/>
                <a:cs typeface="Arial" panose="020B0604020202020204" pitchFamily="34" charset="0"/>
              </a:rPr>
              <a:t>Pandas</a:t>
            </a:r>
            <a:r>
              <a:rPr lang="en-US" sz="2000" b="0" i="0" dirty="0">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p>
          <a:p>
            <a:pPr algn="l" rtl="0">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1" i="0" dirty="0">
                <a:effectLst/>
                <a:latin typeface="Arial" panose="020B0604020202020204" pitchFamily="34" charset="0"/>
                <a:cs typeface="Arial" panose="020B0604020202020204" pitchFamily="34" charset="0"/>
              </a:rPr>
              <a:t>Counter</a:t>
            </a:r>
            <a:r>
              <a:rPr lang="en-US" sz="2000" b="0" i="0" dirty="0">
                <a:effectLst/>
                <a:latin typeface="Arial" panose="020B0604020202020204" pitchFamily="34" charset="0"/>
                <a:cs typeface="Arial" panose="020B0604020202020204" pitchFamily="34" charset="0"/>
              </a:rPr>
              <a:t>: Python Counter is a container that will hold the count of each of the elements present in the container. </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 </a:t>
            </a: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Matplotlib and Seaborn</a:t>
            </a:r>
            <a:r>
              <a:rPr lang="en-US" sz="2000" b="0" i="0" dirty="0">
                <a:effectLst/>
                <a:latin typeface="Arial" panose="020B0604020202020204" pitchFamily="34" charset="0"/>
                <a:cs typeface="Arial" panose="020B0604020202020204" pitchFamily="34" charset="0"/>
              </a:rPr>
              <a:t>: Both are the data visualization library used for plotting graphs which will help us to understand the data.</a:t>
            </a: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Accuracy score</a:t>
            </a:r>
            <a:r>
              <a:rPr lang="en-US" sz="2000" b="0" i="0" dirty="0">
                <a:effectLst/>
                <a:latin typeface="Arial" panose="020B0604020202020204" pitchFamily="34" charset="0"/>
                <a:cs typeface="Arial" panose="020B0604020202020204" pitchFamily="34" charset="0"/>
              </a:rPr>
              <a:t>: used in classification type problems and for finding accuracy.</a:t>
            </a:r>
          </a:p>
          <a:p>
            <a:br>
              <a:rPr lang="en-US" dirty="0"/>
            </a:br>
            <a:endParaRPr lang="en-IN" dirty="0"/>
          </a:p>
        </p:txBody>
      </p:sp>
    </p:spTree>
    <p:extLst>
      <p:ext uri="{BB962C8B-B14F-4D97-AF65-F5344CB8AC3E}">
        <p14:creationId xmlns:p14="http://schemas.microsoft.com/office/powerpoint/2010/main" val="135899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B5886-455C-4436-9342-2F1AB7ED7214}"/>
              </a:ext>
            </a:extLst>
          </p:cNvPr>
          <p:cNvSpPr txBox="1"/>
          <p:nvPr/>
        </p:nvSpPr>
        <p:spPr>
          <a:xfrm>
            <a:off x="510988" y="735955"/>
            <a:ext cx="11416553" cy="4811574"/>
          </a:xfrm>
          <a:prstGeom prst="rect">
            <a:avLst/>
          </a:prstGeom>
          <a:noFill/>
        </p:spPr>
        <p:txBody>
          <a:bodyPr wrap="square">
            <a:spAutoFit/>
          </a:bodyPr>
          <a:lstStyle/>
          <a:p>
            <a:pPr algn="l" rtl="0">
              <a:spcBef>
                <a:spcPts val="0"/>
              </a:spcBef>
              <a:spcAft>
                <a:spcPts val="800"/>
              </a:spcAft>
            </a:pPr>
            <a:r>
              <a:rPr lang="en-US" sz="2000" b="1" i="0" dirty="0" err="1">
                <a:effectLst/>
                <a:latin typeface="Arial" panose="020B0604020202020204" pitchFamily="34" charset="0"/>
                <a:cs typeface="Arial" panose="020B0604020202020204" pitchFamily="34" charset="0"/>
              </a:rPr>
              <a:t>Train_test_split</a:t>
            </a:r>
            <a:r>
              <a:rPr lang="en-US" sz="2000" b="0" i="0" dirty="0">
                <a:effectLst/>
                <a:latin typeface="Arial" panose="020B0604020202020204" pitchFamily="34" charset="0"/>
                <a:cs typeface="Arial" panose="020B0604020202020204" pitchFamily="34" charset="0"/>
              </a:rPr>
              <a:t>: used for splitting data arrays into training data and for testing data.</a:t>
            </a: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Pickle</a:t>
            </a:r>
            <a:r>
              <a:rPr lang="en-US" sz="2000" b="0" i="0" dirty="0">
                <a:effectLst/>
                <a:latin typeface="Arial" panose="020B0604020202020204" pitchFamily="34" charset="0"/>
                <a:cs typeface="Arial" panose="020B0604020202020204" pitchFamily="34" charset="0"/>
              </a:rPr>
              <a:t>: to serialize your machine learning algorithms and save the serialized format to a file.</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Random Forest Regressor</a:t>
            </a:r>
            <a:r>
              <a:rPr lang="en-US" sz="2000" b="0" i="0" dirty="0">
                <a:effectLst/>
                <a:latin typeface="Arial" panose="020B0604020202020204" pitchFamily="34" charset="0"/>
                <a:cs typeface="Arial" panose="020B0604020202020204" pitchFamily="34" charset="0"/>
              </a:rPr>
              <a:t>: random forest is a meta estimator that fits a number of classifying decision trees on various sub-samples of the dataset and uses averaging to improve the predictive accuracy and control over-fitting. The sub-sample size is controlled with the </a:t>
            </a:r>
            <a:r>
              <a:rPr lang="en-US" sz="2000" b="0" i="0" dirty="0" err="1">
                <a:effectLst/>
                <a:latin typeface="Arial" panose="020B0604020202020204" pitchFamily="34" charset="0"/>
                <a:cs typeface="Arial" panose="020B0604020202020204" pitchFamily="34" charset="0"/>
              </a:rPr>
              <a:t>max_samples</a:t>
            </a:r>
            <a:r>
              <a:rPr lang="en-US" sz="2000" b="0" i="0" dirty="0">
                <a:effectLst/>
                <a:latin typeface="Arial" panose="020B0604020202020204" pitchFamily="34" charset="0"/>
                <a:cs typeface="Arial" panose="020B0604020202020204" pitchFamily="34" charset="0"/>
              </a:rPr>
              <a:t> parameter if bootstrap=True (default), otherwise the whole dataset is used to build each tree.</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r>
              <a:rPr lang="en-US" sz="2000" b="1" i="0" dirty="0">
                <a:effectLst/>
                <a:latin typeface="Arial" panose="020B0604020202020204" pitchFamily="34" charset="0"/>
                <a:cs typeface="Arial" panose="020B0604020202020204" pitchFamily="34" charset="0"/>
              </a:rPr>
              <a:t>Label Encoding:</a:t>
            </a:r>
            <a:r>
              <a:rPr lang="en-US" sz="2000" b="0" i="0" dirty="0">
                <a:effectLst/>
                <a:latin typeface="Arial" panose="020B0604020202020204" pitchFamily="34" charset="0"/>
                <a:cs typeface="Arial" panose="020B0604020202020204" pitchFamily="34" charset="0"/>
              </a:rPr>
              <a:t> It is a popular encoding technique for handling categorical variables. In this technique, each label is assigned a unique integer based on alphabetical ordering</a:t>
            </a:r>
            <a:r>
              <a:rPr lang="en-US" b="0" i="0" dirty="0">
                <a:effectLst/>
                <a:latin typeface="Montserrat" panose="00000500000000000000" pitchFamily="2" charset="0"/>
              </a:rPr>
              <a:t>.</a:t>
            </a:r>
            <a:endParaRPr lang="en-IN" dirty="0"/>
          </a:p>
        </p:txBody>
      </p:sp>
    </p:spTree>
    <p:extLst>
      <p:ext uri="{BB962C8B-B14F-4D97-AF65-F5344CB8AC3E}">
        <p14:creationId xmlns:p14="http://schemas.microsoft.com/office/powerpoint/2010/main" val="53752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7B7E-233F-4D17-A604-56D8E296D364}"/>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Presentation Outline :</a:t>
            </a:r>
          </a:p>
        </p:txBody>
      </p:sp>
      <p:sp>
        <p:nvSpPr>
          <p:cNvPr id="3" name="Content Placeholder 2">
            <a:extLst>
              <a:ext uri="{FF2B5EF4-FFF2-40B4-BE49-F238E27FC236}">
                <a16:creationId xmlns:a16="http://schemas.microsoft.com/office/drawing/2014/main" id="{4B93B277-C279-4197-93E3-47D82537F2D8}"/>
              </a:ext>
            </a:extLst>
          </p:cNvPr>
          <p:cNvSpPr>
            <a:spLocks noGrp="1"/>
          </p:cNvSpPr>
          <p:nvPr>
            <p:ph idx="1"/>
          </p:nvPr>
        </p:nvSpPr>
        <p:spPr>
          <a:xfrm>
            <a:off x="703730" y="1606364"/>
            <a:ext cx="10515600" cy="4351338"/>
          </a:xfrm>
        </p:spPr>
        <p:txBody>
          <a:bodyPr>
            <a:normAutofit fontScale="92500" lnSpcReduction="10000"/>
          </a:bodyPr>
          <a:lstStyle/>
          <a:p>
            <a:r>
              <a:rPr lang="en-IN" sz="2000" dirty="0"/>
              <a:t>Introduction</a:t>
            </a:r>
          </a:p>
          <a:p>
            <a:r>
              <a:rPr lang="en-IN" sz="2000" dirty="0"/>
              <a:t>Course Certification</a:t>
            </a:r>
          </a:p>
          <a:p>
            <a:r>
              <a:rPr lang="en-IN" sz="2000" dirty="0"/>
              <a:t>Solution Requirement</a:t>
            </a:r>
          </a:p>
          <a:p>
            <a:r>
              <a:rPr lang="en-IN" sz="2000" dirty="0"/>
              <a:t>Technical Architecture</a:t>
            </a:r>
          </a:p>
          <a:p>
            <a:r>
              <a:rPr lang="en-IN" sz="2000" dirty="0"/>
              <a:t>Pre-requisites</a:t>
            </a:r>
          </a:p>
          <a:p>
            <a:r>
              <a:rPr lang="en-IN" sz="2000" dirty="0"/>
              <a:t>Packages To Install</a:t>
            </a:r>
          </a:p>
          <a:p>
            <a:r>
              <a:rPr lang="en-IN" sz="2000" dirty="0"/>
              <a:t>Project Objectives</a:t>
            </a:r>
          </a:p>
          <a:p>
            <a:r>
              <a:rPr lang="en-IN" sz="2000" dirty="0"/>
              <a:t>Project Flow</a:t>
            </a:r>
          </a:p>
          <a:p>
            <a:r>
              <a:rPr lang="en-IN" sz="2000" dirty="0"/>
              <a:t>Project Folder Structure</a:t>
            </a:r>
          </a:p>
          <a:p>
            <a:r>
              <a:rPr lang="en-IN" sz="2000" dirty="0"/>
              <a:t>Installation Of Required Packages</a:t>
            </a:r>
          </a:p>
          <a:p>
            <a:r>
              <a:rPr lang="en-IN" sz="2000" dirty="0"/>
              <a:t>Importing The Libraries</a:t>
            </a:r>
          </a:p>
          <a:p>
            <a:r>
              <a:rPr lang="en-IN" sz="2000" dirty="0"/>
              <a:t>Prediction Of Final Result</a:t>
            </a:r>
          </a:p>
          <a:p>
            <a:endParaRPr lang="en-IN" sz="2000" dirty="0"/>
          </a:p>
          <a:p>
            <a:endParaRPr lang="en-IN" sz="20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3172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C7E3-DD60-402B-9582-3B7F6B45DB03}"/>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Reading The Dataset</a:t>
            </a:r>
          </a:p>
        </p:txBody>
      </p:sp>
      <p:sp>
        <p:nvSpPr>
          <p:cNvPr id="3" name="Content Placeholder 2">
            <a:extLst>
              <a:ext uri="{FF2B5EF4-FFF2-40B4-BE49-F238E27FC236}">
                <a16:creationId xmlns:a16="http://schemas.microsoft.com/office/drawing/2014/main" id="{7F55E013-A3FB-411F-BCC3-5444AE28951E}"/>
              </a:ext>
            </a:extLst>
          </p:cNvPr>
          <p:cNvSpPr>
            <a:spLocks noGrp="1"/>
          </p:cNvSpPr>
          <p:nvPr>
            <p:ph idx="1"/>
          </p:nvPr>
        </p:nvSpPr>
        <p:spPr/>
        <p:txBody>
          <a:bodyPr>
            <a:normAutofit fontScale="92500" lnSpcReduction="20000"/>
          </a:bodyPr>
          <a:lstStyle/>
          <a:p>
            <a:pPr algn="l" rtl="0" fontAlgn="base">
              <a:spcBef>
                <a:spcPts val="0"/>
              </a:spcBef>
              <a:spcAft>
                <a:spcPts val="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Here, we are reading the dataset(.csv) from the system using pandas and storing it in a variable ‘</a:t>
            </a:r>
            <a:r>
              <a:rPr lang="en-US" sz="2400" b="0" i="0" dirty="0" err="1">
                <a:solidFill>
                  <a:srgbClr val="35475C"/>
                </a:solidFill>
                <a:effectLst/>
                <a:latin typeface="Arial" panose="020B0604020202020204" pitchFamily="34" charset="0"/>
                <a:cs typeface="Arial" panose="020B0604020202020204" pitchFamily="34" charset="0"/>
              </a:rPr>
              <a:t>df</a:t>
            </a:r>
            <a:r>
              <a:rPr lang="en-US" sz="2400" b="0" i="0" dirty="0">
                <a:solidFill>
                  <a:srgbClr val="35475C"/>
                </a:solidFill>
                <a:effectLst/>
                <a:latin typeface="Arial" panose="020B0604020202020204" pitchFamily="34" charset="0"/>
                <a:cs typeface="Arial" panose="020B0604020202020204" pitchFamily="34" charset="0"/>
              </a:rPr>
              <a:t>’. It's time to begin building your text classifier! The data has been loaded into a </a:t>
            </a:r>
            <a:r>
              <a:rPr lang="en-US" sz="2400" b="0" i="0" dirty="0" err="1">
                <a:solidFill>
                  <a:srgbClr val="35475C"/>
                </a:solidFill>
                <a:effectLst/>
                <a:latin typeface="Arial" panose="020B0604020202020204" pitchFamily="34" charset="0"/>
                <a:cs typeface="Arial" panose="020B0604020202020204" pitchFamily="34" charset="0"/>
              </a:rPr>
              <a:t>DataFrame</a:t>
            </a:r>
            <a:r>
              <a:rPr lang="en-US" sz="2400" b="0" i="0" dirty="0">
                <a:solidFill>
                  <a:srgbClr val="35475C"/>
                </a:solidFill>
                <a:effectLst/>
                <a:latin typeface="Arial" panose="020B0604020202020204" pitchFamily="34" charset="0"/>
                <a:cs typeface="Arial" panose="020B0604020202020204" pitchFamily="34" charset="0"/>
              </a:rPr>
              <a:t> called </a:t>
            </a:r>
            <a:r>
              <a:rPr lang="en-US" sz="2400" b="0" i="0" dirty="0" err="1">
                <a:solidFill>
                  <a:srgbClr val="35475C"/>
                </a:solidFill>
                <a:effectLst/>
                <a:latin typeface="Arial" panose="020B0604020202020204" pitchFamily="34" charset="0"/>
                <a:cs typeface="Arial" panose="020B0604020202020204" pitchFamily="34" charset="0"/>
              </a:rPr>
              <a:t>df</a:t>
            </a:r>
            <a:r>
              <a:rPr lang="en-US" sz="2400" b="0" i="0" dirty="0">
                <a:solidFill>
                  <a:srgbClr val="35475C"/>
                </a:solidFill>
                <a:effectLst/>
                <a:latin typeface="Arial" panose="020B0604020202020204" pitchFamily="34" charset="0"/>
                <a:cs typeface="Arial" panose="020B0604020202020204" pitchFamily="34" charset="0"/>
              </a:rPr>
              <a:t>. The .head() method is particularly informative.</a:t>
            </a:r>
          </a:p>
          <a:p>
            <a:pPr algn="l" rtl="0" fontAlgn="base">
              <a:spcBef>
                <a:spcPts val="0"/>
              </a:spcBef>
              <a:spcAft>
                <a:spcPts val="0"/>
              </a:spcAft>
              <a:buFont typeface="Arial" panose="020B0604020202020204" pitchFamily="34" charset="0"/>
              <a:buChar char="•"/>
            </a:pPr>
            <a:endParaRPr lang="en-US" sz="24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You might have your data in .csv files, .excel files or .</a:t>
            </a:r>
            <a:r>
              <a:rPr lang="en-US" sz="2400" b="0" i="0" dirty="0" err="1">
                <a:solidFill>
                  <a:srgbClr val="35475C"/>
                </a:solidFill>
                <a:effectLst/>
                <a:latin typeface="Arial" panose="020B0604020202020204" pitchFamily="34" charset="0"/>
                <a:cs typeface="Arial" panose="020B0604020202020204" pitchFamily="34" charset="0"/>
              </a:rPr>
              <a:t>tsv</a:t>
            </a:r>
            <a:r>
              <a:rPr lang="en-US" sz="2400" b="0" i="0" dirty="0">
                <a:solidFill>
                  <a:srgbClr val="35475C"/>
                </a:solidFill>
                <a:effectLst/>
                <a:latin typeface="Arial" panose="020B0604020202020204" pitchFamily="34" charset="0"/>
                <a:cs typeface="Arial" panose="020B0604020202020204" pitchFamily="34" charset="0"/>
              </a:rPr>
              <a:t> files or something else. But the goal is the same in all cases. If you want to </a:t>
            </a:r>
            <a:r>
              <a:rPr lang="en-US" sz="2400" b="0" i="0" dirty="0" err="1">
                <a:solidFill>
                  <a:srgbClr val="35475C"/>
                </a:solidFill>
                <a:effectLst/>
                <a:latin typeface="Arial" panose="020B0604020202020204" pitchFamily="34" charset="0"/>
                <a:cs typeface="Arial" panose="020B0604020202020204" pitchFamily="34" charset="0"/>
              </a:rPr>
              <a:t>analyse</a:t>
            </a:r>
            <a:r>
              <a:rPr lang="en-US" sz="2400" b="0" i="0" dirty="0">
                <a:solidFill>
                  <a:srgbClr val="35475C"/>
                </a:solidFill>
                <a:effectLst/>
                <a:latin typeface="Arial" panose="020B0604020202020204" pitchFamily="34" charset="0"/>
                <a:cs typeface="Arial" panose="020B0604020202020204" pitchFamily="34" charset="0"/>
              </a:rPr>
              <a:t> that data using pandas, the first step will be to read it into a data structure that’s compatible with pandas.</a:t>
            </a:r>
          </a:p>
          <a:p>
            <a:pPr algn="l" rtl="0" fontAlgn="base">
              <a:spcBef>
                <a:spcPts val="0"/>
              </a:spcBef>
              <a:spcAft>
                <a:spcPts val="0"/>
              </a:spcAft>
              <a:buFont typeface="Arial" panose="020B0604020202020204" pitchFamily="34" charset="0"/>
              <a:buChar char="•"/>
            </a:pPr>
            <a:endParaRPr lang="en-US" sz="2400" b="0" i="0" dirty="0">
              <a:solidFill>
                <a:srgbClr val="35475C"/>
              </a:solidFill>
              <a:effectLst/>
              <a:latin typeface="Arial" panose="020B0604020202020204" pitchFamily="34" charset="0"/>
              <a:cs typeface="Arial" panose="020B0604020202020204" pitchFamily="34" charset="0"/>
            </a:endParaRPr>
          </a:p>
          <a:p>
            <a:pPr indent="0" algn="l" rtl="0">
              <a:spcBef>
                <a:spcPts val="0"/>
              </a:spcBef>
              <a:spcAft>
                <a:spcPts val="0"/>
              </a:spcAft>
              <a:buNone/>
            </a:pPr>
            <a:endParaRPr lang="en-US" sz="24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Let’s load a .csv data file into pandas. There is a function for it, called </a:t>
            </a:r>
            <a:r>
              <a:rPr lang="en-US" sz="2400" b="0" i="0" dirty="0" err="1">
                <a:solidFill>
                  <a:srgbClr val="35475C"/>
                </a:solidFill>
                <a:effectLst/>
                <a:latin typeface="Arial" panose="020B0604020202020204" pitchFamily="34" charset="0"/>
                <a:cs typeface="Arial" panose="020B0604020202020204" pitchFamily="34" charset="0"/>
              </a:rPr>
              <a:t>read_csv</a:t>
            </a:r>
            <a:r>
              <a:rPr lang="en-US" sz="2400" b="0" i="0" dirty="0">
                <a:solidFill>
                  <a:srgbClr val="35475C"/>
                </a:solidFill>
                <a:effectLst/>
                <a:latin typeface="Arial" panose="020B0604020202020204" pitchFamily="34" charset="0"/>
                <a:cs typeface="Arial" panose="020B0604020202020204" pitchFamily="34" charset="0"/>
              </a:rPr>
              <a:t>().We will need to locate the directory of the CSV file at first (it’s more efficient to keep the dataset in the same directory as your program).</a:t>
            </a:r>
          </a:p>
          <a:p>
            <a:pPr algn="l" rtl="0" fontAlgn="base">
              <a:spcBef>
                <a:spcPts val="0"/>
              </a:spcBef>
              <a:spcAft>
                <a:spcPts val="0"/>
              </a:spcAft>
              <a:buFont typeface="Arial" panose="020B0604020202020204" pitchFamily="34" charset="0"/>
              <a:buChar char="•"/>
            </a:pPr>
            <a:endParaRPr lang="en-US" sz="24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There are two dataset one is representing the data of Cab Rides and another one is representing for weather data. </a:t>
            </a:r>
          </a:p>
          <a:p>
            <a:pPr indent="0" algn="l" rtl="0">
              <a:spcBef>
                <a:spcPts val="0"/>
              </a:spcBef>
              <a:spcAft>
                <a:spcPts val="0"/>
              </a:spcAft>
              <a:buNone/>
            </a:pPr>
            <a:endParaRPr lang="en-US" sz="2400" b="0" i="0" dirty="0">
              <a:effectLst/>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36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DC1447-8DD4-4A29-B897-109FFBED5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034" y="374939"/>
            <a:ext cx="9273988" cy="1812346"/>
          </a:xfrm>
        </p:spPr>
      </p:pic>
      <p:sp>
        <p:nvSpPr>
          <p:cNvPr id="6" name="Rectangle 1">
            <a:extLst>
              <a:ext uri="{FF2B5EF4-FFF2-40B4-BE49-F238E27FC236}">
                <a16:creationId xmlns:a16="http://schemas.microsoft.com/office/drawing/2014/main" id="{73851995-A81E-4E18-90D3-DF93BE5D9E03}"/>
              </a:ext>
            </a:extLst>
          </p:cNvPr>
          <p:cNvSpPr>
            <a:spLocks noGrp="1" noChangeArrowheads="1"/>
          </p:cNvSpPr>
          <p:nvPr>
            <p:ph type="title"/>
          </p:nvPr>
        </p:nvSpPr>
        <p:spPr bwMode="auto">
          <a:xfrm>
            <a:off x="1255058" y="2468992"/>
            <a:ext cx="1025562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If the dataset is in the same directory of your program, you can directly read it.</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check the top five records of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dataset,simply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write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dataframe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name.head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Rides_df</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 the data for the cab rides like type of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cab,location,name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etc. </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68C5E79-F8E4-4BEF-9C70-CDBD06956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578" y="4610100"/>
            <a:ext cx="9486900" cy="2247900"/>
          </a:xfrm>
          <a:prstGeom prst="rect">
            <a:avLst/>
          </a:prstGeom>
        </p:spPr>
      </p:pic>
    </p:spTree>
    <p:extLst>
      <p:ext uri="{BB962C8B-B14F-4D97-AF65-F5344CB8AC3E}">
        <p14:creationId xmlns:p14="http://schemas.microsoft.com/office/powerpoint/2010/main" val="25000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DE93-1440-48B5-B446-6E898EBAC7EC}"/>
              </a:ext>
            </a:extLst>
          </p:cNvPr>
          <p:cNvSpPr>
            <a:spLocks noGrp="1"/>
          </p:cNvSpPr>
          <p:nvPr>
            <p:ph type="title"/>
          </p:nvPr>
        </p:nvSpPr>
        <p:spPr>
          <a:xfrm>
            <a:off x="1196789" y="0"/>
            <a:ext cx="10515600" cy="1325563"/>
          </a:xfrm>
        </p:spPr>
        <p:txBody>
          <a:bodyPr>
            <a:normAutofit/>
          </a:bodyPr>
          <a:lstStyle/>
          <a:p>
            <a:r>
              <a:rPr lang="en-IN" sz="2400" b="1" dirty="0">
                <a:latin typeface="Arial" panose="020B0604020202020204" pitchFamily="34" charset="0"/>
                <a:cs typeface="Arial" panose="020B0604020202020204" pitchFamily="34" charset="0"/>
              </a:rPr>
              <a:t>Understanding Datatype &amp; Summary Of Features</a:t>
            </a:r>
          </a:p>
        </p:txBody>
      </p:sp>
      <p:pic>
        <p:nvPicPr>
          <p:cNvPr id="5" name="Content Placeholder 4">
            <a:extLst>
              <a:ext uri="{FF2B5EF4-FFF2-40B4-BE49-F238E27FC236}">
                <a16:creationId xmlns:a16="http://schemas.microsoft.com/office/drawing/2014/main" id="{9FD90158-1719-41DD-A945-E90793B0C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789" y="1358153"/>
            <a:ext cx="10515600" cy="5134721"/>
          </a:xfrm>
        </p:spPr>
      </p:pic>
    </p:spTree>
    <p:extLst>
      <p:ext uri="{BB962C8B-B14F-4D97-AF65-F5344CB8AC3E}">
        <p14:creationId xmlns:p14="http://schemas.microsoft.com/office/powerpoint/2010/main" val="357444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369193-CFD8-4B1D-9D95-CA75815BDEBE}"/>
              </a:ext>
            </a:extLst>
          </p:cNvPr>
          <p:cNvSpPr txBox="1"/>
          <p:nvPr/>
        </p:nvSpPr>
        <p:spPr>
          <a:xfrm>
            <a:off x="268941" y="889844"/>
            <a:ext cx="11752730" cy="4247317"/>
          </a:xfrm>
          <a:prstGeom prst="rect">
            <a:avLst/>
          </a:prstGeom>
          <a:noFill/>
        </p:spPr>
        <p:txBody>
          <a:bodyPr wrap="square">
            <a:spAutoFit/>
          </a:bodyPr>
          <a:lstStyle/>
          <a:p>
            <a:pPr marL="381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How the information is stored in a </a:t>
            </a:r>
            <a:r>
              <a:rPr lang="en-US" b="0" i="0" dirty="0" err="1">
                <a:solidFill>
                  <a:srgbClr val="35475C"/>
                </a:solidFill>
                <a:effectLst/>
                <a:latin typeface="Montserrat" panose="00000500000000000000" pitchFamily="2" charset="0"/>
              </a:rPr>
              <a:t>DataFrame</a:t>
            </a:r>
            <a:r>
              <a:rPr lang="en-US" b="0" i="0" dirty="0">
                <a:solidFill>
                  <a:srgbClr val="35475C"/>
                </a:solidFill>
                <a:effectLst/>
                <a:latin typeface="Montserrat" panose="00000500000000000000" pitchFamily="2" charset="0"/>
              </a:rPr>
              <a:t> or Python object affects what we can do with it and the outputs of calculations as well. There are two main types of data : numeric and text data types.</a:t>
            </a:r>
          </a:p>
          <a:p>
            <a:pPr marL="38100" algn="l" rtl="0" fontAlgn="base">
              <a:spcBef>
                <a:spcPts val="0"/>
              </a:spcBef>
              <a:spcAft>
                <a:spcPts val="0"/>
              </a:spcAft>
            </a:pPr>
            <a:br>
              <a:rPr lang="en-US" dirty="0"/>
            </a:br>
            <a:r>
              <a:rPr lang="en-US" b="0" i="0" dirty="0">
                <a:solidFill>
                  <a:srgbClr val="35475C"/>
                </a:solidFill>
                <a:effectLst/>
                <a:latin typeface="Montserrat" panose="00000500000000000000" pitchFamily="2" charset="0"/>
              </a:rPr>
              <a:t>Numeric data types include integers and floats.</a:t>
            </a:r>
          </a:p>
          <a:p>
            <a:pPr marL="38100" algn="l" rtl="0" fontAlgn="base">
              <a:spcBef>
                <a:spcPts val="0"/>
              </a:spcBef>
              <a:spcAft>
                <a:spcPts val="0"/>
              </a:spcAft>
            </a:pPr>
            <a:br>
              <a:rPr lang="en-US" dirty="0"/>
            </a:br>
            <a:r>
              <a:rPr lang="en-US" b="0" i="0" dirty="0">
                <a:solidFill>
                  <a:srgbClr val="35475C"/>
                </a:solidFill>
                <a:effectLst/>
                <a:latin typeface="Montserrat" panose="00000500000000000000" pitchFamily="2" charset="0"/>
              </a:rPr>
              <a:t>Text data type is known as Strings in Python, or Objects in Pandas. Strings can contain numbers and / or characters. </a:t>
            </a:r>
          </a:p>
          <a:p>
            <a:pPr marL="38100" algn="l" rtl="0" fontAlgn="base">
              <a:spcBef>
                <a:spcPts val="0"/>
              </a:spcBef>
              <a:spcAft>
                <a:spcPts val="0"/>
              </a:spcAft>
            </a:pPr>
            <a:br>
              <a:rPr lang="en-US" dirty="0"/>
            </a:br>
            <a:r>
              <a:rPr lang="en-US" dirty="0"/>
              <a:t> </a:t>
            </a:r>
            <a:r>
              <a:rPr lang="en-US" b="0" i="0" dirty="0">
                <a:solidFill>
                  <a:srgbClr val="35475C"/>
                </a:solidFill>
                <a:effectLst/>
                <a:latin typeface="Montserrat" panose="00000500000000000000" pitchFamily="2" charset="0"/>
              </a:rPr>
              <a:t>For example, a string might be a word, a sentence, or several sentences.</a:t>
            </a:r>
          </a:p>
          <a:p>
            <a:pPr marL="38100" algn="l" rtl="0" fontAlgn="base">
              <a:spcBef>
                <a:spcPts val="0"/>
              </a:spcBef>
              <a:spcAft>
                <a:spcPts val="0"/>
              </a:spcAft>
            </a:pPr>
            <a:endParaRPr lang="en-US" b="0" i="0" dirty="0">
              <a:solidFill>
                <a:srgbClr val="35475C"/>
              </a:solidFill>
              <a:effectLst/>
              <a:latin typeface="Montserrat" panose="00000500000000000000" pitchFamily="2" charset="0"/>
            </a:endParaRPr>
          </a:p>
          <a:p>
            <a:pPr marL="381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Will see how our dataset is, by using info() method.</a:t>
            </a:r>
          </a:p>
          <a:p>
            <a:pPr marL="38100" algn="l" rtl="0" fontAlgn="base">
              <a:spcBef>
                <a:spcPts val="0"/>
              </a:spcBef>
              <a:spcAft>
                <a:spcPts val="0"/>
              </a:spcAft>
              <a:buFont typeface="Arial" panose="020B0604020202020204" pitchFamily="34" charset="0"/>
              <a:buChar char="•"/>
            </a:pPr>
            <a:endParaRPr lang="en-US" b="0" i="0" dirty="0">
              <a:solidFill>
                <a:srgbClr val="35475C"/>
              </a:solidFill>
              <a:effectLst/>
              <a:latin typeface="Montserrat" panose="00000500000000000000" pitchFamily="2" charset="0"/>
            </a:endParaRPr>
          </a:p>
          <a:p>
            <a:pPr marL="381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info() method provides the summary of dataset.</a:t>
            </a:r>
          </a:p>
          <a:p>
            <a:br>
              <a:rPr lang="en-US" dirty="0"/>
            </a:br>
            <a:endParaRPr lang="en-IN" dirty="0"/>
          </a:p>
        </p:txBody>
      </p:sp>
    </p:spTree>
    <p:extLst>
      <p:ext uri="{BB962C8B-B14F-4D97-AF65-F5344CB8AC3E}">
        <p14:creationId xmlns:p14="http://schemas.microsoft.com/office/powerpoint/2010/main" val="266851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F9B0-A2C2-4B2F-9E6D-83E9EF98A71A}"/>
              </a:ext>
            </a:extLst>
          </p:cNvPr>
          <p:cNvSpPr>
            <a:spLocks noGrp="1"/>
          </p:cNvSpPr>
          <p:nvPr>
            <p:ph type="title"/>
          </p:nvPr>
        </p:nvSpPr>
        <p:spPr/>
        <p:txBody>
          <a:bodyPr>
            <a:normAutofit/>
          </a:bodyPr>
          <a:lstStyle/>
          <a:p>
            <a:r>
              <a:rPr lang="en-US" sz="2700" b="1" i="0" dirty="0">
                <a:solidFill>
                  <a:srgbClr val="2D2828"/>
                </a:solidFill>
                <a:effectLst/>
                <a:latin typeface="Arial" panose="020B0604020202020204" pitchFamily="34" charset="0"/>
                <a:cs typeface="Arial" panose="020B0604020202020204" pitchFamily="34" charset="0"/>
              </a:rPr>
              <a:t>Take Care Of Missing Data &amp; Create Columns :</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4E45614-D223-4A48-A856-26A8D2543F84}"/>
              </a:ext>
            </a:extLst>
          </p:cNvPr>
          <p:cNvSpPr>
            <a:spLocks noGrp="1"/>
          </p:cNvSpPr>
          <p:nvPr>
            <p:ph idx="1"/>
          </p:nvPr>
        </p:nvSpPr>
        <p:spPr/>
        <p:txBody>
          <a:bodyPr>
            <a:normAutofit/>
          </a:bodyPr>
          <a:lstStyle/>
          <a:p>
            <a:pPr marL="38100"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Sometimes you may find some data missing in the dataset. We need to be equipped to handle the problem when we come across them. Obviously you could remove the entire line of data but what if you are unknowingly removing crucial information? Of course we would not want to do that. One of the most common ideas to handle the problem is to take a mean of all the values for continuous and for categorical we make use of mode values and replace the missing data. </a:t>
            </a:r>
          </a:p>
          <a:p>
            <a:pPr marL="0" indent="0" algn="l" rtl="0" fontAlgn="base">
              <a:spcBef>
                <a:spcPts val="0"/>
              </a:spcBef>
              <a:spcAft>
                <a:spcPts val="0"/>
              </a:spcAft>
              <a:buNone/>
            </a:pP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0" indent="0" algn="l" rtl="0" fontAlgn="base">
              <a:spcBef>
                <a:spcPts val="0"/>
              </a:spcBef>
              <a:spcAft>
                <a:spcPts val="0"/>
              </a:spcAft>
              <a:buNone/>
            </a:pPr>
            <a:r>
              <a:rPr lang="en-US" sz="2000" b="0" i="0" dirty="0">
                <a:solidFill>
                  <a:srgbClr val="35475C"/>
                </a:solidFill>
                <a:effectLst/>
                <a:latin typeface="Arial" panose="020B0604020202020204" pitchFamily="34" charset="0"/>
                <a:cs typeface="Arial" panose="020B0604020202020204" pitchFamily="34" charset="0"/>
              </a:rPr>
              <a:t>Word “True” that the particular column has missing values, we can also see the count of missing values in each column by using </a:t>
            </a:r>
            <a:r>
              <a:rPr lang="en-US" sz="2000" b="0" i="0" dirty="0" err="1">
                <a:solidFill>
                  <a:srgbClr val="35475C"/>
                </a:solidFill>
                <a:effectLst/>
                <a:latin typeface="Arial" panose="020B0604020202020204" pitchFamily="34" charset="0"/>
                <a:cs typeface="Arial" panose="020B0604020202020204" pitchFamily="34" charset="0"/>
              </a:rPr>
              <a:t>isna</a:t>
            </a:r>
            <a:r>
              <a:rPr lang="en-US" sz="2000" b="0" i="0" dirty="0">
                <a:solidFill>
                  <a:srgbClr val="35475C"/>
                </a:solidFill>
                <a:effectLst/>
                <a:latin typeface="Arial" panose="020B0604020202020204" pitchFamily="34" charset="0"/>
                <a:cs typeface="Arial" panose="020B0604020202020204" pitchFamily="34" charset="0"/>
              </a:rPr>
              <a:t>().sum function.</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775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40A8-012B-4CC6-B6CE-FDD62377F403}"/>
              </a:ext>
            </a:extLst>
          </p:cNvPr>
          <p:cNvSpPr>
            <a:spLocks noGrp="1"/>
          </p:cNvSpPr>
          <p:nvPr>
            <p:ph type="title"/>
          </p:nvPr>
        </p:nvSpPr>
        <p:spPr>
          <a:xfrm>
            <a:off x="1053353" y="3513978"/>
            <a:ext cx="10515600" cy="1325563"/>
          </a:xfrm>
        </p:spPr>
        <p:txBody>
          <a:bodyPr>
            <a:normAutofit fontScale="90000"/>
          </a:bodyPr>
          <a:lstStyle/>
          <a:p>
            <a:pPr marL="38100" rtl="0" fontAlgn="base">
              <a:spcBef>
                <a:spcPts val="0"/>
              </a:spcBef>
              <a:spcAft>
                <a:spcPts val="800"/>
              </a:spcAft>
            </a:pPr>
            <a:r>
              <a:rPr lang="en-US" sz="2200" b="0" i="0" dirty="0">
                <a:solidFill>
                  <a:srgbClr val="35475C"/>
                </a:solidFill>
                <a:effectLst/>
                <a:latin typeface="Arial" panose="020B0604020202020204" pitchFamily="34" charset="0"/>
                <a:cs typeface="Arial" panose="020B0604020202020204" pitchFamily="34" charset="0"/>
              </a:rPr>
              <a:t>Converting the timestamp data into real date format &amp; Creating the new column that contain the location and source.</a:t>
            </a:r>
            <a:br>
              <a:rPr lang="en-US" sz="2200" b="0" i="0" dirty="0">
                <a:solidFill>
                  <a:srgbClr val="35475C"/>
                </a:solidFill>
                <a:effectLst/>
                <a:latin typeface="Arial" panose="020B0604020202020204" pitchFamily="34" charset="0"/>
                <a:cs typeface="Arial" panose="020B0604020202020204" pitchFamily="34" charset="0"/>
              </a:rPr>
            </a:br>
            <a:br>
              <a:rPr lang="en-US" sz="2200" b="0" i="0" dirty="0">
                <a:solidFill>
                  <a:srgbClr val="35475C"/>
                </a:solidFill>
                <a:effectLst/>
                <a:latin typeface="Arial" panose="020B0604020202020204" pitchFamily="34" charset="0"/>
                <a:cs typeface="Arial" panose="020B0604020202020204" pitchFamily="34" charset="0"/>
              </a:rPr>
            </a:br>
            <a:br>
              <a:rPr lang="en-US" sz="2200" b="0" i="0" dirty="0">
                <a:solidFill>
                  <a:srgbClr val="35475C"/>
                </a:solidFill>
                <a:effectLst/>
                <a:latin typeface="Arial" panose="020B0604020202020204" pitchFamily="34" charset="0"/>
                <a:cs typeface="Arial" panose="020B0604020202020204" pitchFamily="34" charset="0"/>
              </a:rPr>
            </a:br>
            <a:r>
              <a:rPr lang="en-US" sz="2200" b="0" i="0" dirty="0">
                <a:solidFill>
                  <a:srgbClr val="35475C"/>
                </a:solidFill>
                <a:effectLst/>
                <a:latin typeface="Arial" panose="020B0604020202020204" pitchFamily="34" charset="0"/>
                <a:cs typeface="Arial" panose="020B0604020202020204" pitchFamily="34" charset="0"/>
              </a:rPr>
              <a:t>Using the datetime method to convert the time stamp into real date format</a:t>
            </a:r>
            <a:br>
              <a:rPr lang="en-US" b="0" i="0" dirty="0">
                <a:solidFill>
                  <a:srgbClr val="35475C"/>
                </a:solidFill>
                <a:effectLst/>
                <a:latin typeface="Montserrat" panose="00000500000000000000" pitchFamily="2" charset="0"/>
              </a:rPr>
            </a:br>
            <a:endParaRPr lang="en-IN" dirty="0"/>
          </a:p>
        </p:txBody>
      </p:sp>
      <p:pic>
        <p:nvPicPr>
          <p:cNvPr id="5" name="Content Placeholder 4">
            <a:extLst>
              <a:ext uri="{FF2B5EF4-FFF2-40B4-BE49-F238E27FC236}">
                <a16:creationId xmlns:a16="http://schemas.microsoft.com/office/drawing/2014/main" id="{79B72192-0D8F-4F9E-A734-78985CD2E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353" y="319041"/>
            <a:ext cx="9650506" cy="2362200"/>
          </a:xfrm>
        </p:spPr>
      </p:pic>
    </p:spTree>
    <p:extLst>
      <p:ext uri="{BB962C8B-B14F-4D97-AF65-F5344CB8AC3E}">
        <p14:creationId xmlns:p14="http://schemas.microsoft.com/office/powerpoint/2010/main" val="190324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9F4C-5948-47EE-A2D6-A83AB62938A8}"/>
              </a:ext>
            </a:extLst>
          </p:cNvPr>
          <p:cNvSpPr>
            <a:spLocks noGrp="1"/>
          </p:cNvSpPr>
          <p:nvPr>
            <p:ph type="title"/>
          </p:nvPr>
        </p:nvSpPr>
        <p:spPr/>
        <p:txBody>
          <a:bodyPr>
            <a:normAutofit fontScale="90000"/>
          </a:bodyPr>
          <a:lstStyle/>
          <a:p>
            <a:br>
              <a:rPr lang="en-US" sz="2400" b="1" i="0" dirty="0">
                <a:solidFill>
                  <a:srgbClr val="2D2828"/>
                </a:solidFill>
                <a:effectLst/>
                <a:latin typeface="Arial" panose="020B0604020202020204" pitchFamily="34" charset="0"/>
                <a:cs typeface="Arial" panose="020B0604020202020204" pitchFamily="34" charset="0"/>
              </a:rPr>
            </a:br>
            <a:br>
              <a:rPr lang="en-US" sz="2400" b="1" i="0" dirty="0">
                <a:solidFill>
                  <a:srgbClr val="2D2828"/>
                </a:solidFill>
                <a:effectLst/>
                <a:latin typeface="Arial" panose="020B0604020202020204" pitchFamily="34" charset="0"/>
                <a:cs typeface="Arial" panose="020B0604020202020204" pitchFamily="34" charset="0"/>
              </a:rPr>
            </a:br>
            <a:r>
              <a:rPr lang="en-US" sz="2400" b="1" i="0" dirty="0">
                <a:solidFill>
                  <a:srgbClr val="2D2828"/>
                </a:solidFill>
                <a:effectLst/>
                <a:latin typeface="Arial" panose="020B0604020202020204" pitchFamily="34" charset="0"/>
                <a:cs typeface="Arial" panose="020B0604020202020204" pitchFamily="34" charset="0"/>
              </a:rPr>
              <a:t>Train And Test The Model Using Random Forest Regressor.</a:t>
            </a:r>
            <a:br>
              <a:rPr lang="en-US" sz="2400" b="1" i="0" dirty="0">
                <a:solidFill>
                  <a:srgbClr val="2D2828"/>
                </a:solidFill>
                <a:effectLst/>
                <a:latin typeface="Arial" panose="020B0604020202020204" pitchFamily="34" charset="0"/>
                <a:cs typeface="Arial" panose="020B0604020202020204" pitchFamily="34" charset="0"/>
              </a:rPr>
            </a:br>
            <a:br>
              <a:rPr lang="en-US" sz="2400" b="0" i="0" dirty="0">
                <a:solidFill>
                  <a:srgbClr val="35475C"/>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8B060D-31A4-4BE7-A32C-E279361838A8}"/>
              </a:ext>
            </a:extLst>
          </p:cNvPr>
          <p:cNvSpPr>
            <a:spLocks noGrp="1"/>
          </p:cNvSpPr>
          <p:nvPr>
            <p:ph idx="1"/>
          </p:nvPr>
        </p:nvSpPr>
        <p:spPr/>
        <p:txBody>
          <a:bodyPr>
            <a:normAutofit fontScale="85000" lnSpcReduction="20000"/>
          </a:bodyPr>
          <a:lstStyle/>
          <a:p>
            <a:pPr algn="l" rtl="0" fontAlgn="base">
              <a:spcBef>
                <a:spcPts val="0"/>
              </a:spcBef>
              <a:spcAft>
                <a:spcPts val="80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gn="l" rtl="0" fontAlgn="base">
              <a:spcBef>
                <a:spcPts val="0"/>
              </a:spcBef>
              <a:spcAft>
                <a:spcPts val="800"/>
              </a:spcAft>
              <a:buFont typeface="Arial" panose="020B0604020202020204" pitchFamily="34" charset="0"/>
              <a:buChar char="•"/>
            </a:pPr>
            <a:endParaRPr lang="en-US" sz="2400" b="0" i="0" dirty="0">
              <a:solidFill>
                <a:srgbClr val="35475C"/>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400" b="0" i="0" dirty="0">
                <a:effectLst/>
                <a:latin typeface="Arial" panose="020B0604020202020204" pitchFamily="34" charset="0"/>
                <a:cs typeface="Arial" panose="020B0604020202020204" pitchFamily="34" charset="0"/>
              </a:rPr>
              <a:t>Example: 1. Linear Regression</a:t>
            </a:r>
          </a:p>
          <a:p>
            <a:pPr marL="0" indent="0" algn="l" rtl="0">
              <a:spcBef>
                <a:spcPts val="0"/>
              </a:spcBef>
              <a:spcAft>
                <a:spcPts val="800"/>
              </a:spcAft>
              <a:buNone/>
            </a:pPr>
            <a:endParaRPr lang="en-US" sz="24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400" b="0" i="0" dirty="0">
                <a:effectLst/>
                <a:latin typeface="Arial" panose="020B0604020202020204" pitchFamily="34" charset="0"/>
                <a:cs typeface="Arial" panose="020B0604020202020204" pitchFamily="34" charset="0"/>
              </a:rPr>
              <a:t>2. Logistic Regression.</a:t>
            </a:r>
          </a:p>
          <a:p>
            <a:pPr algn="l" rtl="0">
              <a:spcBef>
                <a:spcPts val="0"/>
              </a:spcBef>
              <a:spcAft>
                <a:spcPts val="800"/>
              </a:spcAft>
            </a:pPr>
            <a:endParaRPr lang="en-US" sz="24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400" b="0" i="0" dirty="0">
                <a:effectLst/>
                <a:latin typeface="Arial" panose="020B0604020202020204" pitchFamily="34" charset="0"/>
                <a:cs typeface="Arial" panose="020B0604020202020204" pitchFamily="34" charset="0"/>
              </a:rPr>
              <a:t>3. Random Forest Regression / Classification.</a:t>
            </a:r>
          </a:p>
          <a:p>
            <a:pPr algn="l" rtl="0">
              <a:spcBef>
                <a:spcPts val="0"/>
              </a:spcBef>
              <a:spcAft>
                <a:spcPts val="800"/>
              </a:spcAft>
            </a:pPr>
            <a:r>
              <a:rPr lang="en-US" sz="2400" b="0" i="0" dirty="0">
                <a:effectLst/>
                <a:latin typeface="Arial" panose="020B0604020202020204" pitchFamily="34" charset="0"/>
                <a:cs typeface="Arial" panose="020B0604020202020204" pitchFamily="34" charset="0"/>
              </a:rPr>
              <a:t>4. Decision Tree Regression / Classification.</a:t>
            </a:r>
          </a:p>
          <a:p>
            <a:pPr algn="l" rtl="0" fontAlgn="base">
              <a:spcBef>
                <a:spcPts val="0"/>
              </a:spcBef>
              <a:spcAft>
                <a:spcPts val="80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You will need to train the datasets to run smoothly and see an incremental improvement in the prediction rate.</a:t>
            </a:r>
          </a:p>
          <a:p>
            <a:pPr algn="l" rtl="0" fontAlgn="base">
              <a:spcBef>
                <a:spcPts val="0"/>
              </a:spcBef>
              <a:spcAft>
                <a:spcPts val="800"/>
              </a:spcAft>
              <a:buFont typeface="Arial" panose="020B0604020202020204" pitchFamily="34" charset="0"/>
              <a:buChar char="•"/>
            </a:pPr>
            <a:r>
              <a:rPr lang="en-US" sz="2400" b="0" i="0" dirty="0">
                <a:solidFill>
                  <a:srgbClr val="35475C"/>
                </a:solidFill>
                <a:effectLst/>
                <a:latin typeface="Arial" panose="020B0604020202020204" pitchFamily="34" charset="0"/>
                <a:cs typeface="Arial" panose="020B0604020202020204" pitchFamily="34" charset="0"/>
              </a:rPr>
              <a:t>Now we apply the Random forest regressor algorithm on our dataset.</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12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E0432-A1B9-4F63-B52A-05B6184DFE16}"/>
              </a:ext>
            </a:extLst>
          </p:cNvPr>
          <p:cNvSpPr txBox="1"/>
          <p:nvPr/>
        </p:nvSpPr>
        <p:spPr>
          <a:xfrm>
            <a:off x="479612" y="705208"/>
            <a:ext cx="11712388" cy="3683060"/>
          </a:xfrm>
          <a:prstGeom prst="rect">
            <a:avLst/>
          </a:prstGeom>
          <a:noFill/>
        </p:spPr>
        <p:txBody>
          <a:bodyPr wrap="square">
            <a:spAutoFit/>
          </a:bodyPr>
          <a:lstStyle/>
          <a:p>
            <a:pPr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 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a:t>
            </a:r>
          </a:p>
          <a:p>
            <a:pPr algn="l" rtl="0" fontAlgn="base">
              <a:spcBef>
                <a:spcPts val="0"/>
              </a:spcBef>
              <a:spcAft>
                <a:spcPts val="800"/>
              </a:spcAft>
            </a:pPr>
            <a:endParaRPr lang="en-US" sz="2000" b="0" i="0" dirty="0">
              <a:solidFill>
                <a:srgbClr val="35475C"/>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Build the model with the Random Forest Regressor.</a:t>
            </a: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 We’re going to use </a:t>
            </a:r>
            <a:r>
              <a:rPr lang="en-US" sz="2000" b="0" i="0" dirty="0" err="1">
                <a:solidFill>
                  <a:srgbClr val="35475C"/>
                </a:solidFill>
                <a:effectLst/>
                <a:latin typeface="Arial" panose="020B0604020202020204" pitchFamily="34" charset="0"/>
                <a:cs typeface="Arial" panose="020B0604020202020204" pitchFamily="34" charset="0"/>
              </a:rPr>
              <a:t>x_train</a:t>
            </a:r>
            <a:r>
              <a:rPr lang="en-US" sz="2000" b="0" i="0" dirty="0">
                <a:solidFill>
                  <a:srgbClr val="35475C"/>
                </a:solidFill>
                <a:effectLst/>
                <a:latin typeface="Arial" panose="020B0604020202020204" pitchFamily="34" charset="0"/>
                <a:cs typeface="Arial" panose="020B0604020202020204" pitchFamily="34" charset="0"/>
              </a:rPr>
              <a:t> and </a:t>
            </a:r>
            <a:r>
              <a:rPr lang="en-US" sz="2000" b="0" i="0" dirty="0" err="1">
                <a:solidFill>
                  <a:srgbClr val="35475C"/>
                </a:solidFill>
                <a:effectLst/>
                <a:latin typeface="Arial" panose="020B0604020202020204" pitchFamily="34" charset="0"/>
                <a:cs typeface="Arial" panose="020B0604020202020204" pitchFamily="34" charset="0"/>
              </a:rPr>
              <a:t>y_train</a:t>
            </a:r>
            <a:r>
              <a:rPr lang="en-US" sz="2000" b="0" i="0" dirty="0">
                <a:solidFill>
                  <a:srgbClr val="35475C"/>
                </a:solidFill>
                <a:effectLst/>
                <a:latin typeface="Arial" panose="020B0604020202020204" pitchFamily="34" charset="0"/>
                <a:cs typeface="Arial" panose="020B0604020202020204" pitchFamily="34" charset="0"/>
              </a:rPr>
              <a:t> obtained above in </a:t>
            </a:r>
            <a:r>
              <a:rPr lang="en-US" sz="2000" b="0" i="0" dirty="0" err="1">
                <a:solidFill>
                  <a:srgbClr val="35475C"/>
                </a:solidFill>
                <a:effectLst/>
                <a:latin typeface="Arial" panose="020B0604020202020204" pitchFamily="34" charset="0"/>
                <a:cs typeface="Arial" panose="020B0604020202020204" pitchFamily="34" charset="0"/>
              </a:rPr>
              <a:t>train_test_split</a:t>
            </a:r>
            <a:r>
              <a:rPr lang="en-US" sz="2000" b="0" i="0" dirty="0">
                <a:solidFill>
                  <a:srgbClr val="35475C"/>
                </a:solidFill>
                <a:effectLst/>
                <a:latin typeface="Arial" panose="020B0604020202020204" pitchFamily="34" charset="0"/>
                <a:cs typeface="Arial" panose="020B0604020202020204" pitchFamily="34" charset="0"/>
              </a:rPr>
              <a:t> section to train our Random forest regression model. We’re using the fit method and passing the parameters as shown below.</a:t>
            </a:r>
          </a:p>
          <a:p>
            <a:pPr algn="l" rtl="0" fontAlgn="base">
              <a:spcBef>
                <a:spcPts val="0"/>
              </a:spcBef>
              <a:spcAft>
                <a:spcPts val="800"/>
              </a:spcAft>
              <a:buFont typeface="Arial" panose="020B0604020202020204" pitchFamily="34" charset="0"/>
              <a:buChar char="•"/>
            </a:pPr>
            <a:endParaRPr lang="en-US" sz="2000" dirty="0">
              <a:solidFill>
                <a:srgbClr val="35475C"/>
              </a:solidFill>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6E49B6D-B21F-4FD5-867E-3652A5A94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06" y="3936907"/>
            <a:ext cx="8229600" cy="1781175"/>
          </a:xfrm>
          <a:prstGeom prst="rect">
            <a:avLst/>
          </a:prstGeom>
        </p:spPr>
      </p:pic>
    </p:spTree>
    <p:extLst>
      <p:ext uri="{BB962C8B-B14F-4D97-AF65-F5344CB8AC3E}">
        <p14:creationId xmlns:p14="http://schemas.microsoft.com/office/powerpoint/2010/main" val="151165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34FB-651A-4F73-9A86-8789A2941DFB}"/>
              </a:ext>
            </a:extLst>
          </p:cNvPr>
          <p:cNvSpPr>
            <a:spLocks noGrp="1"/>
          </p:cNvSpPr>
          <p:nvPr>
            <p:ph type="title"/>
          </p:nvPr>
        </p:nvSpPr>
        <p:spPr>
          <a:xfrm>
            <a:off x="838200" y="1010584"/>
            <a:ext cx="10515600" cy="1325563"/>
          </a:xfrm>
        </p:spPr>
        <p:txBody>
          <a:bodyPr>
            <a:normAutofit fontScale="90000"/>
          </a:bodyPr>
          <a:lstStyle/>
          <a:p>
            <a:pPr rtl="0">
              <a:spcBef>
                <a:spcPts val="0"/>
              </a:spcBef>
              <a:spcAft>
                <a:spcPts val="800"/>
              </a:spcAft>
            </a:pPr>
            <a:r>
              <a:rPr lang="en-US" sz="2200" b="1" i="0" dirty="0">
                <a:effectLst/>
                <a:latin typeface="Arial" panose="020B0604020202020204" pitchFamily="34" charset="0"/>
                <a:cs typeface="Arial" panose="020B0604020202020204" pitchFamily="34" charset="0"/>
              </a:rPr>
              <a:t>Predict the values :</a:t>
            </a:r>
            <a:br>
              <a:rPr lang="en-US" sz="2200" b="1" i="0" dirty="0">
                <a:effectLst/>
                <a:latin typeface="Arial" panose="020B0604020202020204" pitchFamily="34" charset="0"/>
                <a:cs typeface="Arial" panose="020B0604020202020204" pitchFamily="34" charset="0"/>
              </a:rPr>
            </a:br>
            <a:br>
              <a:rPr lang="en-US" sz="2200" b="0" i="0" dirty="0">
                <a:effectLst/>
                <a:latin typeface="Arial" panose="020B0604020202020204" pitchFamily="34" charset="0"/>
                <a:cs typeface="Arial" panose="020B0604020202020204" pitchFamily="34" charset="0"/>
              </a:rPr>
            </a:br>
            <a:r>
              <a:rPr lang="en-US" sz="2200" b="0" i="0" dirty="0">
                <a:solidFill>
                  <a:srgbClr val="35475C"/>
                </a:solidFill>
                <a:effectLst/>
                <a:latin typeface="Arial" panose="020B0604020202020204" pitchFamily="34" charset="0"/>
                <a:cs typeface="Arial" panose="020B0604020202020204" pitchFamily="34" charset="0"/>
              </a:rPr>
              <a:t>Once the model is trained, it’s ready to make predictions. We can use the predict method on the model and pass </a:t>
            </a:r>
            <a:r>
              <a:rPr lang="en-US" sz="2200" b="0" i="0" dirty="0" err="1">
                <a:solidFill>
                  <a:srgbClr val="35475C"/>
                </a:solidFill>
                <a:effectLst/>
                <a:latin typeface="Arial" panose="020B0604020202020204" pitchFamily="34" charset="0"/>
                <a:cs typeface="Arial" panose="020B0604020202020204" pitchFamily="34" charset="0"/>
              </a:rPr>
              <a:t>x_test</a:t>
            </a:r>
            <a:r>
              <a:rPr lang="en-US" sz="2200" b="0" i="0" dirty="0">
                <a:solidFill>
                  <a:srgbClr val="35475C"/>
                </a:solidFill>
                <a:effectLst/>
                <a:latin typeface="Arial" panose="020B0604020202020204" pitchFamily="34" charset="0"/>
                <a:cs typeface="Arial" panose="020B0604020202020204" pitchFamily="34" charset="0"/>
              </a:rPr>
              <a:t> as a parameter to get the output as </a:t>
            </a:r>
            <a:r>
              <a:rPr lang="en-US" sz="2200" b="0" i="0" dirty="0" err="1">
                <a:solidFill>
                  <a:srgbClr val="35475C"/>
                </a:solidFill>
                <a:effectLst/>
                <a:latin typeface="Arial" panose="020B0604020202020204" pitchFamily="34" charset="0"/>
                <a:cs typeface="Arial" panose="020B0604020202020204" pitchFamily="34" charset="0"/>
              </a:rPr>
              <a:t>y_pred</a:t>
            </a:r>
            <a:r>
              <a:rPr lang="en-US" sz="2200" b="0" i="0" dirty="0">
                <a:solidFill>
                  <a:srgbClr val="35475C"/>
                </a:solidFill>
                <a:effectLst/>
                <a:latin typeface="Arial" panose="020B0604020202020204" pitchFamily="34" charset="0"/>
                <a:cs typeface="Arial" panose="020B0604020202020204" pitchFamily="34" charset="0"/>
              </a:rPr>
              <a:t>.</a:t>
            </a:r>
            <a:br>
              <a:rPr lang="en-US" sz="2200" b="0" i="0" dirty="0">
                <a:solidFill>
                  <a:srgbClr val="35475C"/>
                </a:solidFill>
                <a:effectLst/>
                <a:latin typeface="Arial" panose="020B0604020202020204" pitchFamily="34" charset="0"/>
                <a:cs typeface="Arial" panose="020B0604020202020204" pitchFamily="34" charset="0"/>
              </a:rPr>
            </a:br>
            <a:r>
              <a:rPr lang="en-US" sz="2200" b="0" i="0" dirty="0">
                <a:solidFill>
                  <a:srgbClr val="35475C"/>
                </a:solidFill>
                <a:effectLst/>
                <a:latin typeface="Arial" panose="020B0604020202020204" pitchFamily="34" charset="0"/>
                <a:cs typeface="Arial" panose="020B0604020202020204" pitchFamily="34" charset="0"/>
              </a:rPr>
              <a:t>Notice that the prediction output is an array of real numbers corresponding to the input array.</a:t>
            </a:r>
            <a:br>
              <a:rPr lang="en-US" sz="2200" b="0" i="0" dirty="0">
                <a:solidFill>
                  <a:srgbClr val="35475C"/>
                </a:solidFill>
                <a:effectLst/>
                <a:latin typeface="Arial" panose="020B0604020202020204" pitchFamily="34" charset="0"/>
                <a:cs typeface="Arial" panose="020B0604020202020204" pitchFamily="34" charset="0"/>
              </a:rPr>
            </a:br>
            <a:br>
              <a:rPr lang="en-US" dirty="0"/>
            </a:br>
            <a:endParaRPr lang="en-IN" dirty="0"/>
          </a:p>
        </p:txBody>
      </p:sp>
      <p:pic>
        <p:nvPicPr>
          <p:cNvPr id="5" name="Content Placeholder 4">
            <a:extLst>
              <a:ext uri="{FF2B5EF4-FFF2-40B4-BE49-F238E27FC236}">
                <a16:creationId xmlns:a16="http://schemas.microsoft.com/office/drawing/2014/main" id="{4FEC3686-A1BC-4160-BBC5-175348760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394" y="2628900"/>
            <a:ext cx="8224198" cy="2602006"/>
          </a:xfrm>
        </p:spPr>
      </p:pic>
    </p:spTree>
    <p:extLst>
      <p:ext uri="{BB962C8B-B14F-4D97-AF65-F5344CB8AC3E}">
        <p14:creationId xmlns:p14="http://schemas.microsoft.com/office/powerpoint/2010/main" val="377236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524424-93E9-4B11-B73A-76304BD12B1C}"/>
              </a:ext>
            </a:extLst>
          </p:cNvPr>
          <p:cNvSpPr txBox="1"/>
          <p:nvPr/>
        </p:nvSpPr>
        <p:spPr>
          <a:xfrm>
            <a:off x="4176433" y="2921168"/>
            <a:ext cx="8015567" cy="1015663"/>
          </a:xfrm>
          <a:prstGeom prst="rect">
            <a:avLst/>
          </a:prstGeom>
          <a:noFill/>
        </p:spPr>
        <p:txBody>
          <a:bodyPr wrap="square">
            <a:spAutoFit/>
          </a:bodyPr>
          <a:lstStyle/>
          <a:p>
            <a:pPr algn="l" rtl="0">
              <a:spcBef>
                <a:spcPts val="0"/>
              </a:spcBef>
              <a:spcAft>
                <a:spcPts val="800"/>
              </a:spcAft>
            </a:pPr>
            <a:r>
              <a:rPr lang="en-IN" sz="6000" b="1" dirty="0">
                <a:latin typeface="Arial" panose="020B0604020202020204" pitchFamily="34" charset="0"/>
                <a:cs typeface="Arial" panose="020B0604020202020204" pitchFamily="34" charset="0"/>
              </a:rPr>
              <a:t>The End</a:t>
            </a:r>
          </a:p>
        </p:txBody>
      </p:sp>
    </p:spTree>
    <p:extLst>
      <p:ext uri="{BB962C8B-B14F-4D97-AF65-F5344CB8AC3E}">
        <p14:creationId xmlns:p14="http://schemas.microsoft.com/office/powerpoint/2010/main" val="348167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7056-F9FA-46F7-9815-D937F171AEA0}"/>
              </a:ext>
            </a:extLst>
          </p:cNvPr>
          <p:cNvSpPr>
            <a:spLocks noGrp="1"/>
          </p:cNvSpPr>
          <p:nvPr>
            <p:ph type="title"/>
          </p:nvPr>
        </p:nvSpPr>
        <p:spPr>
          <a:xfrm>
            <a:off x="802341" y="4168589"/>
            <a:ext cx="10587318" cy="762006"/>
          </a:xfrm>
        </p:spPr>
        <p:txBody>
          <a:bodyPr>
            <a:normAutofit fontScale="90000"/>
          </a:bodyPr>
          <a:lstStyle/>
          <a:p>
            <a:r>
              <a:rPr lang="en-IN" sz="2200" b="1" i="0" dirty="0">
                <a:effectLst/>
                <a:latin typeface="Arial" panose="020B0604020202020204" pitchFamily="34" charset="0"/>
                <a:cs typeface="Arial" panose="020B0604020202020204" pitchFamily="34" charset="0"/>
              </a:rPr>
              <a:t>Introduction: </a:t>
            </a:r>
            <a:r>
              <a:rPr lang="en-US" sz="2200" b="0" i="0" dirty="0">
                <a:effectLst/>
                <a:latin typeface="Arial" panose="020B0604020202020204" pitchFamily="34" charset="0"/>
                <a:cs typeface="Arial" panose="020B0604020202020204" pitchFamily="34" charset="0"/>
              </a:rPr>
              <a:t>Many organizations do not have a direct role in travel and tourism but offer related products and services. Some examples would be offering travel insurance, parking facilities at airports, theatre and event tickets, car hire, and travel by rail or coach to airports, etc. at competitive rates. There are various different forms of dynamic pricing.</a:t>
            </a:r>
            <a:br>
              <a:rPr lang="en-US" sz="2200" b="0" i="0" dirty="0">
                <a:effectLst/>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100" b="0" i="0" dirty="0">
                <a:effectLst/>
                <a:latin typeface="Arial" panose="020B0604020202020204" pitchFamily="34" charset="0"/>
                <a:cs typeface="Arial" panose="020B0604020202020204" pitchFamily="34" charset="0"/>
              </a:rPr>
              <a:t>1. Peak Pricing – This is a strategy that is common in transportation businesses. Airlines are a good example. Airlines often charge a higher price to travel during rush hour mostly on weekdays and sometimes on weekends.</a:t>
            </a:r>
            <a:br>
              <a:rPr lang="en-US" sz="2100" b="0" i="0" dirty="0">
                <a:effectLst/>
                <a:latin typeface="Arial" panose="020B0604020202020204" pitchFamily="34" charset="0"/>
                <a:cs typeface="Arial" panose="020B0604020202020204" pitchFamily="34" charset="0"/>
              </a:rPr>
            </a:br>
            <a:br>
              <a:rPr lang="en-US" sz="2100" b="0" i="0" dirty="0">
                <a:effectLst/>
                <a:latin typeface="Arial" panose="020B0604020202020204" pitchFamily="34" charset="0"/>
                <a:cs typeface="Arial" panose="020B0604020202020204" pitchFamily="34" charset="0"/>
              </a:rPr>
            </a:br>
            <a:r>
              <a:rPr lang="en-US" sz="2100" b="0" i="0" dirty="0">
                <a:effectLst/>
                <a:latin typeface="Arial" panose="020B0604020202020204" pitchFamily="34" charset="0"/>
                <a:cs typeface="Arial" panose="020B0604020202020204" pitchFamily="34" charset="0"/>
              </a:rPr>
              <a:t>2. Surge Pricing – Companies such as Uber respond dynamically to changes in supply and demand in order to price their services differently. Like most of us have noticed, this frequently happens on stormy evenings and nights when more people request for cabs. </a:t>
            </a:r>
            <a:r>
              <a:rPr lang="en-US" sz="2100" b="0" i="0" dirty="0" err="1">
                <a:effectLst/>
                <a:latin typeface="Arial" panose="020B0604020202020204" pitchFamily="34" charset="0"/>
                <a:cs typeface="Arial" panose="020B0604020202020204" pitchFamily="34" charset="0"/>
              </a:rPr>
              <a:t>Taxify</a:t>
            </a:r>
            <a:r>
              <a:rPr lang="en-US" sz="2100" b="0" i="0" dirty="0">
                <a:effectLst/>
                <a:latin typeface="Arial" panose="020B0604020202020204" pitchFamily="34" charset="0"/>
                <a:cs typeface="Arial" panose="020B0604020202020204" pitchFamily="34" charset="0"/>
              </a:rPr>
              <a:t> also not so long ago introduced dynamic pricing to ensure the drivers are encouraged to go online and offer services when the demand is high.</a:t>
            </a:r>
            <a:br>
              <a:rPr lang="en-US" sz="2100" dirty="0"/>
            </a:br>
            <a:endParaRPr lang="en-IN" sz="21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22B0090-525C-4AD4-AD7F-8126F38FF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311"/>
            <a:ext cx="12204130" cy="2250136"/>
          </a:xfrm>
        </p:spPr>
      </p:pic>
    </p:spTree>
    <p:extLst>
      <p:ext uri="{BB962C8B-B14F-4D97-AF65-F5344CB8AC3E}">
        <p14:creationId xmlns:p14="http://schemas.microsoft.com/office/powerpoint/2010/main" val="318453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EE99-631F-417F-9836-E91BE0C092EF}"/>
              </a:ext>
            </a:extLst>
          </p:cNvPr>
          <p:cNvSpPr>
            <a:spLocks noGrp="1"/>
          </p:cNvSpPr>
          <p:nvPr>
            <p:ph type="title"/>
          </p:nvPr>
        </p:nvSpPr>
        <p:spPr/>
        <p:txBody>
          <a:bodyPr/>
          <a:lstStyle/>
          <a:p>
            <a:r>
              <a:rPr lang="en-IN" dirty="0"/>
              <a:t>Course Certificate</a:t>
            </a:r>
          </a:p>
        </p:txBody>
      </p:sp>
      <p:sp>
        <p:nvSpPr>
          <p:cNvPr id="3" name="Content Placeholder 2">
            <a:extLst>
              <a:ext uri="{FF2B5EF4-FFF2-40B4-BE49-F238E27FC236}">
                <a16:creationId xmlns:a16="http://schemas.microsoft.com/office/drawing/2014/main" id="{A7208A2D-5C2F-48BB-9229-B93C4C0D80A1}"/>
              </a:ext>
            </a:extLst>
          </p:cNvPr>
          <p:cNvSpPr>
            <a:spLocks noGrp="1"/>
          </p:cNvSpPr>
          <p:nvPr>
            <p:ph idx="1"/>
          </p:nvPr>
        </p:nvSpPr>
        <p:spPr>
          <a:xfrm>
            <a:off x="838200" y="1865966"/>
            <a:ext cx="10515600" cy="4351338"/>
          </a:xfrm>
        </p:spPr>
        <p:txBody>
          <a:bodyPr/>
          <a:lstStyle/>
          <a:p>
            <a:endParaRPr lang="en-IN"/>
          </a:p>
        </p:txBody>
      </p:sp>
    </p:spTree>
    <p:extLst>
      <p:ext uri="{BB962C8B-B14F-4D97-AF65-F5344CB8AC3E}">
        <p14:creationId xmlns:p14="http://schemas.microsoft.com/office/powerpoint/2010/main" val="266505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4633-B150-40DE-9F2B-18F1252115D1}"/>
              </a:ext>
            </a:extLst>
          </p:cNvPr>
          <p:cNvSpPr>
            <a:spLocks noGrp="1"/>
          </p:cNvSpPr>
          <p:nvPr>
            <p:ph type="title"/>
          </p:nvPr>
        </p:nvSpPr>
        <p:spPr/>
        <p:txBody>
          <a:bodyPr/>
          <a:lstStyle/>
          <a:p>
            <a:r>
              <a:rPr lang="en-IN" sz="2400" b="1" i="0" dirty="0">
                <a:effectLst/>
                <a:latin typeface="Arial" panose="020B0604020202020204" pitchFamily="34" charset="0"/>
                <a:cs typeface="Arial" panose="020B0604020202020204" pitchFamily="34" charset="0"/>
              </a:rPr>
              <a:t>Solution Requirement:</a:t>
            </a:r>
            <a:br>
              <a:rPr lang="en-IN" dirty="0"/>
            </a:br>
            <a:endParaRPr lang="en-IN" dirty="0"/>
          </a:p>
        </p:txBody>
      </p:sp>
      <p:sp>
        <p:nvSpPr>
          <p:cNvPr id="3" name="Content Placeholder 2">
            <a:extLst>
              <a:ext uri="{FF2B5EF4-FFF2-40B4-BE49-F238E27FC236}">
                <a16:creationId xmlns:a16="http://schemas.microsoft.com/office/drawing/2014/main" id="{CF8AFF7F-8CDB-4372-BD68-92B959A1C485}"/>
              </a:ext>
            </a:extLst>
          </p:cNvPr>
          <p:cNvSpPr>
            <a:spLocks noGrp="1"/>
          </p:cNvSpPr>
          <p:nvPr>
            <p:ph idx="1"/>
          </p:nvPr>
        </p:nvSpPr>
        <p:spPr>
          <a:xfrm>
            <a:off x="838200" y="1489449"/>
            <a:ext cx="10515600" cy="4351338"/>
          </a:xfrm>
        </p:spPr>
        <p:txBody>
          <a:bodyPr>
            <a:normAutofit/>
          </a:bodyPr>
          <a:lstStyle/>
          <a:p>
            <a:pPr algn="just" rtl="0">
              <a:spcBef>
                <a:spcPts val="0"/>
              </a:spcBef>
              <a:spcAft>
                <a:spcPts val="800"/>
              </a:spcAft>
            </a:pPr>
            <a:r>
              <a:rPr lang="en-US" sz="2000" b="0" i="0" dirty="0">
                <a:effectLst/>
                <a:latin typeface="Arial" panose="020B0604020202020204" pitchFamily="34" charset="0"/>
                <a:cs typeface="Arial" panose="020B0604020202020204" pitchFamily="34" charset="0"/>
              </a:rPr>
              <a:t>Every day the price of travel was changed due to the demand for public uses. The framework developed for the price prediction is analyzed for the travel plans. For the same travel plan offered at a fixed price for a particular group of customers, our proposed model saw a final fare with a lesser number of errors in predicting customer planning. As time progresses and more data are collected, the supervised learning will produce more accurate results and will be helpful in determining fare optimizer and dynamic availability of adjustments and continuously improve future recommendations.</a:t>
            </a:r>
          </a:p>
        </p:txBody>
      </p:sp>
    </p:spTree>
    <p:extLst>
      <p:ext uri="{BB962C8B-B14F-4D97-AF65-F5344CB8AC3E}">
        <p14:creationId xmlns:p14="http://schemas.microsoft.com/office/powerpoint/2010/main" val="159907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E70A-727D-49AC-8086-F98FA2FD4A86}"/>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Technical Architecture :</a:t>
            </a:r>
          </a:p>
        </p:txBody>
      </p:sp>
      <p:pic>
        <p:nvPicPr>
          <p:cNvPr id="5" name="Content Placeholder 4">
            <a:extLst>
              <a:ext uri="{FF2B5EF4-FFF2-40B4-BE49-F238E27FC236}">
                <a16:creationId xmlns:a16="http://schemas.microsoft.com/office/drawing/2014/main" id="{0F6B1232-4CCC-45F1-9139-5B4CF2836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505" y="1690688"/>
            <a:ext cx="8676154" cy="4661481"/>
          </a:xfrm>
        </p:spPr>
      </p:pic>
    </p:spTree>
    <p:extLst>
      <p:ext uri="{BB962C8B-B14F-4D97-AF65-F5344CB8AC3E}">
        <p14:creationId xmlns:p14="http://schemas.microsoft.com/office/powerpoint/2010/main" val="11099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5A7-1149-4DA4-B0B6-76EDEDB18F3B}"/>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Pre – Requisites :</a:t>
            </a:r>
          </a:p>
        </p:txBody>
      </p:sp>
      <p:sp>
        <p:nvSpPr>
          <p:cNvPr id="3" name="Content Placeholder 2">
            <a:extLst>
              <a:ext uri="{FF2B5EF4-FFF2-40B4-BE49-F238E27FC236}">
                <a16:creationId xmlns:a16="http://schemas.microsoft.com/office/drawing/2014/main" id="{F399BA3F-DEBD-4B12-9894-7DCB369B378F}"/>
              </a:ext>
            </a:extLst>
          </p:cNvPr>
          <p:cNvSpPr>
            <a:spLocks noGrp="1"/>
          </p:cNvSpPr>
          <p:nvPr>
            <p:ph idx="1"/>
          </p:nvPr>
        </p:nvSpPr>
        <p:spPr/>
        <p:txBody>
          <a:bodyPr>
            <a:normAutofit/>
          </a:bodyPr>
          <a:lstStyle/>
          <a:p>
            <a:r>
              <a:rPr lang="en-US" sz="2000" i="0" dirty="0">
                <a:effectLst/>
                <a:latin typeface="Arial" panose="020B0604020202020204" pitchFamily="34" charset="0"/>
                <a:cs typeface="Arial" panose="020B0604020202020204" pitchFamily="34" charset="0"/>
              </a:rPr>
              <a:t>In order to develop this project we need to install following software/packages:</a:t>
            </a:r>
          </a:p>
          <a:p>
            <a:pPr algn="l" rtl="0">
              <a:spcBef>
                <a:spcPts val="1200"/>
              </a:spcBef>
              <a:spcAft>
                <a:spcPts val="1200"/>
              </a:spcAft>
            </a:pPr>
            <a:endParaRPr lang="en-IN" sz="2000" b="1" i="0" dirty="0">
              <a:effectLst/>
              <a:latin typeface="Arial" panose="020B0604020202020204" pitchFamily="34" charset="0"/>
              <a:cs typeface="Arial" panose="020B0604020202020204" pitchFamily="34" charset="0"/>
            </a:endParaRPr>
          </a:p>
          <a:p>
            <a:pPr algn="l" rtl="0">
              <a:spcBef>
                <a:spcPts val="1200"/>
              </a:spcBef>
              <a:spcAft>
                <a:spcPts val="1200"/>
              </a:spcAft>
            </a:pPr>
            <a:r>
              <a:rPr lang="en-IN" sz="2000" b="1" i="0" dirty="0">
                <a:effectLst/>
                <a:latin typeface="Arial" panose="020B0604020202020204" pitchFamily="34" charset="0"/>
                <a:cs typeface="Arial" panose="020B0604020202020204" pitchFamily="34" charset="0"/>
              </a:rPr>
              <a:t>Anaconda Navigator :</a:t>
            </a:r>
            <a:endParaRPr lang="en-IN" sz="2000" b="0" i="0" dirty="0">
              <a:effectLst/>
              <a:latin typeface="Arial" panose="020B0604020202020204" pitchFamily="34" charset="0"/>
              <a:cs typeface="Arial" panose="020B0604020202020204" pitchFamily="34" charset="0"/>
            </a:endParaRPr>
          </a:p>
          <a:p>
            <a:pPr algn="l" rtl="0">
              <a:spcBef>
                <a:spcPts val="1200"/>
              </a:spcBef>
              <a:spcAft>
                <a:spcPts val="1200"/>
              </a:spcAft>
            </a:pPr>
            <a:r>
              <a:rPr lang="en-IN" sz="2000" b="0" i="0" dirty="0">
                <a:effectLst/>
                <a:latin typeface="Arial" panose="020B0604020202020204" pitchFamily="34" charset="0"/>
                <a:cs typeface="Arial" panose="020B0604020202020204" pitchFamily="34" charset="0"/>
              </a:rPr>
              <a:t>Anaconda Navigator is a free and open-source distribution of the Python and R programming languages for data science and machine learning related applications. It can be installed on Windows, Linux, and macOS. </a:t>
            </a:r>
            <a:r>
              <a:rPr lang="en-IN" sz="2000" b="0" i="0" dirty="0" err="1">
                <a:effectLst/>
                <a:latin typeface="Arial" panose="020B0604020202020204" pitchFamily="34" charset="0"/>
                <a:cs typeface="Arial" panose="020B0604020202020204" pitchFamily="34" charset="0"/>
              </a:rPr>
              <a:t>Conda</a:t>
            </a:r>
            <a:r>
              <a:rPr lang="en-IN" sz="2000" b="0" i="0" dirty="0">
                <a:effectLst/>
                <a:latin typeface="Arial" panose="020B0604020202020204" pitchFamily="34" charset="0"/>
                <a:cs typeface="Arial" panose="020B0604020202020204" pitchFamily="34" charset="0"/>
              </a:rPr>
              <a:t> is an open-source, cross-platform,  package management system. Anaconda comes with so very nice tools like </a:t>
            </a:r>
            <a:r>
              <a:rPr lang="en-IN" sz="2000" b="0" i="0" dirty="0" err="1">
                <a:effectLst/>
                <a:latin typeface="Arial" panose="020B0604020202020204" pitchFamily="34" charset="0"/>
                <a:cs typeface="Arial" panose="020B0604020202020204" pitchFamily="34" charset="0"/>
              </a:rPr>
              <a:t>JupyterLab</a:t>
            </a:r>
            <a:r>
              <a:rPr lang="en-IN" sz="2000" b="0" i="0" dirty="0">
                <a:effectLst/>
                <a:latin typeface="Arial" panose="020B0604020202020204" pitchFamily="34" charset="0"/>
                <a:cs typeface="Arial" panose="020B0604020202020204" pitchFamily="34" charset="0"/>
              </a:rPr>
              <a:t>, </a:t>
            </a:r>
            <a:r>
              <a:rPr lang="en-IN" sz="2000" b="0" i="0" dirty="0" err="1">
                <a:effectLst/>
                <a:latin typeface="Arial" panose="020B0604020202020204" pitchFamily="34" charset="0"/>
                <a:cs typeface="Arial" panose="020B0604020202020204" pitchFamily="34" charset="0"/>
              </a:rPr>
              <a:t>Jupyter</a:t>
            </a:r>
            <a:r>
              <a:rPr lang="en-IN" sz="2000" b="0" i="0" dirty="0">
                <a:effectLst/>
                <a:latin typeface="Arial" panose="020B0604020202020204" pitchFamily="34" charset="0"/>
                <a:cs typeface="Arial" panose="020B0604020202020204" pitchFamily="34" charset="0"/>
              </a:rPr>
              <a:t> Notebook,</a:t>
            </a:r>
          </a:p>
          <a:p>
            <a:pPr algn="l" rtl="0">
              <a:spcBef>
                <a:spcPts val="1200"/>
              </a:spcBef>
              <a:spcAft>
                <a:spcPts val="1200"/>
              </a:spcAft>
            </a:pPr>
            <a:r>
              <a:rPr lang="en-IN" sz="2000" b="0" i="0" dirty="0" err="1">
                <a:effectLst/>
                <a:latin typeface="Arial" panose="020B0604020202020204" pitchFamily="34" charset="0"/>
                <a:cs typeface="Arial" panose="020B0604020202020204" pitchFamily="34" charset="0"/>
              </a:rPr>
              <a:t>QtConsole</a:t>
            </a:r>
            <a:r>
              <a:rPr lang="en-IN" sz="2000" b="0" i="0" dirty="0">
                <a:effectLst/>
                <a:latin typeface="Arial" panose="020B0604020202020204" pitchFamily="34" charset="0"/>
                <a:cs typeface="Arial" panose="020B0604020202020204" pitchFamily="34" charset="0"/>
              </a:rPr>
              <a:t>, Spyder, </a:t>
            </a:r>
            <a:r>
              <a:rPr lang="en-IN" sz="2000" b="0" i="0" dirty="0" err="1">
                <a:effectLst/>
                <a:latin typeface="Arial" panose="020B0604020202020204" pitchFamily="34" charset="0"/>
                <a:cs typeface="Arial" panose="020B0604020202020204" pitchFamily="34" charset="0"/>
              </a:rPr>
              <a:t>Glueviz</a:t>
            </a:r>
            <a:r>
              <a:rPr lang="en-IN" sz="2000" b="0" i="0" dirty="0">
                <a:effectLst/>
                <a:latin typeface="Arial" panose="020B0604020202020204" pitchFamily="34" charset="0"/>
                <a:cs typeface="Arial" panose="020B0604020202020204" pitchFamily="34" charset="0"/>
              </a:rPr>
              <a:t>, Orange, </a:t>
            </a:r>
            <a:r>
              <a:rPr lang="en-IN" sz="2000" b="0" i="0" dirty="0" err="1">
                <a:effectLst/>
                <a:latin typeface="Arial" panose="020B0604020202020204" pitchFamily="34" charset="0"/>
                <a:cs typeface="Arial" panose="020B0604020202020204" pitchFamily="34" charset="0"/>
              </a:rPr>
              <a:t>Rstudio</a:t>
            </a:r>
            <a:r>
              <a:rPr lang="en-IN" sz="2000" b="0" i="0" dirty="0">
                <a:effectLst/>
                <a:latin typeface="Arial" panose="020B0604020202020204" pitchFamily="34" charset="0"/>
                <a:cs typeface="Arial" panose="020B0604020202020204" pitchFamily="34" charset="0"/>
              </a:rPr>
              <a:t>, Visual Studio Code. For this project, we will be using </a:t>
            </a:r>
            <a:r>
              <a:rPr lang="en-IN" sz="2000" b="0" i="0" dirty="0" err="1">
                <a:effectLst/>
                <a:latin typeface="Arial" panose="020B0604020202020204" pitchFamily="34" charset="0"/>
                <a:cs typeface="Arial" panose="020B0604020202020204" pitchFamily="34" charset="0"/>
              </a:rPr>
              <a:t>Jupyter</a:t>
            </a:r>
            <a:r>
              <a:rPr lang="en-IN" sz="2000" b="0" i="0" dirty="0">
                <a:effectLst/>
                <a:latin typeface="Arial" panose="020B0604020202020204" pitchFamily="34" charset="0"/>
                <a:cs typeface="Arial" panose="020B0604020202020204" pitchFamily="34" charset="0"/>
              </a:rPr>
              <a:t> notebook and Spyder</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923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979-8E2E-4D37-B02F-B93123D1A9B3}"/>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Packages To Install :</a:t>
            </a:r>
          </a:p>
        </p:txBody>
      </p:sp>
      <p:sp>
        <p:nvSpPr>
          <p:cNvPr id="3" name="Content Placeholder 2">
            <a:extLst>
              <a:ext uri="{FF2B5EF4-FFF2-40B4-BE49-F238E27FC236}">
                <a16:creationId xmlns:a16="http://schemas.microsoft.com/office/drawing/2014/main" id="{C1C3E956-7323-416C-9BC3-A1656612506A}"/>
              </a:ext>
            </a:extLst>
          </p:cNvPr>
          <p:cNvSpPr>
            <a:spLocks noGrp="1"/>
          </p:cNvSpPr>
          <p:nvPr>
            <p:ph idx="1"/>
          </p:nvPr>
        </p:nvSpPr>
        <p:spPr/>
        <p:txBody>
          <a:bodyPr>
            <a:normAutofit fontScale="92500" lnSpcReduction="20000"/>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If you are using </a:t>
            </a:r>
            <a:r>
              <a:rPr lang="en-US" sz="2000" b="1" i="0" dirty="0">
                <a:effectLst/>
                <a:latin typeface="Arial" panose="020B0604020202020204" pitchFamily="34" charset="0"/>
                <a:cs typeface="Arial" panose="020B0604020202020204" pitchFamily="34" charset="0"/>
              </a:rPr>
              <a:t>anaconda navigator</a:t>
            </a:r>
            <a:r>
              <a:rPr lang="en-US" sz="2000" b="0" i="0" dirty="0">
                <a:effectLst/>
                <a:latin typeface="Arial" panose="020B0604020202020204" pitchFamily="34" charset="0"/>
                <a:cs typeface="Arial" panose="020B0604020202020204" pitchFamily="34" charset="0"/>
              </a:rPr>
              <a:t>, follow below steps to download required packages:</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Open the anaconda prompt.</a:t>
            </a:r>
          </a:p>
          <a:p>
            <a:pPr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Type "pip install requests” and click enter.</a:t>
            </a:r>
          </a:p>
          <a:p>
            <a:pPr algn="l" rtl="0" fontAlgn="base">
              <a:spcBef>
                <a:spcPts val="0"/>
              </a:spcBef>
              <a:spcAft>
                <a:spcPts val="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r>
              <a:rPr lang="en-US" sz="2000" b="0" i="0" dirty="0">
                <a:solidFill>
                  <a:srgbClr val="35475C"/>
                </a:solidFill>
                <a:effectLst/>
                <a:latin typeface="Arial" panose="020B0604020202020204" pitchFamily="34" charset="0"/>
                <a:cs typeface="Arial" panose="020B0604020202020204" pitchFamily="34" charset="0"/>
              </a:rPr>
              <a:t>Type “pip install Flask” and click enter.</a:t>
            </a:r>
          </a:p>
          <a:p>
            <a:pPr algn="l" rtl="0" fontAlgn="base">
              <a:spcBef>
                <a:spcPts val="0"/>
              </a:spcBef>
              <a:spcAft>
                <a:spcPts val="800"/>
              </a:spcAft>
              <a:buFont typeface="Arial" panose="020B0604020202020204" pitchFamily="34" charset="0"/>
              <a:buChar char="•"/>
            </a:pPr>
            <a:endParaRPr lang="en-US" sz="2000" b="0" i="0" dirty="0">
              <a:solidFill>
                <a:srgbClr val="35475C"/>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If you are using </a:t>
            </a:r>
            <a:r>
              <a:rPr lang="en-US" sz="2000" b="0" i="0" dirty="0" err="1">
                <a:effectLst/>
                <a:latin typeface="Arial" panose="020B0604020202020204" pitchFamily="34" charset="0"/>
                <a:cs typeface="Arial" panose="020B0604020202020204" pitchFamily="34" charset="0"/>
              </a:rPr>
              <a:t>Pycharm</a:t>
            </a:r>
            <a:r>
              <a:rPr lang="en-US" sz="2000" b="0" i="0" dirty="0">
                <a:effectLst/>
                <a:latin typeface="Arial" panose="020B0604020202020204" pitchFamily="34" charset="0"/>
                <a:cs typeface="Arial" panose="020B0604020202020204" pitchFamily="34" charset="0"/>
              </a:rPr>
              <a:t> IDE, you can install the packages through the command prompt and follow the same syntax as above.</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b="1" i="0" dirty="0">
                <a:effectLst/>
                <a:latin typeface="Arial" panose="020B0604020202020204" pitchFamily="34" charset="0"/>
                <a:cs typeface="Arial" panose="020B0604020202020204" pitchFamily="34" charset="0"/>
              </a:rPr>
              <a:t>Prior Knowledge :</a:t>
            </a:r>
            <a:r>
              <a:rPr lang="en-US" sz="2000" b="0" i="0" dirty="0">
                <a:effectLst/>
                <a:latin typeface="Arial" panose="020B0604020202020204" pitchFamily="34" charset="0"/>
                <a:cs typeface="Arial" panose="020B0604020202020204" pitchFamily="34" charset="0"/>
              </a:rPr>
              <a:t> One should have knowledge on the following Concepts:</a:t>
            </a:r>
          </a:p>
          <a:p>
            <a:pPr algn="l" rtl="0" fontAlgn="base">
              <a:spcBef>
                <a:spcPts val="1200"/>
              </a:spcBef>
              <a:spcAft>
                <a:spcPts val="1200"/>
              </a:spcAft>
            </a:pPr>
            <a:r>
              <a:rPr lang="en-US" sz="2000" b="1" i="0" dirty="0">
                <a:effectLst/>
                <a:latin typeface="Arial" panose="020B0604020202020204" pitchFamily="34" charset="0"/>
                <a:cs typeface="Arial" panose="020B0604020202020204" pitchFamily="34" charset="0"/>
              </a:rPr>
              <a:t>Requests: </a:t>
            </a:r>
            <a:r>
              <a:rPr lang="en-US" sz="2000" b="0" i="0" dirty="0">
                <a:effectLst/>
                <a:latin typeface="Arial" panose="020B0604020202020204" pitchFamily="34" charset="0"/>
                <a:cs typeface="Arial" panose="020B0604020202020204" pitchFamily="34" charset="0"/>
              </a:rPr>
              <a:t>Allows you to send HTTP requests using Python.</a:t>
            </a:r>
          </a:p>
          <a:p>
            <a:pPr algn="l"/>
            <a:r>
              <a:rPr lang="en-US" sz="2000" b="1" i="0" dirty="0">
                <a:effectLst/>
                <a:latin typeface="Arial" panose="020B0604020202020204" pitchFamily="34" charset="0"/>
                <a:cs typeface="Arial" panose="020B0604020202020204" pitchFamily="34" charset="0"/>
              </a:rPr>
              <a:t>Flask:</a:t>
            </a:r>
            <a:r>
              <a:rPr lang="en-US" sz="2000" b="0" i="0" dirty="0">
                <a:effectLst/>
                <a:latin typeface="Arial" panose="020B0604020202020204" pitchFamily="34" charset="0"/>
                <a:cs typeface="Arial" panose="020B0604020202020204" pitchFamily="34" charset="0"/>
              </a:rPr>
              <a:t> Web framework used for building Web applications.</a:t>
            </a:r>
          </a:p>
          <a:p>
            <a:endParaRPr lang="en-IN" dirty="0"/>
          </a:p>
        </p:txBody>
      </p:sp>
    </p:spTree>
    <p:extLst>
      <p:ext uri="{BB962C8B-B14F-4D97-AF65-F5344CB8AC3E}">
        <p14:creationId xmlns:p14="http://schemas.microsoft.com/office/powerpoint/2010/main" val="24695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079C-A015-45BB-BD81-7BDF2CC94796}"/>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Project Objectives :</a:t>
            </a:r>
          </a:p>
        </p:txBody>
      </p:sp>
      <p:sp>
        <p:nvSpPr>
          <p:cNvPr id="3" name="Content Placeholder 2">
            <a:extLst>
              <a:ext uri="{FF2B5EF4-FFF2-40B4-BE49-F238E27FC236}">
                <a16:creationId xmlns:a16="http://schemas.microsoft.com/office/drawing/2014/main" id="{3233C8FB-7178-4533-A7DD-815BE1EBC5D7}"/>
              </a:ext>
            </a:extLst>
          </p:cNvPr>
          <p:cNvSpPr>
            <a:spLocks noGrp="1"/>
          </p:cNvSpPr>
          <p:nvPr>
            <p:ph idx="1"/>
          </p:nvPr>
        </p:nvSpPr>
        <p:spPr>
          <a:xfrm>
            <a:off x="838200" y="1852053"/>
            <a:ext cx="10515600" cy="4351338"/>
          </a:xfrm>
        </p:spPr>
        <p:txBody>
          <a:bodyPr>
            <a:normAutofit fontScale="32500" lnSpcReduction="20000"/>
          </a:bodyPr>
          <a:lstStyle/>
          <a:p>
            <a:pPr algn="l" rtl="0">
              <a:spcBef>
                <a:spcPts val="0"/>
              </a:spcBef>
              <a:spcAft>
                <a:spcPts val="800"/>
              </a:spcAft>
            </a:pPr>
            <a:r>
              <a:rPr lang="en-US" sz="4900" b="1" i="0" dirty="0">
                <a:effectLst/>
                <a:latin typeface="Arial" panose="020B0604020202020204" pitchFamily="34" charset="0"/>
                <a:cs typeface="Arial" panose="020B0604020202020204" pitchFamily="34" charset="0"/>
              </a:rPr>
              <a:t>Write what are all the technical aspects that students would get if they complete this project.</a:t>
            </a:r>
          </a:p>
          <a:p>
            <a:pPr algn="l" rtl="0">
              <a:spcBef>
                <a:spcPts val="0"/>
              </a:spcBef>
              <a:spcAft>
                <a:spcPts val="800"/>
              </a:spcAft>
            </a:pPr>
            <a:endParaRPr lang="en-US" sz="5200" b="0" i="0" dirty="0">
              <a:effectLst/>
              <a:latin typeface="Arial" panose="020B0604020202020204" pitchFamily="34" charset="0"/>
              <a:cs typeface="Arial" panose="020B0604020202020204" pitchFamily="34" charset="0"/>
            </a:endParaRP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Knowledge on Machine Learning Algorithms.</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Knowledge on Python Language with Machine Learning</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Knowledge on Statistics and Graphs and their relations </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You’ll be able to understand the problem to classify if it is a regression or a classification kind of problem.</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You will be able to know how to pre-process / clean the data using different data pre-processing techniques.</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Applying different algorithms according to the dataset and based on visualization.</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Real Time Analysis of Project </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Building an ease of User Interface (UI) </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Navigation of ideas towards other projects(creativeness)</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Knowledge on building ML Model..</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You will be able to know how to find the accuracy of the model.</a:t>
            </a:r>
          </a:p>
          <a:p>
            <a:pPr algn="l" rtl="0" fontAlgn="base">
              <a:spcBef>
                <a:spcPts val="0"/>
              </a:spcBef>
              <a:spcAft>
                <a:spcPts val="800"/>
              </a:spcAft>
              <a:buFont typeface="+mj-lt"/>
              <a:buAutoNum type="arabicPeriod"/>
            </a:pPr>
            <a:r>
              <a:rPr lang="en-US" sz="5200" b="0" i="0" dirty="0">
                <a:solidFill>
                  <a:srgbClr val="35475C"/>
                </a:solidFill>
                <a:effectLst/>
                <a:latin typeface="Arial" panose="020B0604020202020204" pitchFamily="34" charset="0"/>
                <a:cs typeface="Arial" panose="020B0604020202020204" pitchFamily="34" charset="0"/>
              </a:rPr>
              <a:t>How to Build web applications using the Flask framework.</a:t>
            </a:r>
          </a:p>
          <a:p>
            <a:endParaRPr lang="en-IN" dirty="0"/>
          </a:p>
        </p:txBody>
      </p:sp>
    </p:spTree>
    <p:extLst>
      <p:ext uri="{BB962C8B-B14F-4D97-AF65-F5344CB8AC3E}">
        <p14:creationId xmlns:p14="http://schemas.microsoft.com/office/powerpoint/2010/main" val="2019346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2269</Words>
  <Application>Microsoft Office PowerPoint</Application>
  <PresentationFormat>Widescreen</PresentationFormat>
  <Paragraphs>205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Gotham</vt:lpstr>
      <vt:lpstr>Montserrat</vt:lpstr>
      <vt:lpstr>Open Sans</vt:lpstr>
      <vt:lpstr>Times New Roman</vt:lpstr>
      <vt:lpstr>Office Theme</vt:lpstr>
      <vt:lpstr>Dynamic Pricing Prediction For Cabs Using Machine Learning </vt:lpstr>
      <vt:lpstr>Presentation Outline :</vt:lpstr>
      <vt:lpstr>Introduction: Many organizations do not have a direct role in travel and tourism but offer related products and services. Some examples would be offering travel insurance, parking facilities at airports, theatre and event tickets, car hire, and travel by rail or coach to airports, etc. at competitive rates. There are various different forms of dynamic pricing.  1. Peak Pricing – This is a strategy that is common in transportation businesses. Airlines are a good example. Airlines often charge a higher price to travel during rush hour mostly on weekdays and sometimes on weekends.  2. Surge Pricing – Companies such as Uber respond dynamically to changes in supply and demand in order to price their services differently. Like most of us have noticed, this frequently happens on stormy evenings and nights when more people request for cabs. Taxify also not so long ago introduced dynamic pricing to ensure the drivers are encouraged to go online and offer services when the demand is high. </vt:lpstr>
      <vt:lpstr>Course Certificate</vt:lpstr>
      <vt:lpstr>Solution Requirement: </vt:lpstr>
      <vt:lpstr>Technical Architecture :</vt:lpstr>
      <vt:lpstr>Pre – Requisites :</vt:lpstr>
      <vt:lpstr>Packages To Install :</vt:lpstr>
      <vt:lpstr>Project Objectives :</vt:lpstr>
      <vt:lpstr>Project Flow :</vt:lpstr>
      <vt:lpstr>PowerPoint Presentation</vt:lpstr>
      <vt:lpstr>Project Folder Structure :</vt:lpstr>
      <vt:lpstr>Install Required Packages :</vt:lpstr>
      <vt:lpstr>Install Required Libraries :</vt:lpstr>
      <vt:lpstr>Installation Of Libraries :</vt:lpstr>
      <vt:lpstr>PowerPoint Presentation</vt:lpstr>
      <vt:lpstr>Import The Libraries</vt:lpstr>
      <vt:lpstr>PowerPoint Presentation</vt:lpstr>
      <vt:lpstr>PowerPoint Presentation</vt:lpstr>
      <vt:lpstr>Reading The Dataset</vt:lpstr>
      <vt:lpstr> If the dataset is in the same directory of your program, you can directly read it.   To check the top five records of the dataset,simply write the dataframe name.head().  Rides_df represent the data for the cab rides like type of cab,location,name etc.       </vt:lpstr>
      <vt:lpstr>Understanding Datatype &amp; Summary Of Features</vt:lpstr>
      <vt:lpstr>PowerPoint Presentation</vt:lpstr>
      <vt:lpstr>Take Care Of Missing Data &amp; Create Columns : </vt:lpstr>
      <vt:lpstr>Converting the timestamp data into real date format &amp; Creating the new column that contain the location and source.   Using the datetime method to convert the time stamp into real date format </vt:lpstr>
      <vt:lpstr>  Train And Test The Model Using Random Forest Regressor.  </vt:lpstr>
      <vt:lpstr>PowerPoint Presentation</vt:lpstr>
      <vt:lpstr>Predict the values :  Once the model is trained, it’s ready to make predictions. We can use the predict method on the model and pass x_test as a parameter to get the output as y_pred. Notice that the prediction output is an array of real numbers corresponding to the input array.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Prediction For Cabs Using Machine Learning</dc:title>
  <dc:creator>pavan chandra</dc:creator>
  <cp:lastModifiedBy>pavan chandra</cp:lastModifiedBy>
  <cp:revision>8</cp:revision>
  <dcterms:created xsi:type="dcterms:W3CDTF">2022-04-11T07:22:54Z</dcterms:created>
  <dcterms:modified xsi:type="dcterms:W3CDTF">2022-04-11T20:36:12Z</dcterms:modified>
</cp:coreProperties>
</file>