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handoutMasterIdLst>
    <p:handoutMasterId r:id="rId40"/>
  </p:handoutMasterIdLst>
  <p:sldIdLst>
    <p:sldId id="261" r:id="rId2"/>
    <p:sldId id="290" r:id="rId3"/>
    <p:sldId id="277" r:id="rId4"/>
    <p:sldId id="292" r:id="rId5"/>
    <p:sldId id="303" r:id="rId6"/>
    <p:sldId id="279" r:id="rId7"/>
    <p:sldId id="335" r:id="rId8"/>
    <p:sldId id="326" r:id="rId9"/>
    <p:sldId id="293" r:id="rId10"/>
    <p:sldId id="304" r:id="rId11"/>
    <p:sldId id="282" r:id="rId12"/>
    <p:sldId id="305" r:id="rId13"/>
    <p:sldId id="294" r:id="rId14"/>
    <p:sldId id="295" r:id="rId15"/>
    <p:sldId id="327" r:id="rId16"/>
    <p:sldId id="328" r:id="rId17"/>
    <p:sldId id="330" r:id="rId18"/>
    <p:sldId id="283" r:id="rId19"/>
    <p:sldId id="333" r:id="rId20"/>
    <p:sldId id="320" r:id="rId21"/>
    <p:sldId id="302" r:id="rId22"/>
    <p:sldId id="322" r:id="rId23"/>
    <p:sldId id="329" r:id="rId24"/>
    <p:sldId id="308" r:id="rId25"/>
    <p:sldId id="331" r:id="rId26"/>
    <p:sldId id="332" r:id="rId27"/>
    <p:sldId id="307" r:id="rId28"/>
    <p:sldId id="284" r:id="rId29"/>
    <p:sldId id="297" r:id="rId30"/>
    <p:sldId id="300" r:id="rId31"/>
    <p:sldId id="336" r:id="rId32"/>
    <p:sldId id="337" r:id="rId33"/>
    <p:sldId id="338" r:id="rId34"/>
    <p:sldId id="339" r:id="rId35"/>
    <p:sldId id="340" r:id="rId36"/>
    <p:sldId id="321" r:id="rId37"/>
    <p:sldId id="28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EB8E59-E5C6-4271-98A2-0A98172A74BA}">
          <p14:sldIdLst>
            <p14:sldId id="261"/>
            <p14:sldId id="290"/>
            <p14:sldId id="277"/>
            <p14:sldId id="292"/>
            <p14:sldId id="303"/>
            <p14:sldId id="279"/>
            <p14:sldId id="335"/>
            <p14:sldId id="326"/>
            <p14:sldId id="293"/>
            <p14:sldId id="304"/>
            <p14:sldId id="282"/>
          </p14:sldIdLst>
        </p14:section>
        <p14:section name="Untitled Section" id="{431751C9-F5C9-45DA-BE7E-959FCC4D9DAD}">
          <p14:sldIdLst>
            <p14:sldId id="305"/>
            <p14:sldId id="294"/>
            <p14:sldId id="295"/>
            <p14:sldId id="327"/>
            <p14:sldId id="328"/>
            <p14:sldId id="330"/>
            <p14:sldId id="283"/>
            <p14:sldId id="333"/>
            <p14:sldId id="320"/>
            <p14:sldId id="302"/>
            <p14:sldId id="322"/>
            <p14:sldId id="329"/>
            <p14:sldId id="308"/>
            <p14:sldId id="331"/>
            <p14:sldId id="332"/>
            <p14:sldId id="307"/>
            <p14:sldId id="284"/>
            <p14:sldId id="297"/>
            <p14:sldId id="300"/>
            <p14:sldId id="336"/>
            <p14:sldId id="337"/>
            <p14:sldId id="338"/>
            <p14:sldId id="339"/>
            <p14:sldId id="340"/>
            <p14:sldId id="321"/>
            <p14:sldId id="28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590" autoAdjust="0"/>
  </p:normalViewPr>
  <p:slideViewPr>
    <p:cSldViewPr>
      <p:cViewPr varScale="1">
        <p:scale>
          <a:sx n="74" d="100"/>
          <a:sy n="74" d="100"/>
        </p:scale>
        <p:origin x="127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4/12/2022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4/12/2022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12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12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12 April 2022</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12 April 2022</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12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12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12 April 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p:transition>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scikit-learn.org/stable/visualizations.html" TargetMode="External"/><Relationship Id="rId2" Type="http://schemas.openxmlformats.org/officeDocument/2006/relationships/hyperlink" Target="https://scikit-learn.org/stable/modules/ensemble.html#bagging-meta-estimator" TargetMode="External"/><Relationship Id="rId1" Type="http://schemas.openxmlformats.org/officeDocument/2006/relationships/slideLayout" Target="../slideLayouts/slideLayout2.xml"/><Relationship Id="rId6" Type="http://schemas.openxmlformats.org/officeDocument/2006/relationships/hyperlink" Target="https://towardsdatascience.com/understanding-confusion-matrix-a9ad42dcfd62" TargetMode="External"/><Relationship Id="rId5" Type="http://schemas.openxmlformats.org/officeDocument/2006/relationships/hyperlink" Target="https://matplotlib.org/stable/api/_as_gen/matplotlib.pyplot.html" TargetMode="External"/><Relationship Id="rId4" Type="http://schemas.openxmlformats.org/officeDocument/2006/relationships/hyperlink" Target="https://numpy.org/doc/stable/user/absolute_beginner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609600" y="1600200"/>
            <a:ext cx="8229600" cy="4525963"/>
          </a:xfrm>
        </p:spPr>
        <p:txBody>
          <a:bodyPr/>
          <a:lstStyle/>
          <a:p>
            <a:pPr>
              <a:buNone/>
            </a:pPr>
            <a:r>
              <a:rPr lang="en-US" dirty="0"/>
              <a:t> </a:t>
            </a:r>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smtClean="0"/>
              <a:pPr/>
              <a:t>1</a:t>
            </a:fld>
            <a:endParaRPr lang="en-US" sz="1600" dirty="0"/>
          </a:p>
        </p:txBody>
      </p:sp>
      <p:sp>
        <p:nvSpPr>
          <p:cNvPr id="7" name="Rectangle 6"/>
          <p:cNvSpPr/>
          <p:nvPr/>
        </p:nvSpPr>
        <p:spPr>
          <a:xfrm>
            <a:off x="1464977" y="2358221"/>
            <a:ext cx="6518845" cy="954107"/>
          </a:xfrm>
          <a:prstGeom prst="rect">
            <a:avLst/>
          </a:prstGeom>
        </p:spPr>
        <p:txBody>
          <a:bodyPr wrap="square">
            <a:spAutoFit/>
          </a:bodyPr>
          <a:lstStyle/>
          <a:p>
            <a:pPr algn="l"/>
            <a:r>
              <a:rPr lang="en-US" sz="2800" b="1" i="0" dirty="0">
                <a:solidFill>
                  <a:srgbClr val="2D2828"/>
                </a:solidFill>
                <a:effectLst/>
                <a:latin typeface="Open Sans" panose="020B0606030504020204" pitchFamily="34" charset="0"/>
              </a:rPr>
              <a:t>Movie Box Office Gross Prediction Using Machine Learning</a:t>
            </a:r>
          </a:p>
        </p:txBody>
      </p:sp>
      <p:sp>
        <p:nvSpPr>
          <p:cNvPr id="8" name="Rectangle 7"/>
          <p:cNvSpPr/>
          <p:nvPr/>
        </p:nvSpPr>
        <p:spPr>
          <a:xfrm>
            <a:off x="990600" y="4114800"/>
            <a:ext cx="6400800" cy="1615827"/>
          </a:xfrm>
          <a:prstGeom prst="rect">
            <a:avLst/>
          </a:prstGeom>
        </p:spPr>
        <p:txBody>
          <a:bodyPr wrap="square">
            <a:spAutoFit/>
          </a:bodyPr>
          <a:lstStyle/>
          <a:p>
            <a:pPr>
              <a:lnSpc>
                <a:spcPct val="150000"/>
              </a:lnSpc>
            </a:pPr>
            <a:r>
              <a:rPr lang="en-US" dirty="0">
                <a:latin typeface="Arial" pitchFamily="34" charset="0"/>
                <a:cs typeface="Arial" pitchFamily="34" charset="0"/>
              </a:rPr>
              <a:t>Name of the Student: Mr. </a:t>
            </a:r>
            <a:r>
              <a:rPr lang="en-US" dirty="0" err="1">
                <a:latin typeface="Arial" pitchFamily="34" charset="0"/>
                <a:cs typeface="Arial" pitchFamily="34" charset="0"/>
              </a:rPr>
              <a:t>V.vishnu</a:t>
            </a:r>
            <a:endParaRPr lang="en-US" dirty="0">
              <a:latin typeface="Arial" pitchFamily="34" charset="0"/>
              <a:cs typeface="Arial" pitchFamily="34" charset="0"/>
            </a:endParaRPr>
          </a:p>
          <a:p>
            <a:pPr>
              <a:lnSpc>
                <a:spcPct val="150000"/>
              </a:lnSpc>
            </a:pPr>
            <a:r>
              <a:rPr lang="en-US" dirty="0">
                <a:latin typeface="Arial" pitchFamily="34" charset="0"/>
                <a:cs typeface="Arial" pitchFamily="34" charset="0"/>
              </a:rPr>
              <a:t>Register Number: 39111108</a:t>
            </a:r>
          </a:p>
          <a:p>
            <a:pPr>
              <a:lnSpc>
                <a:spcPct val="150000"/>
              </a:lnSpc>
            </a:pPr>
            <a:endParaRPr lang="en-US" dirty="0">
              <a:latin typeface="Arial" pitchFamily="34" charset="0"/>
              <a:cs typeface="Arial" pitchFamily="34" charset="0"/>
            </a:endParaRPr>
          </a:p>
          <a:p>
            <a:r>
              <a:rPr lang="en-US" dirty="0">
                <a:latin typeface="Arial" pitchFamily="34" charset="0"/>
                <a:cs typeface="Arial" pitchFamily="34" charset="0"/>
              </a:rPr>
              <a:t>Project Guide: </a:t>
            </a:r>
            <a:r>
              <a:rPr lang="en-US" dirty="0" err="1">
                <a:latin typeface="Arial" pitchFamily="34" charset="0"/>
                <a:cs typeface="Arial" pitchFamily="34" charset="0"/>
              </a:rPr>
              <a:t>Mrs.Yogitha</a:t>
            </a:r>
            <a:r>
              <a:rPr lang="en-US" dirty="0">
                <a:latin typeface="Arial" pitchFamily="34" charset="0"/>
                <a:cs typeface="Arial" pitchFamily="34" charset="0"/>
              </a:rPr>
              <a:t> </a:t>
            </a:r>
          </a:p>
        </p:txBody>
      </p:sp>
      <p:pic>
        <p:nvPicPr>
          <p:cNvPr id="9" name="Picture 8" descr="new letter head July30_2020.png"/>
          <p:cNvPicPr/>
          <p:nvPr/>
        </p:nvPicPr>
        <p:blipFill>
          <a:blip r:embed="rId2" cstate="print"/>
          <a:stretch>
            <a:fillRect/>
          </a:stretch>
        </p:blipFill>
        <p:spPr>
          <a:xfrm>
            <a:off x="228600" y="136525"/>
            <a:ext cx="8763000" cy="1600835"/>
          </a:xfrm>
          <a:prstGeom prst="rect">
            <a:avLst/>
          </a:prstGeom>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10</a:t>
            </a:fld>
            <a:endParaRPr lang="en-US"/>
          </a:p>
        </p:txBody>
      </p:sp>
      <p:sp>
        <p:nvSpPr>
          <p:cNvPr id="7" name="Title 1"/>
          <p:cNvSpPr>
            <a:spLocks noGrp="1"/>
          </p:cNvSpPr>
          <p:nvPr>
            <p:ph type="title"/>
          </p:nvPr>
        </p:nvSpPr>
        <p:spPr>
          <a:xfrm>
            <a:off x="381000" y="304800"/>
            <a:ext cx="8229600" cy="655638"/>
          </a:xfrm>
        </p:spPr>
        <p:txBody>
          <a:bodyPr>
            <a:noAutofit/>
          </a:bodyPr>
          <a:lstStyle/>
          <a:p>
            <a:pPr algn="just">
              <a:lnSpc>
                <a:spcPct val="150000"/>
              </a:lnSpc>
            </a:pPr>
            <a:r>
              <a:rPr lang="en-US" sz="3600" b="1" dirty="0">
                <a:solidFill>
                  <a:srgbClr val="C00000"/>
                </a:solidFill>
                <a:latin typeface="Arial" panose="020B0604020202020204" pitchFamily="34" charset="0"/>
                <a:cs typeface="Arial" pitchFamily="34" charset="0"/>
              </a:rPr>
              <a:t>Hardware Requirements:</a:t>
            </a:r>
          </a:p>
        </p:txBody>
      </p:sp>
      <p:sp>
        <p:nvSpPr>
          <p:cNvPr id="8" name="Content Placeholder 2"/>
          <p:cNvSpPr>
            <a:spLocks noGrp="1"/>
          </p:cNvSpPr>
          <p:nvPr>
            <p:ph idx="1"/>
          </p:nvPr>
        </p:nvSpPr>
        <p:spPr>
          <a:xfrm>
            <a:off x="457200" y="1398797"/>
            <a:ext cx="8382000" cy="5022056"/>
          </a:xfrm>
        </p:spPr>
        <p:txBody>
          <a:bodyPr>
            <a:normAutofit fontScale="92500" lnSpcReduction="10000"/>
          </a:bodyPr>
          <a:lstStyle/>
          <a:p>
            <a:pPr algn="just">
              <a:lnSpc>
                <a:spcPct val="150000"/>
              </a:lnSpc>
            </a:pPr>
            <a:r>
              <a:rPr lang="en-US" sz="2400" b="1" dirty="0">
                <a:latin typeface="Arial" panose="020B0604020202020204" pitchFamily="34" charset="0"/>
                <a:cs typeface="Arial" pitchFamily="34" charset="0"/>
              </a:rPr>
              <a:t>Hardware Requirements:</a:t>
            </a:r>
          </a:p>
          <a:p>
            <a:pPr lvl="1" algn="just">
              <a:lnSpc>
                <a:spcPct val="150000"/>
              </a:lnSpc>
            </a:pPr>
            <a:r>
              <a:rPr lang="en-US" sz="2000" dirty="0"/>
              <a:t>The following is the Hardware required to complete this project: </a:t>
            </a:r>
          </a:p>
          <a:p>
            <a:pPr marL="457200" lvl="1" indent="0" algn="just">
              <a:lnSpc>
                <a:spcPct val="150000"/>
              </a:lnSpc>
              <a:buNone/>
            </a:pPr>
            <a:r>
              <a:rPr lang="en-US" sz="2000" dirty="0"/>
              <a:t>      ● Internet connection to download and activate </a:t>
            </a:r>
          </a:p>
          <a:p>
            <a:pPr marL="457200" lvl="1" indent="0" algn="just">
              <a:lnSpc>
                <a:spcPct val="150000"/>
              </a:lnSpc>
              <a:buNone/>
            </a:pPr>
            <a:r>
              <a:rPr lang="en-US" sz="2000" dirty="0"/>
              <a:t>      ● Administration access to install and run Anaconda Navigator </a:t>
            </a:r>
          </a:p>
          <a:p>
            <a:pPr marL="457200" lvl="1" indent="0" algn="just">
              <a:lnSpc>
                <a:spcPct val="150000"/>
              </a:lnSpc>
              <a:buNone/>
            </a:pPr>
            <a:r>
              <a:rPr lang="en-US" sz="2000" dirty="0"/>
              <a:t>      ● Minimum 10GB free disk space </a:t>
            </a:r>
          </a:p>
          <a:p>
            <a:pPr marL="457200" lvl="1" indent="0" algn="just">
              <a:lnSpc>
                <a:spcPct val="150000"/>
              </a:lnSpc>
              <a:buNone/>
            </a:pPr>
            <a:r>
              <a:rPr lang="en-US" sz="2000" dirty="0"/>
              <a:t>      ● Windows 8.1 or 10 (64-bit or 32-bit version) OR Cloud: Get started free,   *Cloud account required.</a:t>
            </a:r>
          </a:p>
          <a:p>
            <a:pPr marL="457200" lvl="1" indent="0" algn="just">
              <a:lnSpc>
                <a:spcPct val="150000"/>
              </a:lnSpc>
              <a:buNone/>
            </a:pPr>
            <a:r>
              <a:rPr lang="en-IN" sz="2000" dirty="0"/>
              <a:t>Minimum System Requirements To run Office Excel 2013, your computer needs to meet the following minimum hardware requirements: </a:t>
            </a:r>
          </a:p>
          <a:p>
            <a:pPr marL="457200" lvl="1" indent="0" algn="just">
              <a:lnSpc>
                <a:spcPct val="150000"/>
              </a:lnSpc>
              <a:buNone/>
            </a:pPr>
            <a:r>
              <a:rPr lang="en-IN" sz="2000" dirty="0"/>
              <a:t> ● 500 megahertz (MHz) ● 256 megabytes (MB) RAM ● 1.5 gigabytes (GB) available space ● 1024x768 or higher resolution monitor</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4064661"/>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B28076C-CE04-4A00-BFAA-A90EA8355859}" type="slidenum">
              <a:rPr lang="en-US" smtClean="0"/>
              <a:pPr/>
              <a:t>11</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Implementation(cont.)</a:t>
            </a:r>
            <a:endParaRPr lang="en-US" dirty="0">
              <a:solidFill>
                <a:srgbClr val="C00000"/>
              </a:solidFill>
            </a:endParaRPr>
          </a:p>
        </p:txBody>
      </p:sp>
      <p:sp>
        <p:nvSpPr>
          <p:cNvPr id="3" name="TextBox 2">
            <a:extLst>
              <a:ext uri="{FF2B5EF4-FFF2-40B4-BE49-F238E27FC236}">
                <a16:creationId xmlns:a16="http://schemas.microsoft.com/office/drawing/2014/main" id="{42F7ACF3-FC62-4EE7-9C8D-4E55D4FD0E4B}"/>
              </a:ext>
            </a:extLst>
          </p:cNvPr>
          <p:cNvSpPr txBox="1"/>
          <p:nvPr/>
        </p:nvSpPr>
        <p:spPr>
          <a:xfrm>
            <a:off x="381000" y="1112838"/>
            <a:ext cx="4997116" cy="1225848"/>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IN" sz="2400" b="1" i="0" dirty="0">
                <a:solidFill>
                  <a:srgbClr val="2D2828"/>
                </a:solidFill>
                <a:effectLst/>
                <a:latin typeface="Open Sans" panose="020B0606030504020204" pitchFamily="34" charset="0"/>
              </a:rPr>
              <a:t>Importing The Libraries</a:t>
            </a:r>
          </a:p>
          <a:p>
            <a:pPr>
              <a:lnSpc>
                <a:spcPct val="150000"/>
              </a:lnSpc>
            </a:pPr>
            <a:endParaRPr lang="en-US" sz="2800" b="1" dirty="0"/>
          </a:p>
        </p:txBody>
      </p:sp>
      <p:sp>
        <p:nvSpPr>
          <p:cNvPr id="9" name="TextBox 8">
            <a:extLst>
              <a:ext uri="{FF2B5EF4-FFF2-40B4-BE49-F238E27FC236}">
                <a16:creationId xmlns:a16="http://schemas.microsoft.com/office/drawing/2014/main" id="{8114ED94-A654-47AE-B384-A796D8EA0DFF}"/>
              </a:ext>
            </a:extLst>
          </p:cNvPr>
          <p:cNvSpPr txBox="1"/>
          <p:nvPr/>
        </p:nvSpPr>
        <p:spPr>
          <a:xfrm>
            <a:off x="304800" y="1700555"/>
            <a:ext cx="8763000" cy="547842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b="1" i="0" dirty="0">
                <a:solidFill>
                  <a:srgbClr val="000000"/>
                </a:solidFill>
                <a:effectLst/>
                <a:latin typeface="arial" panose="020B0604020202020204" pitchFamily="34" charset="0"/>
              </a:rPr>
              <a:t>Pandas: </a:t>
            </a:r>
            <a:r>
              <a:rPr lang="en-US" sz="1600" b="0" i="0" dirty="0">
                <a:solidFill>
                  <a:srgbClr val="000000"/>
                </a:solidFill>
                <a:effectLst/>
                <a:latin typeface="arial" panose="020B0604020202020204" pitchFamily="34" charset="0"/>
              </a:rPr>
              <a:t>It is a python library mainly used for data manipulation.</a:t>
            </a:r>
            <a:endParaRPr lang="en-US" sz="1600" dirty="0">
              <a:solidFill>
                <a:srgbClr val="000000"/>
              </a:solidFill>
              <a:latin typeface="Montserrat" panose="00000500000000000000" pitchFamily="2" charset="0"/>
            </a:endParaRPr>
          </a:p>
          <a:p>
            <a:pPr marL="285750" indent="-285750" algn="just">
              <a:lnSpc>
                <a:spcPct val="150000"/>
              </a:lnSpc>
              <a:buFont typeface="Arial" panose="020B0604020202020204" pitchFamily="34" charset="0"/>
              <a:buChar char="•"/>
            </a:pPr>
            <a:r>
              <a:rPr lang="en-US" sz="1600" b="1" i="0" dirty="0">
                <a:solidFill>
                  <a:srgbClr val="000000"/>
                </a:solidFill>
                <a:effectLst/>
                <a:latin typeface="arial" panose="020B0604020202020204" pitchFamily="34" charset="0"/>
              </a:rPr>
              <a:t>NumPy: </a:t>
            </a:r>
            <a:r>
              <a:rPr lang="en-US" sz="1600" b="0" i="0" dirty="0">
                <a:solidFill>
                  <a:srgbClr val="000000"/>
                </a:solidFill>
                <a:effectLst/>
                <a:latin typeface="arial" panose="020B0604020202020204" pitchFamily="34" charset="0"/>
              </a:rPr>
              <a:t>This python library is used for numerical analysis.</a:t>
            </a:r>
            <a:endParaRPr lang="en-US" sz="1600" dirty="0">
              <a:solidFill>
                <a:srgbClr val="000000"/>
              </a:solidFill>
              <a:latin typeface="Montserrat" panose="00000500000000000000" pitchFamily="2" charset="0"/>
            </a:endParaRPr>
          </a:p>
          <a:p>
            <a:pPr marL="285750" indent="-285750" algn="just">
              <a:lnSpc>
                <a:spcPct val="150000"/>
              </a:lnSpc>
              <a:buFont typeface="Arial" panose="020B0604020202020204" pitchFamily="34" charset="0"/>
              <a:buChar char="•"/>
            </a:pPr>
            <a:r>
              <a:rPr lang="en-US" sz="1600" b="1" i="0" dirty="0">
                <a:solidFill>
                  <a:srgbClr val="000000"/>
                </a:solidFill>
                <a:effectLst/>
                <a:latin typeface="arial" panose="020B0604020202020204" pitchFamily="34" charset="0"/>
              </a:rPr>
              <a:t>Counter: </a:t>
            </a:r>
            <a:r>
              <a:rPr lang="en-US" sz="1600" b="0" i="0" dirty="0">
                <a:solidFill>
                  <a:srgbClr val="000000"/>
                </a:solidFill>
                <a:effectLst/>
                <a:latin typeface="arial" panose="020B0604020202020204" pitchFamily="34" charset="0"/>
              </a:rPr>
              <a:t>Python Counter is a container that will hold the count of each of the elements   present in the container.</a:t>
            </a:r>
            <a:r>
              <a:rPr lang="en-US" sz="1600" b="0" i="0" dirty="0">
                <a:solidFill>
                  <a:srgbClr val="222222"/>
                </a:solidFill>
                <a:effectLst/>
                <a:latin typeface="arial" panose="020B0604020202020204" pitchFamily="34" charset="0"/>
              </a:rPr>
              <a:t> </a:t>
            </a:r>
            <a:endParaRPr lang="en-US" sz="1600" dirty="0">
              <a:solidFill>
                <a:srgbClr val="222222"/>
              </a:solidFill>
              <a:latin typeface="Montserrat" panose="00000500000000000000" pitchFamily="2" charset="0"/>
            </a:endParaRPr>
          </a:p>
          <a:p>
            <a:pPr marL="285750" indent="-285750" algn="just">
              <a:lnSpc>
                <a:spcPct val="150000"/>
              </a:lnSpc>
              <a:buFont typeface="Arial" panose="020B0604020202020204" pitchFamily="34" charset="0"/>
              <a:buChar char="•"/>
            </a:pPr>
            <a:r>
              <a:rPr lang="en-US" sz="1600" b="1" i="0" dirty="0">
                <a:solidFill>
                  <a:srgbClr val="000000"/>
                </a:solidFill>
                <a:effectLst/>
                <a:latin typeface="arial" panose="020B0604020202020204" pitchFamily="34" charset="0"/>
              </a:rPr>
              <a:t>Matplotlib and Seaborn: </a:t>
            </a:r>
            <a:r>
              <a:rPr lang="en-US" sz="1600" b="0" i="0" dirty="0">
                <a:solidFill>
                  <a:srgbClr val="000000"/>
                </a:solidFill>
                <a:effectLst/>
                <a:latin typeface="arial" panose="020B0604020202020204" pitchFamily="34" charset="0"/>
              </a:rPr>
              <a:t>Both are the data visualization library used for plotting graphs which will help us for understanding the data.</a:t>
            </a:r>
            <a:endParaRPr lang="en-US" sz="1600" dirty="0">
              <a:solidFill>
                <a:srgbClr val="000000"/>
              </a:solidFill>
              <a:latin typeface="Montserrat" panose="00000500000000000000" pitchFamily="2" charset="0"/>
            </a:endParaRPr>
          </a:p>
          <a:p>
            <a:pPr marL="285750" indent="-285750" algn="just">
              <a:lnSpc>
                <a:spcPct val="150000"/>
              </a:lnSpc>
              <a:buFont typeface="Arial" panose="020B0604020202020204" pitchFamily="34" charset="0"/>
              <a:buChar char="•"/>
            </a:pPr>
            <a:r>
              <a:rPr lang="en-US" sz="1600" b="1" i="0" dirty="0">
                <a:solidFill>
                  <a:srgbClr val="000000"/>
                </a:solidFill>
                <a:effectLst/>
                <a:latin typeface="arial" panose="020B0604020202020204" pitchFamily="34" charset="0"/>
              </a:rPr>
              <a:t>Accuracy score: </a:t>
            </a:r>
            <a:r>
              <a:rPr lang="en-US" sz="1600" b="0" i="0" dirty="0">
                <a:solidFill>
                  <a:srgbClr val="000000"/>
                </a:solidFill>
                <a:effectLst/>
                <a:latin typeface="arial" panose="020B0604020202020204" pitchFamily="34" charset="0"/>
              </a:rPr>
              <a:t>used in classification type problem and for finding accuracy it is used.</a:t>
            </a:r>
            <a:endParaRPr lang="en-US" sz="1600" dirty="0">
              <a:solidFill>
                <a:srgbClr val="000000"/>
              </a:solidFill>
              <a:latin typeface="Montserrat" panose="00000500000000000000" pitchFamily="2" charset="0"/>
            </a:endParaRPr>
          </a:p>
          <a:p>
            <a:pPr marL="285750" indent="-285750" algn="just">
              <a:lnSpc>
                <a:spcPct val="150000"/>
              </a:lnSpc>
              <a:buFont typeface="Arial" panose="020B0604020202020204" pitchFamily="34" charset="0"/>
              <a:buChar char="•"/>
            </a:pPr>
            <a:r>
              <a:rPr lang="en-US" sz="1600" b="1" i="0" dirty="0">
                <a:solidFill>
                  <a:srgbClr val="000000"/>
                </a:solidFill>
                <a:effectLst/>
                <a:latin typeface="arial" panose="020B0604020202020204" pitchFamily="34" charset="0"/>
              </a:rPr>
              <a:t>R2 Score: </a:t>
            </a:r>
            <a:r>
              <a:rPr lang="en-US" sz="1600" b="0" i="0" dirty="0">
                <a:solidFill>
                  <a:srgbClr val="000000"/>
                </a:solidFill>
                <a:effectLst/>
                <a:latin typeface="arial" panose="020B0604020202020204" pitchFamily="34" charset="0"/>
              </a:rPr>
              <a:t>Coefficient of Determination or R² is another metric used for evaluating the performance of a regression model. The metric helps us to compare our current model with a constant baseline and tells us how much our model is better. </a:t>
            </a:r>
            <a:endParaRPr lang="en-US" sz="1600" dirty="0">
              <a:latin typeface="Montserrat" panose="00000500000000000000" pitchFamily="2" charset="0"/>
            </a:endParaRPr>
          </a:p>
          <a:p>
            <a:pPr marL="285750" indent="-285750" algn="just">
              <a:lnSpc>
                <a:spcPct val="150000"/>
              </a:lnSpc>
              <a:buFont typeface="Arial" panose="020B0604020202020204" pitchFamily="34" charset="0"/>
              <a:buChar char="•"/>
            </a:pPr>
            <a:r>
              <a:rPr lang="en-US" sz="1600" b="1" i="0" dirty="0" err="1">
                <a:solidFill>
                  <a:srgbClr val="000000"/>
                </a:solidFill>
                <a:effectLst/>
                <a:latin typeface="arial" panose="020B0604020202020204" pitchFamily="34" charset="0"/>
              </a:rPr>
              <a:t>Literal_eval</a:t>
            </a:r>
            <a:r>
              <a:rPr lang="en-US" sz="1600" b="1" i="0" dirty="0">
                <a:solidFill>
                  <a:srgbClr val="000000"/>
                </a:solidFill>
                <a:effectLst/>
                <a:latin typeface="arial" panose="020B0604020202020204" pitchFamily="34" charset="0"/>
              </a:rPr>
              <a:t>: </a:t>
            </a:r>
            <a:r>
              <a:rPr lang="en-US" sz="1600" b="0" i="0" dirty="0">
                <a:solidFill>
                  <a:srgbClr val="000000"/>
                </a:solidFill>
                <a:effectLst/>
                <a:latin typeface="arial" panose="020B0604020202020204" pitchFamily="34" charset="0"/>
              </a:rPr>
              <a:t>we can use </a:t>
            </a:r>
            <a:r>
              <a:rPr lang="en-US" sz="1600" b="0" i="0" dirty="0" err="1">
                <a:solidFill>
                  <a:srgbClr val="000000"/>
                </a:solidFill>
                <a:effectLst/>
                <a:latin typeface="arial" panose="020B0604020202020204" pitchFamily="34" charset="0"/>
              </a:rPr>
              <a:t>ast.literal_eval</a:t>
            </a:r>
            <a:r>
              <a:rPr lang="en-US" sz="1600" b="0" i="0" dirty="0">
                <a:solidFill>
                  <a:srgbClr val="000000"/>
                </a:solidFill>
                <a:effectLst/>
                <a:latin typeface="arial" panose="020B0604020202020204" pitchFamily="34" charset="0"/>
              </a:rPr>
              <a:t>() to evaluate the string as a python expression.</a:t>
            </a:r>
            <a:endParaRPr lang="en-US" sz="1600" dirty="0">
              <a:solidFill>
                <a:srgbClr val="000000"/>
              </a:solidFill>
              <a:latin typeface="Montserrat" panose="00000500000000000000" pitchFamily="2" charset="0"/>
            </a:endParaRPr>
          </a:p>
          <a:p>
            <a:pPr marL="285750" indent="-285750" algn="just">
              <a:lnSpc>
                <a:spcPct val="150000"/>
              </a:lnSpc>
              <a:buFont typeface="Arial" panose="020B0604020202020204" pitchFamily="34" charset="0"/>
              <a:buChar char="•"/>
            </a:pPr>
            <a:r>
              <a:rPr lang="en-US" sz="1600" b="1" i="0" dirty="0">
                <a:solidFill>
                  <a:srgbClr val="000000"/>
                </a:solidFill>
                <a:effectLst/>
                <a:latin typeface="arial" panose="020B0604020202020204" pitchFamily="34" charset="0"/>
              </a:rPr>
              <a:t>Pickle: </a:t>
            </a:r>
            <a:r>
              <a:rPr lang="en-US" sz="1600" b="0" i="0" dirty="0">
                <a:solidFill>
                  <a:srgbClr val="000000"/>
                </a:solidFill>
                <a:effectLst/>
                <a:latin typeface="arial" panose="020B0604020202020204" pitchFamily="34" charset="0"/>
              </a:rPr>
              <a:t>to serialize your machine learning algorithms and save the serialized format to a file.</a:t>
            </a:r>
            <a:endParaRPr lang="en-US" sz="1600" dirty="0">
              <a:latin typeface="Montserrat" panose="00000500000000000000" pitchFamily="2" charset="0"/>
            </a:endParaRPr>
          </a:p>
          <a:p>
            <a:pPr marL="285750" indent="-285750" algn="just">
              <a:lnSpc>
                <a:spcPct val="150000"/>
              </a:lnSpc>
              <a:buFont typeface="Arial" panose="020B0604020202020204" pitchFamily="34" charset="0"/>
              <a:buChar char="•"/>
            </a:pPr>
            <a:r>
              <a:rPr lang="en-US" sz="1600" b="1" i="0" dirty="0">
                <a:solidFill>
                  <a:srgbClr val="000000"/>
                </a:solidFill>
                <a:effectLst/>
                <a:latin typeface="arial" panose="020B0604020202020204" pitchFamily="34" charset="0"/>
              </a:rPr>
              <a:t>Word cloud: </a:t>
            </a:r>
            <a:r>
              <a:rPr lang="en-US" sz="1600" b="0" i="0" dirty="0">
                <a:solidFill>
                  <a:srgbClr val="000000"/>
                </a:solidFill>
                <a:effectLst/>
                <a:latin typeface="arial" panose="020B0604020202020204" pitchFamily="34" charset="0"/>
              </a:rPr>
              <a:t>to create visualizations with text data</a:t>
            </a:r>
            <a:endParaRPr lang="en-US" sz="1600" b="0" i="0" dirty="0">
              <a:effectLst/>
              <a:latin typeface="Montserrat" panose="00000500000000000000" pitchFamily="2" charset="0"/>
            </a:endParaRPr>
          </a:p>
          <a:p>
            <a:pPr marL="1200150" lvl="2" indent="-285750">
              <a:buFont typeface="Courier New" panose="02070309020205020404" pitchFamily="49" charset="0"/>
              <a:buChar char="o"/>
            </a:pPr>
            <a:endParaRPr lang="en-IN" sz="2000" dirty="0"/>
          </a:p>
          <a:p>
            <a:pPr marL="1200150" lvl="2" indent="-285750">
              <a:buFont typeface="Courier New" panose="02070309020205020404" pitchFamily="49" charset="0"/>
              <a:buChar char="o"/>
            </a:pPr>
            <a:endParaRPr lang="en-IN" dirty="0"/>
          </a:p>
        </p:txBody>
      </p:sp>
    </p:spTree>
    <p:extLst>
      <p:ext uri="{BB962C8B-B14F-4D97-AF65-F5344CB8AC3E}">
        <p14:creationId xmlns:p14="http://schemas.microsoft.com/office/powerpoint/2010/main" val="252648762"/>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28625" y="5033726"/>
            <a:ext cx="7467600" cy="762000"/>
          </a:xfrm>
        </p:spPr>
        <p:txBody>
          <a:bodyPr/>
          <a:lstStyle/>
          <a:p>
            <a:pPr marL="342900" indent="-342900">
              <a:buFont typeface="Wingdings" panose="05000000000000000000" pitchFamily="2" charset="2"/>
              <a:buChar char="§"/>
            </a:pPr>
            <a:r>
              <a:rPr lang="en-US" sz="2000" dirty="0">
                <a:solidFill>
                  <a:schemeClr val="tx1"/>
                </a:solidFill>
              </a:rPr>
              <a:t>Saving the model</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12</a:t>
            </a:fld>
            <a:endParaRPr lang="en-US"/>
          </a:p>
        </p:txBody>
      </p:sp>
      <p:pic>
        <p:nvPicPr>
          <p:cNvPr id="12" name="Picture 11">
            <a:extLst>
              <a:ext uri="{FF2B5EF4-FFF2-40B4-BE49-F238E27FC236}">
                <a16:creationId xmlns:a16="http://schemas.microsoft.com/office/drawing/2014/main" id="{523F23E4-7280-4778-B100-2648317784C9}"/>
              </a:ext>
            </a:extLst>
          </p:cNvPr>
          <p:cNvPicPr>
            <a:picLocks noChangeAspect="1"/>
          </p:cNvPicPr>
          <p:nvPr/>
        </p:nvPicPr>
        <p:blipFill>
          <a:blip r:embed="rId2"/>
          <a:stretch>
            <a:fillRect/>
          </a:stretch>
        </p:blipFill>
        <p:spPr>
          <a:xfrm>
            <a:off x="152400" y="156694"/>
            <a:ext cx="7242676" cy="1066892"/>
          </a:xfrm>
          <a:prstGeom prst="rect">
            <a:avLst/>
          </a:prstGeom>
        </p:spPr>
      </p:pic>
      <p:sp>
        <p:nvSpPr>
          <p:cNvPr id="14" name="TextBox 13">
            <a:extLst>
              <a:ext uri="{FF2B5EF4-FFF2-40B4-BE49-F238E27FC236}">
                <a16:creationId xmlns:a16="http://schemas.microsoft.com/office/drawing/2014/main" id="{8995F3A2-3270-4050-91A2-DFBBD12D9020}"/>
              </a:ext>
            </a:extLst>
          </p:cNvPr>
          <p:cNvSpPr txBox="1"/>
          <p:nvPr/>
        </p:nvSpPr>
        <p:spPr>
          <a:xfrm>
            <a:off x="814889" y="5552241"/>
            <a:ext cx="4997116" cy="46487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Import pickle</a:t>
            </a:r>
          </a:p>
        </p:txBody>
      </p:sp>
      <p:pic>
        <p:nvPicPr>
          <p:cNvPr id="16" name="Picture 15">
            <a:extLst>
              <a:ext uri="{FF2B5EF4-FFF2-40B4-BE49-F238E27FC236}">
                <a16:creationId xmlns:a16="http://schemas.microsoft.com/office/drawing/2014/main" id="{7E16480A-C9BF-4401-ADF5-3492FA3093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 y="1360661"/>
            <a:ext cx="8181975" cy="3516940"/>
          </a:xfrm>
          <a:prstGeom prst="rect">
            <a:avLst/>
          </a:prstGeom>
        </p:spPr>
      </p:pic>
    </p:spTree>
    <p:extLst>
      <p:ext uri="{BB962C8B-B14F-4D97-AF65-F5344CB8AC3E}">
        <p14:creationId xmlns:p14="http://schemas.microsoft.com/office/powerpoint/2010/main" val="2708952194"/>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13</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Implementation(cont.)</a:t>
            </a:r>
            <a:endParaRPr lang="en-US" dirty="0">
              <a:solidFill>
                <a:srgbClr val="C00000"/>
              </a:solidFill>
            </a:endParaRPr>
          </a:p>
        </p:txBody>
      </p:sp>
      <p:sp>
        <p:nvSpPr>
          <p:cNvPr id="8" name="Content Placeholder 2"/>
          <p:cNvSpPr>
            <a:spLocks noGrp="1"/>
          </p:cNvSpPr>
          <p:nvPr>
            <p:ph idx="1"/>
          </p:nvPr>
        </p:nvSpPr>
        <p:spPr>
          <a:xfrm>
            <a:off x="917575" y="4452437"/>
            <a:ext cx="8382000" cy="5580563"/>
          </a:xfrm>
        </p:spPr>
        <p:txBody>
          <a:bodyPr>
            <a:normAutofit/>
          </a:bodyPr>
          <a:lstStyle/>
          <a:p>
            <a:pPr lvl="1">
              <a:lnSpc>
                <a:spcPct val="150000"/>
              </a:lnSpc>
            </a:pPr>
            <a:endParaRPr lang="en-US" sz="2000" dirty="0">
              <a:latin typeface="Arial" panose="020B0604020202020204" pitchFamily="34" charset="0"/>
              <a:cs typeface="Arial" panose="020B0604020202020204" pitchFamily="34" charset="0"/>
            </a:endParaRPr>
          </a:p>
          <a:p>
            <a:pPr>
              <a:lnSpc>
                <a:spcPct val="150000"/>
              </a:lnSpc>
            </a:pPr>
            <a:endParaRPr lang="en-US" dirty="0">
              <a:latin typeface="Arial" panose="020B0604020202020204" pitchFamily="34" charset="0"/>
              <a:cs typeface="Arial" panose="020B0604020202020204" pitchFamily="34" charset="0"/>
            </a:endParaRPr>
          </a:p>
        </p:txBody>
      </p:sp>
      <p:pic>
        <p:nvPicPr>
          <p:cNvPr id="1028" name="Picture 4">
            <a:extLst>
              <a:ext uri="{FF2B5EF4-FFF2-40B4-BE49-F238E27FC236}">
                <a16:creationId xmlns:a16="http://schemas.microsoft.com/office/drawing/2014/main" id="{A6DA36FA-03B4-43F1-BFCD-9D8B4F01AA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346487"/>
            <a:ext cx="4676775" cy="146685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2E99987-4DE1-49D8-ABF5-4D0A0B26611C}"/>
              </a:ext>
            </a:extLst>
          </p:cNvPr>
          <p:cNvSpPr txBox="1"/>
          <p:nvPr/>
        </p:nvSpPr>
        <p:spPr>
          <a:xfrm>
            <a:off x="381000" y="1367850"/>
            <a:ext cx="8562975" cy="5509200"/>
          </a:xfrm>
          <a:prstGeom prst="rect">
            <a:avLst/>
          </a:prstGeom>
          <a:noFill/>
        </p:spPr>
        <p:txBody>
          <a:bodyPr wrap="square">
            <a:spAutoFit/>
          </a:bodyPr>
          <a:lstStyle/>
          <a:p>
            <a:pPr marL="457200" indent="-457200">
              <a:buFont typeface="Wingdings" panose="05000000000000000000" pitchFamily="2" charset="2"/>
              <a:buChar char="Ø"/>
            </a:pPr>
            <a:r>
              <a:rPr lang="en-US" sz="2800" dirty="0"/>
              <a:t>Reading The Dataset</a:t>
            </a:r>
          </a:p>
          <a:p>
            <a:endParaRPr lang="en-US" dirty="0"/>
          </a:p>
          <a:p>
            <a:pPr marL="285750" indent="-285750">
              <a:buFont typeface="Arial" panose="020B0604020202020204" pitchFamily="34" charset="0"/>
              <a:buChar char="•"/>
            </a:pPr>
            <a:r>
              <a:rPr lang="en-US" dirty="0"/>
              <a:t>You might have your data in .csv files, .excel files or .</a:t>
            </a:r>
            <a:r>
              <a:rPr lang="en-US" dirty="0" err="1"/>
              <a:t>tsv</a:t>
            </a:r>
            <a:r>
              <a:rPr lang="en-US" dirty="0"/>
              <a:t> files or something else. But the goal is the same in all cases. If you want to </a:t>
            </a:r>
            <a:r>
              <a:rPr lang="en-US" dirty="0" err="1"/>
              <a:t>analyse</a:t>
            </a:r>
            <a:r>
              <a:rPr lang="en-US" dirty="0"/>
              <a:t> that data using pandas, the first step will be to read it into a data structure that’s compatible with pandas.</a:t>
            </a:r>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r>
              <a:rPr lang="en-US" dirty="0"/>
              <a:t>Let’s load a .csv data file into pandas. There is a function for it, called </a:t>
            </a:r>
            <a:r>
              <a:rPr lang="en-US" dirty="0" err="1"/>
              <a:t>read_csv</a:t>
            </a:r>
            <a:r>
              <a:rPr lang="en-US" dirty="0"/>
              <a:t>().We will need to locate the directory of the CSV file at first (it’s more efficient to keep the dataset in the same directory as your program).</a:t>
            </a:r>
          </a:p>
          <a:p>
            <a:endParaRPr lang="en-US" dirty="0"/>
          </a:p>
          <a:p>
            <a:endParaRPr lang="en-US" dirty="0"/>
          </a:p>
          <a:p>
            <a:r>
              <a:rPr lang="en-US" dirty="0"/>
              <a:t> </a:t>
            </a:r>
            <a:endParaRPr lang="en-IN" dirty="0"/>
          </a:p>
        </p:txBody>
      </p:sp>
    </p:spTree>
    <p:extLst>
      <p:ext uri="{BB962C8B-B14F-4D97-AF65-F5344CB8AC3E}">
        <p14:creationId xmlns:p14="http://schemas.microsoft.com/office/powerpoint/2010/main" val="524930239"/>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14</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 (cont.)</a:t>
            </a:r>
            <a:endParaRPr lang="en-US" dirty="0">
              <a:solidFill>
                <a:srgbClr val="C00000"/>
              </a:solidFill>
            </a:endParaRPr>
          </a:p>
        </p:txBody>
      </p:sp>
      <p:sp>
        <p:nvSpPr>
          <p:cNvPr id="8" name="Content Placeholder 2"/>
          <p:cNvSpPr>
            <a:spLocks noGrp="1"/>
          </p:cNvSpPr>
          <p:nvPr>
            <p:ph idx="1"/>
          </p:nvPr>
        </p:nvSpPr>
        <p:spPr>
          <a:xfrm>
            <a:off x="266700" y="1223566"/>
            <a:ext cx="8382000" cy="5022056"/>
          </a:xfrm>
        </p:spPr>
        <p:txBody>
          <a:bodyPr>
            <a:noAutofit/>
          </a:bodyPr>
          <a:lstStyle/>
          <a:p>
            <a:pPr algn="l">
              <a:buFont typeface="Wingdings" panose="05000000000000000000" pitchFamily="2" charset="2"/>
              <a:buChar char="Ø"/>
            </a:pPr>
            <a:r>
              <a:rPr lang="en-US" sz="2400" b="1" i="0" dirty="0">
                <a:solidFill>
                  <a:srgbClr val="2D2828"/>
                </a:solidFill>
                <a:effectLst/>
                <a:latin typeface="Open Sans" panose="020B0606030504020204" pitchFamily="34" charset="0"/>
              </a:rPr>
              <a:t>Exploratory Data Analysis</a:t>
            </a:r>
          </a:p>
          <a:p>
            <a:pPr algn="l"/>
            <a:r>
              <a:rPr lang="en-US" sz="1600" b="0" i="0" dirty="0">
                <a:effectLst/>
                <a:latin typeface="Montserrat" panose="00000500000000000000" pitchFamily="2" charset="0"/>
              </a:rPr>
              <a:t>Now that we read the dataset lets analyze the data using Exploratory Data Analysis (EDA) </a:t>
            </a:r>
          </a:p>
          <a:p>
            <a:pPr algn="just" rtl="0">
              <a:spcBef>
                <a:spcPts val="0"/>
              </a:spcBef>
              <a:spcAft>
                <a:spcPts val="800"/>
              </a:spcAft>
            </a:pPr>
            <a:r>
              <a:rPr lang="en-US" sz="1600" b="0" i="0" dirty="0">
                <a:effectLst/>
                <a:latin typeface="Montserrat" panose="00000500000000000000" pitchFamily="2" charset="0"/>
              </a:rPr>
              <a:t>Exploratory data analysis is an approach to analyzing data sets to summarize their main characteristics, often with visual methods and used for determining how best to manipulate data sources to get the answers you need, making it easier for data scientists to discover patterns, spot anomalies, test a hypothesis or check assumptions.</a:t>
            </a:r>
          </a:p>
          <a:p>
            <a:pPr algn="just" rtl="0">
              <a:spcBef>
                <a:spcPts val="0"/>
              </a:spcBef>
              <a:spcAft>
                <a:spcPts val="1760"/>
              </a:spcAft>
            </a:pPr>
            <a:r>
              <a:rPr lang="en-US" sz="1600" b="1" i="0" dirty="0">
                <a:effectLst/>
                <a:latin typeface="Montserrat" panose="00000500000000000000" pitchFamily="2" charset="0"/>
              </a:rPr>
              <a:t>head() :</a:t>
            </a:r>
            <a:r>
              <a:rPr lang="en-US" sz="1600" b="0" i="0" dirty="0">
                <a:effectLst/>
                <a:latin typeface="Montserrat" panose="00000500000000000000" pitchFamily="2" charset="0"/>
              </a:rPr>
              <a:t>To check first five rows of dataset, we have a function call head( ).</a:t>
            </a:r>
          </a:p>
          <a:p>
            <a:pPr marL="0" indent="0" algn="just">
              <a:lnSpc>
                <a:spcPct val="150000"/>
              </a:lnSpc>
              <a:buNone/>
            </a:pPr>
            <a:endParaRPr lang="en-US" sz="1800" dirty="0">
              <a:latin typeface="Arial" panose="020B0604020202020204" pitchFamily="34" charset="0"/>
              <a:cs typeface="Arial" panose="020B0604020202020204" pitchFamily="34" charset="0"/>
            </a:endParaRPr>
          </a:p>
        </p:txBody>
      </p:sp>
      <p:pic>
        <p:nvPicPr>
          <p:cNvPr id="4098" name="Picture 2">
            <a:extLst>
              <a:ext uri="{FF2B5EF4-FFF2-40B4-BE49-F238E27FC236}">
                <a16:creationId xmlns:a16="http://schemas.microsoft.com/office/drawing/2014/main" id="{E7F86286-1906-4543-ADCC-1E5034D526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038600"/>
            <a:ext cx="5943600" cy="200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635472"/>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9F3D8F-5466-4154-8987-C978EC1E01B5}"/>
              </a:ext>
            </a:extLst>
          </p:cNvPr>
          <p:cNvSpPr>
            <a:spLocks noGrp="1"/>
          </p:cNvSpPr>
          <p:nvPr>
            <p:ph type="dt" sz="half" idx="10"/>
          </p:nvPr>
        </p:nvSpPr>
        <p:spPr/>
        <p:txBody>
          <a:bodyPr/>
          <a:lstStyle/>
          <a:p>
            <a:fld id="{9828E112-8377-45A9-BD19-18629BBD0547}" type="datetime3">
              <a:rPr lang="en-US" smtClean="0"/>
              <a:pPr/>
              <a:t>12 April 2022</a:t>
            </a:fld>
            <a:endParaRPr lang="en-US"/>
          </a:p>
        </p:txBody>
      </p:sp>
      <p:sp>
        <p:nvSpPr>
          <p:cNvPr id="3" name="Footer Placeholder 2">
            <a:extLst>
              <a:ext uri="{FF2B5EF4-FFF2-40B4-BE49-F238E27FC236}">
                <a16:creationId xmlns:a16="http://schemas.microsoft.com/office/drawing/2014/main" id="{0A29CC97-8C69-4D54-913F-C6669B43E705}"/>
              </a:ext>
            </a:extLst>
          </p:cNvPr>
          <p:cNvSpPr>
            <a:spLocks noGrp="1"/>
          </p:cNvSpPr>
          <p:nvPr>
            <p:ph type="ftr" sz="quarter" idx="11"/>
          </p:nvPr>
        </p:nvSpPr>
        <p:spPr/>
        <p:txBody>
          <a:bodyPr/>
          <a:lstStyle/>
          <a:p>
            <a:r>
              <a:rPr lang="en-US"/>
              <a:t>Department of CSE</a:t>
            </a:r>
          </a:p>
        </p:txBody>
      </p:sp>
      <p:sp>
        <p:nvSpPr>
          <p:cNvPr id="4" name="Slide Number Placeholder 3">
            <a:extLst>
              <a:ext uri="{FF2B5EF4-FFF2-40B4-BE49-F238E27FC236}">
                <a16:creationId xmlns:a16="http://schemas.microsoft.com/office/drawing/2014/main" id="{6FF6FBCB-6CA7-482A-9A6B-4F00F2178840}"/>
              </a:ext>
            </a:extLst>
          </p:cNvPr>
          <p:cNvSpPr>
            <a:spLocks noGrp="1"/>
          </p:cNvSpPr>
          <p:nvPr>
            <p:ph type="sldNum" sz="quarter" idx="12"/>
          </p:nvPr>
        </p:nvSpPr>
        <p:spPr/>
        <p:txBody>
          <a:bodyPr/>
          <a:lstStyle/>
          <a:p>
            <a:fld id="{7B28076C-CE04-4A00-BFAA-A90EA8355859}" type="slidenum">
              <a:rPr lang="en-US" smtClean="0"/>
              <a:pPr/>
              <a:t>15</a:t>
            </a:fld>
            <a:endParaRPr lang="en-US"/>
          </a:p>
        </p:txBody>
      </p:sp>
      <p:sp>
        <p:nvSpPr>
          <p:cNvPr id="6" name="TextBox 5">
            <a:extLst>
              <a:ext uri="{FF2B5EF4-FFF2-40B4-BE49-F238E27FC236}">
                <a16:creationId xmlns:a16="http://schemas.microsoft.com/office/drawing/2014/main" id="{6D34BB9D-A10C-4F21-ADA8-20F074C1F8F6}"/>
              </a:ext>
            </a:extLst>
          </p:cNvPr>
          <p:cNvSpPr txBox="1"/>
          <p:nvPr/>
        </p:nvSpPr>
        <p:spPr>
          <a:xfrm>
            <a:off x="433388" y="365006"/>
            <a:ext cx="6781800" cy="646331"/>
          </a:xfrm>
          <a:prstGeom prst="rect">
            <a:avLst/>
          </a:prstGeom>
          <a:noFill/>
        </p:spPr>
        <p:txBody>
          <a:bodyPr wrap="square">
            <a:spAutoFit/>
          </a:bodyPr>
          <a:lstStyle/>
          <a:p>
            <a:r>
              <a:rPr lang="en-US" sz="3600" dirty="0">
                <a:solidFill>
                  <a:srgbClr val="C00000"/>
                </a:solidFill>
                <a:latin typeface="Arial" pitchFamily="34" charset="0"/>
                <a:cs typeface="Arial" pitchFamily="34" charset="0"/>
              </a:rPr>
              <a:t>Project Implementation(cont.)</a:t>
            </a:r>
            <a:endParaRPr lang="en-IN" sz="3600" dirty="0"/>
          </a:p>
        </p:txBody>
      </p:sp>
      <p:pic>
        <p:nvPicPr>
          <p:cNvPr id="5122" name="Picture 2">
            <a:extLst>
              <a:ext uri="{FF2B5EF4-FFF2-40B4-BE49-F238E27FC236}">
                <a16:creationId xmlns:a16="http://schemas.microsoft.com/office/drawing/2014/main" id="{929AD676-7AD0-4AE5-A880-E2F96A71D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8" y="2213571"/>
            <a:ext cx="2552700" cy="4456608"/>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a:extLst>
              <a:ext uri="{FF2B5EF4-FFF2-40B4-BE49-F238E27FC236}">
                <a16:creationId xmlns:a16="http://schemas.microsoft.com/office/drawing/2014/main" id="{E010F008-B543-4522-9EA1-DA468F22E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3238" y="2213571"/>
            <a:ext cx="2057400" cy="4381500"/>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a:extLst>
              <a:ext uri="{FF2B5EF4-FFF2-40B4-BE49-F238E27FC236}">
                <a16:creationId xmlns:a16="http://schemas.microsoft.com/office/drawing/2014/main" id="{B697E72D-CD44-4763-82B6-62D4F3DC32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9227" y="5675709"/>
            <a:ext cx="3662362" cy="695325"/>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2">
            <a:extLst>
              <a:ext uri="{FF2B5EF4-FFF2-40B4-BE49-F238E27FC236}">
                <a16:creationId xmlns:a16="http://schemas.microsoft.com/office/drawing/2014/main" id="{DE5D959C-436B-4EC6-9A32-F416E95CCBAF}"/>
              </a:ext>
            </a:extLst>
          </p:cNvPr>
          <p:cNvSpPr txBox="1">
            <a:spLocks/>
          </p:cNvSpPr>
          <p:nvPr/>
        </p:nvSpPr>
        <p:spPr>
          <a:xfrm>
            <a:off x="457200" y="1181894"/>
            <a:ext cx="8305800" cy="50292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endParaRPr lang="en-IN" sz="1700" dirty="0">
              <a:latin typeface="Arial" panose="020B0604020202020204" pitchFamily="34" charset="0"/>
              <a:cs typeface="Arial" pitchFamily="34" charset="0"/>
            </a:endParaRPr>
          </a:p>
        </p:txBody>
      </p:sp>
      <p:sp>
        <p:nvSpPr>
          <p:cNvPr id="15" name="Content Placeholder 2">
            <a:extLst>
              <a:ext uri="{FF2B5EF4-FFF2-40B4-BE49-F238E27FC236}">
                <a16:creationId xmlns:a16="http://schemas.microsoft.com/office/drawing/2014/main" id="{7BFE2C5B-58B3-44F1-9B79-CE28562A5D2A}"/>
              </a:ext>
            </a:extLst>
          </p:cNvPr>
          <p:cNvSpPr txBox="1">
            <a:spLocks/>
          </p:cNvSpPr>
          <p:nvPr/>
        </p:nvSpPr>
        <p:spPr>
          <a:xfrm>
            <a:off x="609600" y="1334294"/>
            <a:ext cx="8305800" cy="50292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endParaRPr lang="en-IN" sz="1700" dirty="0">
              <a:latin typeface="Arial" panose="020B0604020202020204" pitchFamily="34" charset="0"/>
              <a:cs typeface="Arial" pitchFamily="34" charset="0"/>
            </a:endParaRPr>
          </a:p>
        </p:txBody>
      </p:sp>
      <p:sp>
        <p:nvSpPr>
          <p:cNvPr id="17" name="TextBox 16">
            <a:extLst>
              <a:ext uri="{FF2B5EF4-FFF2-40B4-BE49-F238E27FC236}">
                <a16:creationId xmlns:a16="http://schemas.microsoft.com/office/drawing/2014/main" id="{4A1072F6-22D9-4A3E-9B23-C7308B2AE21D}"/>
              </a:ext>
            </a:extLst>
          </p:cNvPr>
          <p:cNvSpPr txBox="1"/>
          <p:nvPr/>
        </p:nvSpPr>
        <p:spPr>
          <a:xfrm>
            <a:off x="323850" y="1290241"/>
            <a:ext cx="8591550" cy="923330"/>
          </a:xfrm>
          <a:prstGeom prst="rect">
            <a:avLst/>
          </a:prstGeom>
          <a:noFill/>
        </p:spPr>
        <p:txBody>
          <a:bodyPr wrap="square">
            <a:spAutoFit/>
          </a:bodyPr>
          <a:lstStyle/>
          <a:p>
            <a:pPr marL="285750" indent="-285750" algn="l">
              <a:buFont typeface="Wingdings" panose="05000000000000000000" pitchFamily="2" charset="2"/>
              <a:buChar char="Ø"/>
            </a:pPr>
            <a:r>
              <a:rPr lang="en-US" b="1" i="0" dirty="0">
                <a:solidFill>
                  <a:srgbClr val="2D2828"/>
                </a:solidFill>
                <a:effectLst/>
                <a:latin typeface="Open Sans" panose="020B0606030504020204" pitchFamily="34" charset="0"/>
              </a:rPr>
              <a:t>Checking For Null Values</a:t>
            </a:r>
          </a:p>
          <a:p>
            <a:pPr marL="285750" indent="-285750" algn="l" rtl="0">
              <a:spcBef>
                <a:spcPts val="0"/>
              </a:spcBef>
              <a:spcAft>
                <a:spcPts val="800"/>
              </a:spcAft>
              <a:buFont typeface="Arial" panose="020B0604020202020204" pitchFamily="34" charset="0"/>
              <a:buChar char="•"/>
            </a:pPr>
            <a:r>
              <a:rPr lang="en-US" b="0" i="0" dirty="0">
                <a:effectLst/>
                <a:latin typeface="arial" panose="020B0604020202020204" pitchFamily="34" charset="0"/>
              </a:rPr>
              <a:t>After loading it is important to check the complete information of data as it can indicate many of the hidden information such as null values in a column or a row</a:t>
            </a:r>
            <a:endParaRPr lang="en-US" b="0" i="0" dirty="0">
              <a:effectLst/>
              <a:latin typeface="Montserrat" panose="00000500000000000000" pitchFamily="2" charset="0"/>
            </a:endParaRPr>
          </a:p>
        </p:txBody>
      </p:sp>
      <p:pic>
        <p:nvPicPr>
          <p:cNvPr id="5127" name="Picture 7">
            <a:extLst>
              <a:ext uri="{FF2B5EF4-FFF2-40B4-BE49-F238E27FC236}">
                <a16:creationId xmlns:a16="http://schemas.microsoft.com/office/drawing/2014/main" id="{3A52ED2A-DE0F-4226-A4FF-BBCA306B78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6850" y="2213571"/>
            <a:ext cx="3324225"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386738"/>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69F9-68A3-4B1B-9851-9D2DD1A5BDC8}"/>
              </a:ext>
            </a:extLst>
          </p:cNvPr>
          <p:cNvSpPr>
            <a:spLocks noGrp="1"/>
          </p:cNvSpPr>
          <p:nvPr>
            <p:ph type="title"/>
          </p:nvPr>
        </p:nvSpPr>
        <p:spPr>
          <a:xfrm>
            <a:off x="-457200" y="741363"/>
            <a:ext cx="8229600" cy="418306"/>
          </a:xfrm>
        </p:spPr>
        <p:txBody>
          <a:bodyPr>
            <a:normAutofit fontScale="90000"/>
          </a:bodyPr>
          <a:lstStyle/>
          <a:p>
            <a:r>
              <a:rPr lang="en-US" sz="4400" dirty="0">
                <a:solidFill>
                  <a:srgbClr val="C00000"/>
                </a:solidFill>
                <a:latin typeface="Arial" pitchFamily="34" charset="0"/>
                <a:cs typeface="Arial" pitchFamily="34" charset="0"/>
              </a:rPr>
              <a:t>Project Implementation(cont.)</a:t>
            </a:r>
            <a:br>
              <a:rPr lang="en-IN" sz="4400" dirty="0"/>
            </a:br>
            <a:endParaRPr lang="en-IN" dirty="0"/>
          </a:p>
        </p:txBody>
      </p:sp>
      <p:sp>
        <p:nvSpPr>
          <p:cNvPr id="3" name="Content Placeholder 2">
            <a:extLst>
              <a:ext uri="{FF2B5EF4-FFF2-40B4-BE49-F238E27FC236}">
                <a16:creationId xmlns:a16="http://schemas.microsoft.com/office/drawing/2014/main" id="{ECD60F91-ECA8-4279-B119-13168B842350}"/>
              </a:ext>
            </a:extLst>
          </p:cNvPr>
          <p:cNvSpPr>
            <a:spLocks noGrp="1"/>
          </p:cNvSpPr>
          <p:nvPr>
            <p:ph idx="1"/>
          </p:nvPr>
        </p:nvSpPr>
        <p:spPr>
          <a:xfrm>
            <a:off x="266700" y="1235075"/>
            <a:ext cx="8610600" cy="5486400"/>
          </a:xfrm>
        </p:spPr>
        <p:txBody>
          <a:bodyPr>
            <a:normAutofit fontScale="25000" lnSpcReduction="20000"/>
          </a:bodyPr>
          <a:lstStyle/>
          <a:p>
            <a:pPr algn="l">
              <a:buFont typeface="Wingdings" panose="05000000000000000000" pitchFamily="2" charset="2"/>
              <a:buChar char="Ø"/>
            </a:pPr>
            <a:r>
              <a:rPr lang="en-US" sz="9600" b="1" i="0" dirty="0">
                <a:solidFill>
                  <a:srgbClr val="2D2828"/>
                </a:solidFill>
                <a:effectLst/>
                <a:latin typeface="Open Sans" panose="020B0606030504020204" pitchFamily="34" charset="0"/>
              </a:rPr>
              <a:t>Data Visualization</a:t>
            </a:r>
          </a:p>
          <a:p>
            <a:pPr algn="just" fontAlgn="base">
              <a:lnSpc>
                <a:spcPct val="170000"/>
              </a:lnSpc>
              <a:spcBef>
                <a:spcPts val="0"/>
              </a:spcBef>
            </a:pPr>
            <a:r>
              <a:rPr lang="en-US" sz="6400" dirty="0">
                <a:solidFill>
                  <a:srgbClr val="35475C"/>
                </a:solidFill>
                <a:latin typeface="arial" panose="020B0604020202020204" pitchFamily="34" charset="0"/>
              </a:rPr>
              <a:t>Data visualization is where a given data set is presented in a graphical format. It helps the detection of patterns, trends, correlations that might go undetected in text-based data.</a:t>
            </a:r>
            <a:endParaRPr lang="en-US" sz="6400" dirty="0">
              <a:solidFill>
                <a:srgbClr val="35475C"/>
              </a:solidFill>
              <a:latin typeface="Montserrat" panose="00000500000000000000" pitchFamily="2" charset="0"/>
            </a:endParaRPr>
          </a:p>
          <a:p>
            <a:pPr algn="just" fontAlgn="base">
              <a:lnSpc>
                <a:spcPct val="170000"/>
              </a:lnSpc>
              <a:spcBef>
                <a:spcPts val="0"/>
              </a:spcBef>
            </a:pPr>
            <a:r>
              <a:rPr lang="en-US" sz="6400" dirty="0">
                <a:solidFill>
                  <a:srgbClr val="35475C"/>
                </a:solidFill>
                <a:latin typeface="arial" panose="020B0604020202020204" pitchFamily="34" charset="0"/>
              </a:rPr>
              <a:t>Understanding your data and the relationship presents within it is just as important as any algorithm used to train your ml model. In fact, even the most sophisticated ml models will perform poorly on data that wasn’t visualized and understood properly.</a:t>
            </a:r>
            <a:endParaRPr lang="en-US" sz="6400" dirty="0">
              <a:solidFill>
                <a:srgbClr val="35475C"/>
              </a:solidFill>
              <a:latin typeface="Montserrat" panose="00000500000000000000" pitchFamily="2" charset="0"/>
            </a:endParaRPr>
          </a:p>
          <a:p>
            <a:pPr algn="just" fontAlgn="base">
              <a:lnSpc>
                <a:spcPct val="170000"/>
              </a:lnSpc>
              <a:spcBef>
                <a:spcPts val="0"/>
              </a:spcBef>
            </a:pPr>
            <a:r>
              <a:rPr lang="en-US" sz="6400" dirty="0">
                <a:solidFill>
                  <a:srgbClr val="35475C"/>
                </a:solidFill>
                <a:latin typeface="arial" panose="020B0604020202020204" pitchFamily="34" charset="0"/>
              </a:rPr>
              <a:t>To visualize the dataset we need libraries called Matplotlib and Seaborn.</a:t>
            </a:r>
            <a:endParaRPr lang="en-US" sz="6400" dirty="0">
              <a:solidFill>
                <a:srgbClr val="35475C"/>
              </a:solidFill>
              <a:latin typeface="Montserrat" panose="00000500000000000000" pitchFamily="2" charset="0"/>
            </a:endParaRPr>
          </a:p>
          <a:p>
            <a:pPr algn="just" fontAlgn="base">
              <a:lnSpc>
                <a:spcPct val="170000"/>
              </a:lnSpc>
              <a:spcBef>
                <a:spcPts val="0"/>
              </a:spcBef>
              <a:spcAft>
                <a:spcPts val="800"/>
              </a:spcAft>
            </a:pPr>
            <a:r>
              <a:rPr lang="en-US" sz="6400" dirty="0">
                <a:solidFill>
                  <a:srgbClr val="35475C"/>
                </a:solidFill>
                <a:latin typeface="Montserrat" panose="00000500000000000000" pitchFamily="2" charset="0"/>
              </a:rPr>
              <a:t>The Matplotlib library is a Python 2D plotting library that allows you to generate plots, scatter plots, histograms, bar charts etc. </a:t>
            </a:r>
          </a:p>
          <a:p>
            <a:pPr algn="just" rtl="0">
              <a:spcBef>
                <a:spcPts val="0"/>
              </a:spcBef>
              <a:spcAft>
                <a:spcPts val="800"/>
              </a:spcAft>
            </a:pPr>
            <a:r>
              <a:rPr lang="en-US" sz="6400" b="0" i="0" dirty="0">
                <a:effectLst/>
                <a:latin typeface="arial" panose="020B0604020202020204" pitchFamily="34" charset="0"/>
              </a:rPr>
              <a:t>Let’s visualize our data using Matplotlib and seaborn library.</a:t>
            </a:r>
            <a:endParaRPr lang="en-US" sz="6400" b="0" i="0" dirty="0">
              <a:effectLst/>
              <a:latin typeface="Montserrat" panose="00000500000000000000" pitchFamily="2" charset="0"/>
            </a:endParaRPr>
          </a:p>
          <a:p>
            <a:pPr algn="just" rtl="0">
              <a:spcBef>
                <a:spcPts val="0"/>
              </a:spcBef>
              <a:spcAft>
                <a:spcPts val="800"/>
              </a:spcAft>
            </a:pPr>
            <a:r>
              <a:rPr lang="en-US" sz="6400" b="0" i="0" dirty="0">
                <a:effectLst/>
                <a:latin typeface="arial" panose="020B0604020202020204" pitchFamily="34" charset="0"/>
              </a:rPr>
              <a:t>Before diving into the code, let's look at some of the basic properties we will be using when plotting.</a:t>
            </a:r>
            <a:endParaRPr lang="en-US" sz="6400" b="0" i="0" dirty="0">
              <a:effectLst/>
              <a:latin typeface="Montserrat" panose="00000500000000000000" pitchFamily="2" charset="0"/>
            </a:endParaRPr>
          </a:p>
          <a:p>
            <a:pPr algn="just" rtl="0">
              <a:spcBef>
                <a:spcPts val="0"/>
              </a:spcBef>
              <a:spcAft>
                <a:spcPts val="800"/>
              </a:spcAft>
            </a:pPr>
            <a:r>
              <a:rPr lang="en-US" sz="6400" b="0" i="0" dirty="0" err="1">
                <a:effectLst/>
                <a:latin typeface="Montserrat" panose="00000500000000000000" pitchFamily="2" charset="0"/>
              </a:rPr>
              <a:t>xlabel</a:t>
            </a:r>
            <a:r>
              <a:rPr lang="en-US" sz="6400" b="0" i="0" dirty="0">
                <a:effectLst/>
                <a:latin typeface="Montserrat" panose="00000500000000000000" pitchFamily="2" charset="0"/>
              </a:rPr>
              <a:t>: Set the label for the x-axis.    </a:t>
            </a:r>
          </a:p>
          <a:p>
            <a:pPr algn="just" rtl="0">
              <a:spcBef>
                <a:spcPts val="0"/>
              </a:spcBef>
              <a:spcAft>
                <a:spcPts val="800"/>
              </a:spcAft>
            </a:pPr>
            <a:r>
              <a:rPr lang="en-US" sz="6400" b="0" i="0" dirty="0" err="1">
                <a:effectLst/>
                <a:latin typeface="Montserrat" panose="00000500000000000000" pitchFamily="2" charset="0"/>
              </a:rPr>
              <a:t>ylabel</a:t>
            </a:r>
            <a:r>
              <a:rPr lang="en-US" sz="6400" b="0" i="0" dirty="0">
                <a:effectLst/>
                <a:latin typeface="Montserrat" panose="00000500000000000000" pitchFamily="2" charset="0"/>
              </a:rPr>
              <a:t>: Set the label for the y-axis.</a:t>
            </a:r>
          </a:p>
          <a:p>
            <a:pPr algn="just" rtl="0">
              <a:spcBef>
                <a:spcPts val="0"/>
              </a:spcBef>
              <a:spcAft>
                <a:spcPts val="800"/>
              </a:spcAft>
            </a:pPr>
            <a:r>
              <a:rPr lang="en-US" sz="6400" b="0" i="0" dirty="0">
                <a:effectLst/>
                <a:latin typeface="Montserrat" panose="00000500000000000000" pitchFamily="2" charset="0"/>
              </a:rPr>
              <a:t>title: Set a title for the axes.     </a:t>
            </a:r>
          </a:p>
          <a:p>
            <a:pPr algn="just" rtl="0">
              <a:spcBef>
                <a:spcPts val="0"/>
              </a:spcBef>
              <a:spcAft>
                <a:spcPts val="800"/>
              </a:spcAft>
            </a:pPr>
            <a:r>
              <a:rPr lang="en-US" sz="6400" b="0" i="0" dirty="0">
                <a:effectLst/>
                <a:latin typeface="Montserrat" panose="00000500000000000000" pitchFamily="2" charset="0"/>
              </a:rPr>
              <a:t>Legend: Place a legend on the axes.</a:t>
            </a:r>
          </a:p>
          <a:p>
            <a:pPr marL="0" indent="0">
              <a:buNone/>
            </a:pPr>
            <a:endParaRPr lang="en-IN" sz="3200" dirty="0"/>
          </a:p>
        </p:txBody>
      </p:sp>
      <p:sp>
        <p:nvSpPr>
          <p:cNvPr id="5" name="Footer Placeholder 4">
            <a:extLst>
              <a:ext uri="{FF2B5EF4-FFF2-40B4-BE49-F238E27FC236}">
                <a16:creationId xmlns:a16="http://schemas.microsoft.com/office/drawing/2014/main" id="{4862A66F-8431-49F7-BE9F-B3AED50C066A}"/>
              </a:ext>
            </a:extLst>
          </p:cNvPr>
          <p:cNvSpPr>
            <a:spLocks noGrp="1"/>
          </p:cNvSpPr>
          <p:nvPr>
            <p:ph type="ftr" sz="quarter" idx="11"/>
          </p:nvPr>
        </p:nvSpPr>
        <p:spPr/>
        <p:txBody>
          <a:bodyPr/>
          <a:lstStyle/>
          <a:p>
            <a:r>
              <a:rPr lang="en-US" dirty="0"/>
              <a:t>Department of CSE</a:t>
            </a:r>
          </a:p>
        </p:txBody>
      </p:sp>
      <p:sp>
        <p:nvSpPr>
          <p:cNvPr id="6" name="Slide Number Placeholder 5">
            <a:extLst>
              <a:ext uri="{FF2B5EF4-FFF2-40B4-BE49-F238E27FC236}">
                <a16:creationId xmlns:a16="http://schemas.microsoft.com/office/drawing/2014/main" id="{393D75BF-45C3-4375-894B-77924E1D6528}"/>
              </a:ext>
            </a:extLst>
          </p:cNvPr>
          <p:cNvSpPr>
            <a:spLocks noGrp="1"/>
          </p:cNvSpPr>
          <p:nvPr>
            <p:ph type="sldNum" sz="quarter" idx="12"/>
          </p:nvPr>
        </p:nvSpPr>
        <p:spPr/>
        <p:txBody>
          <a:bodyPr/>
          <a:lstStyle/>
          <a:p>
            <a:fld id="{7B28076C-CE04-4A00-BFAA-A90EA8355859}" type="slidenum">
              <a:rPr lang="en-US" smtClean="0"/>
              <a:pPr/>
              <a:t>16</a:t>
            </a:fld>
            <a:endParaRPr lang="en-US"/>
          </a:p>
        </p:txBody>
      </p:sp>
    </p:spTree>
    <p:extLst>
      <p:ext uri="{BB962C8B-B14F-4D97-AF65-F5344CB8AC3E}">
        <p14:creationId xmlns:p14="http://schemas.microsoft.com/office/powerpoint/2010/main" val="2908975488"/>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140E7-7FDC-44B7-AC67-6CB972DFF96B}"/>
              </a:ext>
            </a:extLst>
          </p:cNvPr>
          <p:cNvSpPr>
            <a:spLocks noGrp="1"/>
          </p:cNvSpPr>
          <p:nvPr>
            <p:ph type="title"/>
          </p:nvPr>
        </p:nvSpPr>
        <p:spPr>
          <a:xfrm>
            <a:off x="-1905000" y="136525"/>
            <a:ext cx="8229600" cy="1143000"/>
          </a:xfrm>
        </p:spPr>
        <p:txBody>
          <a:bodyPr/>
          <a:lstStyle/>
          <a:p>
            <a:r>
              <a:rPr lang="en-US" dirty="0">
                <a:solidFill>
                  <a:srgbClr val="C00000"/>
                </a:solidFill>
                <a:latin typeface="Arial" pitchFamily="34" charset="0"/>
                <a:cs typeface="Arial" pitchFamily="34" charset="0"/>
              </a:rPr>
              <a:t>Methodology</a:t>
            </a:r>
            <a:endParaRPr lang="en-IN" dirty="0"/>
          </a:p>
        </p:txBody>
      </p:sp>
      <p:sp>
        <p:nvSpPr>
          <p:cNvPr id="3" name="Content Placeholder 2">
            <a:extLst>
              <a:ext uri="{FF2B5EF4-FFF2-40B4-BE49-F238E27FC236}">
                <a16:creationId xmlns:a16="http://schemas.microsoft.com/office/drawing/2014/main" id="{BB839825-4F6A-4732-8416-489A385F1C5D}"/>
              </a:ext>
            </a:extLst>
          </p:cNvPr>
          <p:cNvSpPr>
            <a:spLocks noGrp="1"/>
          </p:cNvSpPr>
          <p:nvPr>
            <p:ph idx="1"/>
          </p:nvPr>
        </p:nvSpPr>
        <p:spPr>
          <a:xfrm>
            <a:off x="381000" y="1279526"/>
            <a:ext cx="8229600" cy="2225674"/>
          </a:xfrm>
        </p:spPr>
        <p:txBody>
          <a:bodyPr>
            <a:normAutofit/>
          </a:bodyPr>
          <a:lstStyle/>
          <a:p>
            <a:pPr algn="l">
              <a:buFont typeface="Wingdings" panose="05000000000000000000" pitchFamily="2" charset="2"/>
              <a:buChar char="Ø"/>
            </a:pPr>
            <a:r>
              <a:rPr lang="en-US" sz="1800" b="1" i="0" dirty="0">
                <a:solidFill>
                  <a:srgbClr val="2D2828"/>
                </a:solidFill>
                <a:effectLst/>
                <a:latin typeface="Open Sans" panose="020B0606030504020204" pitchFamily="34" charset="0"/>
              </a:rPr>
              <a:t>Splitting The Dataset Into Dependent And Independent Variable.</a:t>
            </a:r>
          </a:p>
          <a:p>
            <a:pPr algn="l">
              <a:buFont typeface="+mj-lt"/>
              <a:buAutoNum type="arabicPeriod"/>
            </a:pPr>
            <a:r>
              <a:rPr lang="en-US" sz="1600" b="0" i="0" dirty="0">
                <a:solidFill>
                  <a:srgbClr val="000000"/>
                </a:solidFill>
                <a:effectLst/>
                <a:latin typeface="arial" panose="020B0604020202020204" pitchFamily="34" charset="0"/>
              </a:rPr>
              <a:t>Let’s split our dataset into independent and dependent </a:t>
            </a:r>
            <a:r>
              <a:rPr lang="en-US" sz="1600" b="0" i="0" dirty="0" err="1">
                <a:solidFill>
                  <a:srgbClr val="000000"/>
                </a:solidFill>
                <a:effectLst/>
                <a:latin typeface="arial" panose="020B0604020202020204" pitchFamily="34" charset="0"/>
              </a:rPr>
              <a:t>variables.The</a:t>
            </a:r>
            <a:r>
              <a:rPr lang="en-US" sz="1600" b="0" i="0" dirty="0">
                <a:solidFill>
                  <a:srgbClr val="000000"/>
                </a:solidFill>
                <a:effectLst/>
                <a:latin typeface="arial" panose="020B0604020202020204" pitchFamily="34" charset="0"/>
              </a:rPr>
              <a:t> independent variable in the dataset would be considered as 'x' and the 'budget','genres','popularity','runtime','vote_average','vote_count','director','release_month','release_DOW' columns  would be considered as independent variable.</a:t>
            </a:r>
            <a:endParaRPr lang="en-US" sz="1600" b="0" i="0" dirty="0">
              <a:solidFill>
                <a:srgbClr val="35475C"/>
              </a:solidFill>
              <a:effectLst/>
              <a:latin typeface="Open Sans" panose="020B0606030504020204" pitchFamily="34" charset="0"/>
            </a:endParaRPr>
          </a:p>
          <a:p>
            <a:pPr algn="l">
              <a:buFont typeface="+mj-lt"/>
              <a:buAutoNum type="arabicPeriod"/>
            </a:pPr>
            <a:r>
              <a:rPr lang="en-US" sz="1600" b="0" i="0" dirty="0">
                <a:solidFill>
                  <a:srgbClr val="000000"/>
                </a:solidFill>
                <a:effectLst/>
                <a:latin typeface="arial" panose="020B0604020202020204" pitchFamily="34" charset="0"/>
              </a:rPr>
              <a:t>The dependent variable in the dataset would be considered as 'y' and the 'revenue' column is considered as dependent variable.</a:t>
            </a:r>
            <a:endParaRPr lang="en-US" sz="1600" b="0" i="0" dirty="0">
              <a:solidFill>
                <a:srgbClr val="35475C"/>
              </a:solidFill>
              <a:effectLst/>
              <a:latin typeface="Open Sans" panose="020B0606030504020204" pitchFamily="34" charset="0"/>
            </a:endParaRPr>
          </a:p>
          <a:p>
            <a:endParaRPr lang="en-IN" sz="1600" dirty="0"/>
          </a:p>
        </p:txBody>
      </p:sp>
      <p:sp>
        <p:nvSpPr>
          <p:cNvPr id="4" name="Date Placeholder 3">
            <a:extLst>
              <a:ext uri="{FF2B5EF4-FFF2-40B4-BE49-F238E27FC236}">
                <a16:creationId xmlns:a16="http://schemas.microsoft.com/office/drawing/2014/main" id="{7D16F752-DAAC-4009-BA08-F2434F553A7E}"/>
              </a:ext>
            </a:extLst>
          </p:cNvPr>
          <p:cNvSpPr>
            <a:spLocks noGrp="1"/>
          </p:cNvSpPr>
          <p:nvPr>
            <p:ph type="dt" sz="half" idx="10"/>
          </p:nvPr>
        </p:nvSpPr>
        <p:spPr/>
        <p:txBody>
          <a:bodyPr/>
          <a:lstStyle/>
          <a:p>
            <a:fld id="{A2414E9F-A237-4082-B37B-D926ADB268EE}" type="datetime3">
              <a:rPr lang="en-US" smtClean="0"/>
              <a:pPr/>
              <a:t>12 April 2022</a:t>
            </a:fld>
            <a:endParaRPr lang="en-US"/>
          </a:p>
        </p:txBody>
      </p:sp>
      <p:sp>
        <p:nvSpPr>
          <p:cNvPr id="5" name="Footer Placeholder 4">
            <a:extLst>
              <a:ext uri="{FF2B5EF4-FFF2-40B4-BE49-F238E27FC236}">
                <a16:creationId xmlns:a16="http://schemas.microsoft.com/office/drawing/2014/main" id="{BDB652F6-6E99-4A8C-82B7-9E9E93AD8F26}"/>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E8906CAD-55F4-4F26-B37A-72B9665C8D6E}"/>
              </a:ext>
            </a:extLst>
          </p:cNvPr>
          <p:cNvSpPr>
            <a:spLocks noGrp="1"/>
          </p:cNvSpPr>
          <p:nvPr>
            <p:ph type="sldNum" sz="quarter" idx="12"/>
          </p:nvPr>
        </p:nvSpPr>
        <p:spPr/>
        <p:txBody>
          <a:bodyPr/>
          <a:lstStyle/>
          <a:p>
            <a:fld id="{7B28076C-CE04-4A00-BFAA-A90EA8355859}" type="slidenum">
              <a:rPr lang="en-US" smtClean="0"/>
              <a:pPr/>
              <a:t>17</a:t>
            </a:fld>
            <a:endParaRPr lang="en-US"/>
          </a:p>
        </p:txBody>
      </p:sp>
      <p:sp>
        <p:nvSpPr>
          <p:cNvPr id="7" name="Rectangle 1">
            <a:extLst>
              <a:ext uri="{FF2B5EF4-FFF2-40B4-BE49-F238E27FC236}">
                <a16:creationId xmlns:a16="http://schemas.microsoft.com/office/drawing/2014/main" id="{7C60D913-B093-4D5F-8497-FE756763001F}"/>
              </a:ext>
            </a:extLst>
          </p:cNvPr>
          <p:cNvSpPr>
            <a:spLocks noChangeArrowheads="1"/>
          </p:cNvSpPr>
          <p:nvPr/>
        </p:nvSpPr>
        <p:spPr bwMode="auto">
          <a:xfrm>
            <a:off x="381000" y="3153172"/>
            <a:ext cx="6314549"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err="1">
                <a:ln>
                  <a:noFill/>
                </a:ln>
                <a:solidFill>
                  <a:srgbClr val="000000"/>
                </a:solidFill>
                <a:effectLst/>
                <a:cs typeface="Arial" panose="020B0604020202020204" pitchFamily="34" charset="0"/>
              </a:rPr>
              <a:t>Independent_variables</a:t>
            </a:r>
            <a:r>
              <a:rPr kumimoji="0" lang="en-US" altLang="en-US" sz="1600" b="1" i="0" u="none" strike="noStrike" cap="none" normalizeH="0" baseline="0" dirty="0">
                <a:ln>
                  <a:noFill/>
                </a:ln>
                <a:solidFill>
                  <a:srgbClr val="000000"/>
                </a:solidFill>
                <a:effectLst/>
                <a:cs typeface="Arial" panose="020B0604020202020204" pitchFamily="34"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Montserrat" panose="00000500000000000000" pitchFamily="2" charset="0"/>
                <a:cs typeface="Calibri" panose="020F0502020204030204" pitchFamily="34" charset="0"/>
              </a:rPr>
              <a:t>  </a:t>
            </a:r>
            <a:r>
              <a:rPr kumimoji="0" lang="en-US" altLang="en-US" sz="5800" b="0" i="0" u="none" strike="noStrike" cap="none" normalizeH="0" baseline="0" dirty="0">
                <a:ln>
                  <a:noFill/>
                </a:ln>
                <a:solidFill>
                  <a:srgbClr val="000000"/>
                </a:solidFill>
                <a:effectLst/>
                <a:latin typeface="Montserrat" panose="00000500000000000000" pitchFamily="2" charset="0"/>
                <a:cs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38AB45A7-1196-46DC-AB18-DE261C012130}"/>
              </a:ext>
            </a:extLst>
          </p:cNvPr>
          <p:cNvSpPr>
            <a:spLocks noChangeArrowheads="1"/>
          </p:cNvSpPr>
          <p:nvPr/>
        </p:nvSpPr>
        <p:spPr bwMode="auto">
          <a:xfrm>
            <a:off x="381000" y="4852029"/>
            <a:ext cx="423224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err="1">
                <a:ln>
                  <a:noFill/>
                </a:ln>
                <a:solidFill>
                  <a:srgbClr val="000000"/>
                </a:solidFill>
                <a:effectLst/>
                <a:cs typeface="Arial" panose="020B0604020202020204" pitchFamily="34" charset="0"/>
              </a:rPr>
              <a:t>Dependent_variables</a:t>
            </a:r>
            <a:r>
              <a:rPr kumimoji="0" lang="en-US" altLang="en-US" sz="1600" b="1" i="0" u="none" strike="noStrike" cap="none" normalizeH="0" baseline="0" dirty="0">
                <a:ln>
                  <a:noFill/>
                </a:ln>
                <a:solidFill>
                  <a:srgbClr val="000000"/>
                </a:solidFill>
                <a:effectLst/>
                <a:cs typeface="Arial" panose="020B0604020202020204" pitchFamily="34"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ontserrat" panose="00000500000000000000" pitchFamily="2" charset="0"/>
                <a:cs typeface="Calibri" panose="020F0502020204030204" pitchFamily="34" charset="0"/>
              </a:rPr>
              <a:t>  </a:t>
            </a:r>
            <a:r>
              <a:rPr kumimoji="0" lang="en-US" altLang="en-US" sz="5600" b="0" i="0" u="none" strike="noStrike" cap="none" normalizeH="0" baseline="0" dirty="0">
                <a:ln>
                  <a:noFill/>
                </a:ln>
                <a:solidFill>
                  <a:srgbClr val="000000"/>
                </a:solidFill>
                <a:effectLst/>
                <a:latin typeface="Montserrat" panose="00000500000000000000" pitchFamily="2" charset="0"/>
                <a:cs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1D1468EC-5697-4768-B41F-593DB9E75B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20" y="3498837"/>
            <a:ext cx="7849280" cy="1231106"/>
          </a:xfrm>
          <a:prstGeom prst="rect">
            <a:avLst/>
          </a:prstGeom>
        </p:spPr>
      </p:pic>
      <p:pic>
        <p:nvPicPr>
          <p:cNvPr id="12" name="Picture 11">
            <a:extLst>
              <a:ext uri="{FF2B5EF4-FFF2-40B4-BE49-F238E27FC236}">
                <a16:creationId xmlns:a16="http://schemas.microsoft.com/office/drawing/2014/main" id="{30F1213A-839A-4D1B-BEB9-A866F89574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5275051"/>
            <a:ext cx="4648200" cy="1081299"/>
          </a:xfrm>
          <a:prstGeom prst="rect">
            <a:avLst/>
          </a:prstGeom>
        </p:spPr>
      </p:pic>
    </p:spTree>
    <p:extLst>
      <p:ext uri="{BB962C8B-B14F-4D97-AF65-F5344CB8AC3E}">
        <p14:creationId xmlns:p14="http://schemas.microsoft.com/office/powerpoint/2010/main" val="403693637"/>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18</a:t>
            </a:fld>
            <a:endParaRPr lang="en-US"/>
          </a:p>
        </p:txBody>
      </p:sp>
      <p:sp>
        <p:nvSpPr>
          <p:cNvPr id="7" name="Title 1"/>
          <p:cNvSpPr>
            <a:spLocks noGrp="1"/>
          </p:cNvSpPr>
          <p:nvPr>
            <p:ph type="title"/>
          </p:nvPr>
        </p:nvSpPr>
        <p:spPr>
          <a:xfrm>
            <a:off x="381000" y="533400"/>
            <a:ext cx="8229600" cy="503238"/>
          </a:xfrm>
        </p:spPr>
        <p:txBody>
          <a:bodyPr>
            <a:normAutofit fontScale="90000"/>
          </a:bodyPr>
          <a:lstStyle/>
          <a:p>
            <a:pPr algn="l"/>
            <a:r>
              <a:rPr lang="en-US" dirty="0">
                <a:solidFill>
                  <a:srgbClr val="C00000"/>
                </a:solidFill>
                <a:latin typeface="Arial" pitchFamily="34" charset="0"/>
                <a:cs typeface="Arial" pitchFamily="34" charset="0"/>
              </a:rPr>
              <a:t>Methodology</a:t>
            </a:r>
          </a:p>
        </p:txBody>
      </p:sp>
      <p:sp>
        <p:nvSpPr>
          <p:cNvPr id="2" name="Rectangle 1">
            <a:extLst>
              <a:ext uri="{FF2B5EF4-FFF2-40B4-BE49-F238E27FC236}">
                <a16:creationId xmlns:a16="http://schemas.microsoft.com/office/drawing/2014/main" id="{949206CF-EE13-4E3E-9E9D-384B4025B556}"/>
              </a:ext>
            </a:extLst>
          </p:cNvPr>
          <p:cNvSpPr>
            <a:spLocks noChangeArrowheads="1"/>
          </p:cNvSpPr>
          <p:nvPr/>
        </p:nvSpPr>
        <p:spPr bwMode="auto">
          <a:xfrm>
            <a:off x="314325" y="1314033"/>
            <a:ext cx="8382000"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rgbClr val="2D2828"/>
                </a:solidFill>
                <a:effectLst/>
                <a:latin typeface="Open Sans" panose="020B0606030504020204" pitchFamily="34" charset="0"/>
                <a:cs typeface="Open Sans" panose="020B0606030504020204" pitchFamily="34" charset="0"/>
              </a:rPr>
              <a:t>Split The Dataset Into Train Set And Test 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cs typeface="Arial" panose="020B0604020202020204" pitchFamily="34" charset="0"/>
              </a:rPr>
              <a:t>When you are working on a model and you want to train it, you obviously have a dataset. But after training, we have to test the model on some test dataset. For this, you will a dataset which is different from the training set you used earlier. But it might not always be possible to have so much data during the development phase. In such cases, the solution is to split the dataset into two sets, one for training and the other for testing.</a:t>
            </a:r>
            <a:endParaRPr kumimoji="0" lang="en-US" altLang="en-US" sz="14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cs typeface="Arial" panose="020B0604020202020204" pitchFamily="34" charset="0"/>
              </a:rPr>
              <a:t>The train-test split is a technique for evaluating the performance of a machine learning algorithm.</a:t>
            </a:r>
            <a:endParaRPr kumimoji="0" lang="en-US" altLang="en-US" sz="14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000000"/>
                </a:solidFill>
                <a:effectLst/>
                <a:latin typeface="Montserrat" panose="00000500000000000000" pitchFamily="2" charset="0"/>
                <a:cs typeface="Arial" panose="020B0604020202020204" pitchFamily="34" charset="0"/>
              </a:rPr>
              <a:t>Train Dataset</a:t>
            </a:r>
            <a:r>
              <a:rPr kumimoji="0" lang="en-US" altLang="en-US" sz="1400" b="0" i="0" u="none" strike="noStrike" cap="none" normalizeH="0" baseline="0" dirty="0">
                <a:ln>
                  <a:noFill/>
                </a:ln>
                <a:solidFill>
                  <a:srgbClr val="000000"/>
                </a:solidFill>
                <a:effectLst/>
                <a:latin typeface="Montserrat" panose="00000500000000000000" pitchFamily="2" charset="0"/>
                <a:cs typeface="Arial" panose="020B0604020202020204" pitchFamily="34" charset="0"/>
              </a:rPr>
              <a:t>: Used to fit the machine learning model.</a:t>
            </a:r>
            <a:endParaRPr kumimoji="0" lang="en-US" altLang="en-US" sz="14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000000"/>
                </a:solidFill>
                <a:effectLst/>
                <a:latin typeface="Montserrat" panose="00000500000000000000" pitchFamily="2" charset="0"/>
                <a:cs typeface="Arial" panose="020B0604020202020204" pitchFamily="34" charset="0"/>
              </a:rPr>
              <a:t>Test Dataset</a:t>
            </a:r>
            <a:r>
              <a:rPr kumimoji="0" lang="en-US" altLang="en-US" sz="1400" b="0" i="0" u="none" strike="noStrike" cap="none" normalizeH="0" baseline="0" dirty="0">
                <a:ln>
                  <a:noFill/>
                </a:ln>
                <a:solidFill>
                  <a:srgbClr val="000000"/>
                </a:solidFill>
                <a:effectLst/>
                <a:latin typeface="Montserrat" panose="00000500000000000000" pitchFamily="2" charset="0"/>
                <a:cs typeface="Arial" panose="020B0604020202020204" pitchFamily="34" charset="0"/>
              </a:rPr>
              <a:t>: Used to evaluate the fit machine learning model.</a:t>
            </a:r>
            <a:endParaRPr kumimoji="0" lang="en-US" altLang="en-US" sz="14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rgbClr val="000000"/>
                </a:solidFill>
                <a:effectLst/>
                <a:latin typeface="Montserrat" panose="00000500000000000000" pitchFamily="2" charset="0"/>
                <a:cs typeface="Arial" panose="020B0604020202020204" pitchFamily="34" charset="0"/>
              </a:rPr>
              <a:t>test_size</a:t>
            </a:r>
            <a:r>
              <a:rPr kumimoji="0" lang="en-US" altLang="en-US" sz="1400" b="0" i="0" u="none" strike="noStrike" cap="none" normalizeH="0" baseline="0" dirty="0">
                <a:ln>
                  <a:noFill/>
                </a:ln>
                <a:solidFill>
                  <a:srgbClr val="000000"/>
                </a:solidFill>
                <a:effectLst/>
                <a:latin typeface="Montserrat" panose="00000500000000000000" pitchFamily="2" charset="0"/>
                <a:cs typeface="Arial" panose="020B0604020202020204" pitchFamily="34" charset="0"/>
              </a:rPr>
              <a:t> — this parameter decides the size of the data that has to be split as the test dataset. This is given as a fraction. For example, if you pass 0.5 as the value, the dataset will be split 50% as the test dataset</a:t>
            </a:r>
            <a:endParaRPr kumimoji="0" lang="en-US" altLang="en-US" sz="14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rgbClr val="000000"/>
                </a:solidFill>
                <a:effectLst/>
                <a:latin typeface="Montserrat" panose="00000500000000000000" pitchFamily="2" charset="0"/>
                <a:cs typeface="Arial" panose="020B0604020202020204" pitchFamily="34" charset="0"/>
              </a:rPr>
              <a:t>train_size</a:t>
            </a:r>
            <a:r>
              <a:rPr kumimoji="0" lang="en-US" altLang="en-US" sz="1400" b="0" i="0" u="none" strike="noStrike" cap="none" normalizeH="0" baseline="0" dirty="0">
                <a:ln>
                  <a:noFill/>
                </a:ln>
                <a:solidFill>
                  <a:srgbClr val="000000"/>
                </a:solidFill>
                <a:effectLst/>
                <a:latin typeface="Montserrat" panose="00000500000000000000" pitchFamily="2" charset="0"/>
                <a:cs typeface="Arial" panose="020B0604020202020204" pitchFamily="34" charset="0"/>
              </a:rPr>
              <a:t> — you have to specify this parameter only if you’re not specifying the </a:t>
            </a:r>
            <a:r>
              <a:rPr kumimoji="0" lang="en-US" altLang="en-US" sz="1400" b="0" i="0" u="none" strike="noStrike" cap="none" normalizeH="0" baseline="0" dirty="0" err="1">
                <a:ln>
                  <a:noFill/>
                </a:ln>
                <a:solidFill>
                  <a:srgbClr val="000000"/>
                </a:solidFill>
                <a:effectLst/>
                <a:latin typeface="Montserrat" panose="00000500000000000000" pitchFamily="2" charset="0"/>
                <a:cs typeface="Arial" panose="020B0604020202020204" pitchFamily="34" charset="0"/>
              </a:rPr>
              <a:t>test_size</a:t>
            </a:r>
            <a:r>
              <a:rPr kumimoji="0" lang="en-US" altLang="en-US" sz="1400" b="0" i="0" u="none" strike="noStrike" cap="none" normalizeH="0" baseline="0" dirty="0">
                <a:ln>
                  <a:noFill/>
                </a:ln>
                <a:solidFill>
                  <a:srgbClr val="000000"/>
                </a:solidFill>
                <a:effectLst/>
                <a:latin typeface="Montserrat" panose="00000500000000000000" pitchFamily="2" charset="0"/>
                <a:cs typeface="Arial" panose="020B0604020202020204" pitchFamily="34" charset="0"/>
              </a:rPr>
              <a:t>. This is the same as </a:t>
            </a:r>
            <a:r>
              <a:rPr kumimoji="0" lang="en-US" altLang="en-US" sz="1400" b="0" i="0" u="none" strike="noStrike" cap="none" normalizeH="0" baseline="0" dirty="0" err="1">
                <a:ln>
                  <a:noFill/>
                </a:ln>
                <a:solidFill>
                  <a:srgbClr val="000000"/>
                </a:solidFill>
                <a:effectLst/>
                <a:latin typeface="Montserrat" panose="00000500000000000000" pitchFamily="2" charset="0"/>
                <a:cs typeface="Arial" panose="020B0604020202020204" pitchFamily="34" charset="0"/>
              </a:rPr>
              <a:t>test_size</a:t>
            </a:r>
            <a:r>
              <a:rPr kumimoji="0" lang="en-US" altLang="en-US" sz="1400" b="0" i="0" u="none" strike="noStrike" cap="none" normalizeH="0" baseline="0" dirty="0">
                <a:ln>
                  <a:noFill/>
                </a:ln>
                <a:solidFill>
                  <a:srgbClr val="000000"/>
                </a:solidFill>
                <a:effectLst/>
                <a:latin typeface="Montserrat" panose="00000500000000000000" pitchFamily="2" charset="0"/>
                <a:cs typeface="Arial" panose="020B0604020202020204" pitchFamily="34" charset="0"/>
              </a:rPr>
              <a:t>, but instead you tell the class what percent of the dataset you want to split as the training set.</a:t>
            </a:r>
            <a:endParaRPr kumimoji="0" lang="en-US" altLang="en-US" sz="14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rgbClr val="000000"/>
                </a:solidFill>
                <a:effectLst/>
                <a:latin typeface="Montserrat" panose="00000500000000000000" pitchFamily="2" charset="0"/>
                <a:cs typeface="Arial" panose="020B0604020202020204" pitchFamily="34" charset="0"/>
              </a:rPr>
              <a:t>random_state</a:t>
            </a:r>
            <a:r>
              <a:rPr kumimoji="0" lang="en-US" altLang="en-US" sz="1400" b="0" i="0" u="none" strike="noStrike" cap="none" normalizeH="0" baseline="0" dirty="0">
                <a:ln>
                  <a:noFill/>
                </a:ln>
                <a:solidFill>
                  <a:srgbClr val="000000"/>
                </a:solidFill>
                <a:effectLst/>
                <a:latin typeface="Montserrat" panose="00000500000000000000" pitchFamily="2" charset="0"/>
                <a:cs typeface="Arial" panose="020B0604020202020204" pitchFamily="34" charset="0"/>
              </a:rPr>
              <a:t> — here you pass an integer, which will act as the seed for the random number generator during the split. Or, you can also pass an instance of the </a:t>
            </a:r>
            <a:r>
              <a:rPr kumimoji="0" lang="en-US" altLang="en-US" sz="1400" b="0" i="0" u="none" strike="noStrike" cap="none" normalizeH="0" baseline="0" dirty="0" err="1">
                <a:ln>
                  <a:noFill/>
                </a:ln>
                <a:solidFill>
                  <a:srgbClr val="000000"/>
                </a:solidFill>
                <a:effectLst/>
                <a:latin typeface="Montserrat" panose="00000500000000000000" pitchFamily="2" charset="0"/>
                <a:cs typeface="Arial" panose="020B0604020202020204" pitchFamily="34" charset="0"/>
              </a:rPr>
              <a:t>Random_state</a:t>
            </a:r>
            <a:r>
              <a:rPr kumimoji="0" lang="en-US" altLang="en-US" sz="1400" b="0" i="0" u="none" strike="noStrike" cap="none" normalizeH="0" baseline="0" dirty="0">
                <a:ln>
                  <a:noFill/>
                </a:ln>
                <a:solidFill>
                  <a:srgbClr val="000000"/>
                </a:solidFill>
                <a:effectLst/>
                <a:latin typeface="Montserrat" panose="00000500000000000000" pitchFamily="2" charset="0"/>
                <a:cs typeface="Arial" panose="020B0604020202020204" pitchFamily="34" charset="0"/>
              </a:rPr>
              <a:t> class, which will become the number generator. If you don’t pass anything, the </a:t>
            </a:r>
            <a:r>
              <a:rPr kumimoji="0" lang="en-US" altLang="en-US" sz="1400" b="0" i="0" u="none" strike="noStrike" cap="none" normalizeH="0" baseline="0" dirty="0" err="1">
                <a:ln>
                  <a:noFill/>
                </a:ln>
                <a:solidFill>
                  <a:srgbClr val="000000"/>
                </a:solidFill>
                <a:effectLst/>
                <a:latin typeface="Montserrat" panose="00000500000000000000" pitchFamily="2" charset="0"/>
                <a:cs typeface="Arial" panose="020B0604020202020204" pitchFamily="34" charset="0"/>
              </a:rPr>
              <a:t>Random_state</a:t>
            </a:r>
            <a:r>
              <a:rPr kumimoji="0" lang="en-US" altLang="en-US" sz="1400" b="0" i="0" u="none" strike="noStrike" cap="none" normalizeH="0" baseline="0" dirty="0">
                <a:ln>
                  <a:noFill/>
                </a:ln>
                <a:solidFill>
                  <a:srgbClr val="000000"/>
                </a:solidFill>
                <a:effectLst/>
                <a:latin typeface="Montserrat" panose="00000500000000000000" pitchFamily="2" charset="0"/>
                <a:cs typeface="Arial" panose="020B0604020202020204" pitchFamily="34" charset="0"/>
              </a:rPr>
              <a:t> instance used by </a:t>
            </a:r>
            <a:r>
              <a:rPr kumimoji="0" lang="en-US" altLang="en-US" sz="1400" b="0" i="0" u="none" strike="noStrike" cap="none" normalizeH="0" baseline="0" dirty="0" err="1">
                <a:ln>
                  <a:noFill/>
                </a:ln>
                <a:solidFill>
                  <a:srgbClr val="000000"/>
                </a:solidFill>
                <a:effectLst/>
                <a:latin typeface="Montserrat" panose="00000500000000000000" pitchFamily="2" charset="0"/>
                <a:cs typeface="Arial" panose="020B0604020202020204" pitchFamily="34" charset="0"/>
              </a:rPr>
              <a:t>np.random</a:t>
            </a:r>
            <a:r>
              <a:rPr kumimoji="0" lang="en-US" altLang="en-US" sz="1400" b="0" i="0" u="none" strike="noStrike" cap="none" normalizeH="0" baseline="0" dirty="0">
                <a:ln>
                  <a:noFill/>
                </a:ln>
                <a:solidFill>
                  <a:srgbClr val="000000"/>
                </a:solidFill>
                <a:effectLst/>
                <a:latin typeface="Montserrat" panose="00000500000000000000" pitchFamily="2" charset="0"/>
                <a:cs typeface="Arial" panose="020B0604020202020204" pitchFamily="34" charset="0"/>
              </a:rPr>
              <a:t> will be used instead.</a:t>
            </a:r>
            <a:endParaRPr kumimoji="0" lang="en-US" altLang="en-US" sz="14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cs typeface="Arial" panose="020B0604020202020204" pitchFamily="34" charset="0"/>
              </a:rPr>
              <a:t>Now split our dataset into train set and test using </a:t>
            </a:r>
            <a:r>
              <a:rPr kumimoji="0" lang="en-US" altLang="en-US" sz="1400" b="0" i="0" u="none" strike="noStrike" cap="none" normalizeH="0" baseline="0" dirty="0" err="1">
                <a:ln>
                  <a:noFill/>
                </a:ln>
                <a:solidFill>
                  <a:srgbClr val="000000"/>
                </a:solidFill>
                <a:effectLst/>
                <a:cs typeface="Arial" panose="020B0604020202020204" pitchFamily="34" charset="0"/>
              </a:rPr>
              <a:t>train_test_split</a:t>
            </a:r>
            <a:r>
              <a:rPr kumimoji="0" lang="en-US" altLang="en-US" sz="1400" b="0" i="0" u="none" strike="noStrike" cap="none" normalizeH="0" baseline="0" dirty="0">
                <a:ln>
                  <a:noFill/>
                </a:ln>
                <a:solidFill>
                  <a:srgbClr val="000000"/>
                </a:solidFill>
                <a:effectLst/>
                <a:cs typeface="Arial" panose="020B0604020202020204" pitchFamily="34" charset="0"/>
              </a:rPr>
              <a:t> class from scikit learn library.</a:t>
            </a:r>
            <a:endParaRPr kumimoji="0" lang="en-US" altLang="en-US" sz="1400" b="0" i="0" u="none" strike="noStrike" cap="none" normalizeH="0" baseline="0" dirty="0">
              <a:ln>
                <a:noFill/>
              </a:ln>
              <a:solidFill>
                <a:srgbClr val="35475C"/>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en-US" altLang="en-US" sz="1000" b="0" i="0" u="none" strike="noStrike" cap="none" normalizeH="0" baseline="0" dirty="0">
              <a:ln>
                <a:noFill/>
              </a:ln>
              <a:solidFill>
                <a:schemeClr val="tx1"/>
              </a:solidFill>
              <a:effectLst/>
              <a:latin typeface="Montserrat"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Montserrat" panose="00000500000000000000" pitchFamily="2" charset="0"/>
                <a:cs typeface="Calibri" panose="020F0502020204030204" pitchFamily="34" charset="0"/>
              </a:rPr>
              <a:t>  </a:t>
            </a:r>
            <a:r>
              <a:rPr kumimoji="0" lang="en-US" altLang="en-US" sz="3800" b="0" i="0" u="none" strike="noStrike" cap="none" normalizeH="0" baseline="0" dirty="0">
                <a:ln>
                  <a:noFill/>
                </a:ln>
                <a:solidFill>
                  <a:srgbClr val="222222"/>
                </a:solidFill>
                <a:effectLst/>
                <a:latin typeface="Montserrat" panose="00000500000000000000" pitchFamily="2" charset="0"/>
                <a:cs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170" name="Picture 2">
            <a:extLst>
              <a:ext uri="{FF2B5EF4-FFF2-40B4-BE49-F238E27FC236}">
                <a16:creationId xmlns:a16="http://schemas.microsoft.com/office/drawing/2014/main" id="{F74C1400-0878-4E2B-A5E8-D79D2B8820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5807074"/>
            <a:ext cx="6172200" cy="73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361814"/>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B29F7-5AB1-4C86-85D5-168A35A4CFED}"/>
              </a:ext>
            </a:extLst>
          </p:cNvPr>
          <p:cNvSpPr>
            <a:spLocks noGrp="1"/>
          </p:cNvSpPr>
          <p:nvPr>
            <p:ph type="title"/>
          </p:nvPr>
        </p:nvSpPr>
        <p:spPr>
          <a:xfrm>
            <a:off x="-914400" y="117387"/>
            <a:ext cx="8229600" cy="1143000"/>
          </a:xfrm>
        </p:spPr>
        <p:txBody>
          <a:bodyPr/>
          <a:lstStyle/>
          <a:p>
            <a:r>
              <a:rPr lang="en-US" dirty="0">
                <a:solidFill>
                  <a:srgbClr val="C00000"/>
                </a:solidFill>
                <a:latin typeface="Arial" pitchFamily="34" charset="0"/>
                <a:cs typeface="Arial" pitchFamily="34" charset="0"/>
              </a:rPr>
              <a:t>Methodology (cont.)</a:t>
            </a:r>
            <a:endParaRPr lang="en-IN" dirty="0"/>
          </a:p>
        </p:txBody>
      </p:sp>
      <p:sp>
        <p:nvSpPr>
          <p:cNvPr id="4" name="Date Placeholder 3">
            <a:extLst>
              <a:ext uri="{FF2B5EF4-FFF2-40B4-BE49-F238E27FC236}">
                <a16:creationId xmlns:a16="http://schemas.microsoft.com/office/drawing/2014/main" id="{C690F76A-A1A6-49FB-983F-372CBE274163}"/>
              </a:ext>
            </a:extLst>
          </p:cNvPr>
          <p:cNvSpPr>
            <a:spLocks noGrp="1"/>
          </p:cNvSpPr>
          <p:nvPr>
            <p:ph type="dt" sz="half" idx="10"/>
          </p:nvPr>
        </p:nvSpPr>
        <p:spPr/>
        <p:txBody>
          <a:bodyPr/>
          <a:lstStyle/>
          <a:p>
            <a:fld id="{A2414E9F-A237-4082-B37B-D926ADB268EE}" type="datetime3">
              <a:rPr lang="en-US" smtClean="0"/>
              <a:pPr/>
              <a:t>12 April 2022</a:t>
            </a:fld>
            <a:endParaRPr lang="en-US"/>
          </a:p>
        </p:txBody>
      </p:sp>
      <p:sp>
        <p:nvSpPr>
          <p:cNvPr id="5" name="Footer Placeholder 4">
            <a:extLst>
              <a:ext uri="{FF2B5EF4-FFF2-40B4-BE49-F238E27FC236}">
                <a16:creationId xmlns:a16="http://schemas.microsoft.com/office/drawing/2014/main" id="{C7D57255-6F33-48A8-A36E-365F3C37B831}"/>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4CD80A8B-810C-445E-A83F-35815C10DDCE}"/>
              </a:ext>
            </a:extLst>
          </p:cNvPr>
          <p:cNvSpPr>
            <a:spLocks noGrp="1"/>
          </p:cNvSpPr>
          <p:nvPr>
            <p:ph type="sldNum" sz="quarter" idx="12"/>
          </p:nvPr>
        </p:nvSpPr>
        <p:spPr/>
        <p:txBody>
          <a:bodyPr/>
          <a:lstStyle/>
          <a:p>
            <a:fld id="{7B28076C-CE04-4A00-BFAA-A90EA8355859}" type="slidenum">
              <a:rPr lang="en-US" smtClean="0"/>
              <a:pPr/>
              <a:t>19</a:t>
            </a:fld>
            <a:endParaRPr lang="en-US"/>
          </a:p>
        </p:txBody>
      </p:sp>
      <p:sp>
        <p:nvSpPr>
          <p:cNvPr id="7" name="Content Placeholder 6">
            <a:extLst>
              <a:ext uri="{FF2B5EF4-FFF2-40B4-BE49-F238E27FC236}">
                <a16:creationId xmlns:a16="http://schemas.microsoft.com/office/drawing/2014/main" id="{8D4D68F0-3126-44AE-811F-E9465FA87662}"/>
              </a:ext>
            </a:extLst>
          </p:cNvPr>
          <p:cNvSpPr txBox="1">
            <a:spLocks noGrp="1"/>
          </p:cNvSpPr>
          <p:nvPr>
            <p:ph idx="1"/>
          </p:nvPr>
        </p:nvSpPr>
        <p:spPr>
          <a:xfrm>
            <a:off x="409575" y="1327025"/>
            <a:ext cx="8229600" cy="400110"/>
          </a:xfrm>
          <a:prstGeom prst="rect">
            <a:avLst/>
          </a:prstGeom>
          <a:noFill/>
        </p:spPr>
        <p:txBody>
          <a:bodyPr wrap="square">
            <a:spAutoFit/>
          </a:bodyPr>
          <a:lstStyle/>
          <a:p>
            <a:pPr marL="285750" indent="-285750" algn="l">
              <a:buFont typeface="Wingdings" panose="05000000000000000000" pitchFamily="2" charset="2"/>
              <a:buChar char="Ø"/>
            </a:pPr>
            <a:r>
              <a:rPr lang="en-US" sz="2000" b="1" i="0" dirty="0">
                <a:solidFill>
                  <a:srgbClr val="2D2828"/>
                </a:solidFill>
                <a:effectLst/>
                <a:latin typeface="Open Sans" panose="020B0606030504020204" pitchFamily="34" charset="0"/>
              </a:rPr>
              <a:t>Train And Test The Model Using Linear Regression.</a:t>
            </a:r>
          </a:p>
        </p:txBody>
      </p:sp>
      <p:sp>
        <p:nvSpPr>
          <p:cNvPr id="8" name="TextBox 7">
            <a:extLst>
              <a:ext uri="{FF2B5EF4-FFF2-40B4-BE49-F238E27FC236}">
                <a16:creationId xmlns:a16="http://schemas.microsoft.com/office/drawing/2014/main" id="{FA4D7C32-267A-428A-968A-942965961449}"/>
              </a:ext>
            </a:extLst>
          </p:cNvPr>
          <p:cNvSpPr txBox="1"/>
          <p:nvPr/>
        </p:nvSpPr>
        <p:spPr>
          <a:xfrm>
            <a:off x="790575" y="1790432"/>
            <a:ext cx="7848600" cy="1538242"/>
          </a:xfrm>
          <a:prstGeom prst="rect">
            <a:avLst/>
          </a:prstGeom>
          <a:noFill/>
        </p:spPr>
        <p:txBody>
          <a:bodyPr wrap="square">
            <a:spAutoFit/>
          </a:bodyPr>
          <a:lstStyle/>
          <a:p>
            <a:pPr marL="285750" indent="-285750" algn="l" rtl="0">
              <a:spcBef>
                <a:spcPts val="0"/>
              </a:spcBef>
              <a:spcAft>
                <a:spcPts val="800"/>
              </a:spcAft>
              <a:buFont typeface="Wingdings" panose="05000000000000000000" pitchFamily="2" charset="2"/>
              <a:buChar char="§"/>
            </a:pPr>
            <a:r>
              <a:rPr lang="en-US" b="1" i="0" dirty="0">
                <a:solidFill>
                  <a:srgbClr val="000000"/>
                </a:solidFill>
                <a:effectLst/>
                <a:latin typeface="arial" panose="020B0604020202020204" pitchFamily="34" charset="0"/>
              </a:rPr>
              <a:t>Build the model</a:t>
            </a:r>
            <a:endParaRPr lang="en-US" b="0" i="0" dirty="0">
              <a:effectLst/>
              <a:latin typeface="Montserrat" panose="00000500000000000000" pitchFamily="2" charset="0"/>
            </a:endParaRPr>
          </a:p>
          <a:p>
            <a:pPr marL="285750" indent="-285750" algn="just" rtl="0">
              <a:lnSpc>
                <a:spcPct val="150000"/>
              </a:lnSpc>
              <a:spcBef>
                <a:spcPts val="0"/>
              </a:spcBef>
              <a:spcAft>
                <a:spcPts val="800"/>
              </a:spcAft>
              <a:buFont typeface="Arial" panose="020B0604020202020204" pitchFamily="34" charset="0"/>
              <a:buChar char="•"/>
            </a:pPr>
            <a:r>
              <a:rPr lang="en-US" sz="1600" b="0" i="0" dirty="0">
                <a:solidFill>
                  <a:srgbClr val="000000"/>
                </a:solidFill>
                <a:effectLst/>
                <a:latin typeface="Montserrat" panose="00000500000000000000" pitchFamily="2" charset="0"/>
              </a:rPr>
              <a:t>We’re going to use </a:t>
            </a:r>
            <a:r>
              <a:rPr lang="en-US" sz="1600" b="0" i="0" dirty="0" err="1">
                <a:solidFill>
                  <a:srgbClr val="000000"/>
                </a:solidFill>
                <a:effectLst/>
                <a:latin typeface="Montserrat" panose="00000500000000000000" pitchFamily="2" charset="0"/>
              </a:rPr>
              <a:t>x_train</a:t>
            </a:r>
            <a:r>
              <a:rPr lang="en-US" sz="1600" b="0" i="0" dirty="0">
                <a:solidFill>
                  <a:srgbClr val="000000"/>
                </a:solidFill>
                <a:effectLst/>
                <a:latin typeface="Montserrat" panose="00000500000000000000" pitchFamily="2" charset="0"/>
              </a:rPr>
              <a:t> and </a:t>
            </a:r>
            <a:r>
              <a:rPr lang="en-US" sz="1600" b="0" i="0" dirty="0" err="1">
                <a:solidFill>
                  <a:srgbClr val="000000"/>
                </a:solidFill>
                <a:effectLst/>
                <a:latin typeface="Montserrat" panose="00000500000000000000" pitchFamily="2" charset="0"/>
              </a:rPr>
              <a:t>y_train</a:t>
            </a:r>
            <a:r>
              <a:rPr lang="en-US" sz="1600" b="0" i="0" dirty="0">
                <a:solidFill>
                  <a:srgbClr val="000000"/>
                </a:solidFill>
                <a:effectLst/>
                <a:latin typeface="Montserrat" panose="00000500000000000000" pitchFamily="2" charset="0"/>
              </a:rPr>
              <a:t> obtained above in </a:t>
            </a:r>
            <a:r>
              <a:rPr lang="en-US" sz="1600" b="0" i="0" dirty="0" err="1">
                <a:solidFill>
                  <a:srgbClr val="000000"/>
                </a:solidFill>
                <a:effectLst/>
                <a:latin typeface="Montserrat" panose="00000500000000000000" pitchFamily="2" charset="0"/>
              </a:rPr>
              <a:t>train_test_split</a:t>
            </a:r>
            <a:r>
              <a:rPr lang="en-US" sz="1600" b="0" i="0" dirty="0">
                <a:solidFill>
                  <a:srgbClr val="000000"/>
                </a:solidFill>
                <a:effectLst/>
                <a:latin typeface="Montserrat" panose="00000500000000000000" pitchFamily="2" charset="0"/>
              </a:rPr>
              <a:t> section to train our regression model. We’re using the fit method and passing the parameters as shown below.</a:t>
            </a:r>
            <a:endParaRPr lang="en-US" sz="1600" b="0" i="0" dirty="0">
              <a:effectLst/>
              <a:latin typeface="Montserrat" panose="00000500000000000000" pitchFamily="2" charset="0"/>
            </a:endParaRPr>
          </a:p>
        </p:txBody>
      </p:sp>
      <p:pic>
        <p:nvPicPr>
          <p:cNvPr id="9" name="Picture 8">
            <a:extLst>
              <a:ext uri="{FF2B5EF4-FFF2-40B4-BE49-F238E27FC236}">
                <a16:creationId xmlns:a16="http://schemas.microsoft.com/office/drawing/2014/main" id="{C1F2225E-3CFC-41BE-977D-69CCCE029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225" y="3345725"/>
            <a:ext cx="6934200" cy="1083323"/>
          </a:xfrm>
          <a:prstGeom prst="rect">
            <a:avLst/>
          </a:prstGeom>
        </p:spPr>
      </p:pic>
      <p:sp>
        <p:nvSpPr>
          <p:cNvPr id="13" name="TextBox 12">
            <a:extLst>
              <a:ext uri="{FF2B5EF4-FFF2-40B4-BE49-F238E27FC236}">
                <a16:creationId xmlns:a16="http://schemas.microsoft.com/office/drawing/2014/main" id="{AEF75EAB-1D40-48E0-BB46-3A0BEB7E4362}"/>
              </a:ext>
            </a:extLst>
          </p:cNvPr>
          <p:cNvSpPr txBox="1"/>
          <p:nvPr/>
        </p:nvSpPr>
        <p:spPr>
          <a:xfrm>
            <a:off x="838200" y="4794311"/>
            <a:ext cx="7848600" cy="129407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800" dirty="0">
                <a:latin typeface="Arial" pitchFamily="34" charset="0"/>
                <a:cs typeface="Arial" pitchFamily="34" charset="0"/>
              </a:rPr>
              <a:t>Generally, ML Algorithms are trained with  80% of the total dataset and the remaining 20% of data is used to test the model's performance. Here we are selecting the same 80%-20% formula followed by professionals.</a:t>
            </a:r>
            <a:endParaRPr lang="en-IN" dirty="0"/>
          </a:p>
        </p:txBody>
      </p:sp>
      <p:pic>
        <p:nvPicPr>
          <p:cNvPr id="15" name="Picture 14">
            <a:extLst>
              <a:ext uri="{FF2B5EF4-FFF2-40B4-BE49-F238E27FC236}">
                <a16:creationId xmlns:a16="http://schemas.microsoft.com/office/drawing/2014/main" id="{FB67A3C6-28CC-49EB-B598-F84F6F7C91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9225" y="4414157"/>
            <a:ext cx="2085975" cy="357265"/>
          </a:xfrm>
          <a:prstGeom prst="rect">
            <a:avLst/>
          </a:prstGeom>
        </p:spPr>
      </p:pic>
    </p:spTree>
    <p:extLst>
      <p:ext uri="{BB962C8B-B14F-4D97-AF65-F5344CB8AC3E}">
        <p14:creationId xmlns:p14="http://schemas.microsoft.com/office/powerpoint/2010/main" val="2772546718"/>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609600" y="1600200"/>
            <a:ext cx="8229600" cy="4525963"/>
          </a:xfrm>
        </p:spPr>
        <p:txBody>
          <a:bodyPr>
            <a:normAutofit/>
          </a:bodyPr>
          <a:lstStyle/>
          <a:p>
            <a:r>
              <a:rPr lang="en-US" sz="2000" dirty="0">
                <a:latin typeface="Arial" pitchFamily="34" charset="0"/>
                <a:cs typeface="Arial" pitchFamily="34" charset="0"/>
              </a:rPr>
              <a:t>Course Certificate</a:t>
            </a:r>
          </a:p>
          <a:p>
            <a:r>
              <a:rPr lang="en-US" sz="2000" dirty="0">
                <a:latin typeface="Arial" pitchFamily="34" charset="0"/>
                <a:cs typeface="Arial" pitchFamily="34" charset="0"/>
              </a:rPr>
              <a:t>Introduction</a:t>
            </a:r>
          </a:p>
          <a:p>
            <a:r>
              <a:rPr lang="en-US" sz="2000" dirty="0">
                <a:latin typeface="Arial" pitchFamily="34" charset="0"/>
                <a:cs typeface="Arial" pitchFamily="34" charset="0"/>
              </a:rPr>
              <a:t>Objectives</a:t>
            </a:r>
          </a:p>
          <a:p>
            <a:r>
              <a:rPr lang="en-US" sz="2000" dirty="0">
                <a:latin typeface="Arial" pitchFamily="34" charset="0"/>
                <a:cs typeface="Arial" pitchFamily="34" charset="0"/>
              </a:rPr>
              <a:t>System Architecture / Ideation Map</a:t>
            </a:r>
          </a:p>
          <a:p>
            <a:r>
              <a:rPr lang="en-US" sz="2000" dirty="0">
                <a:latin typeface="Arial" pitchFamily="34" charset="0"/>
                <a:cs typeface="Arial" pitchFamily="34" charset="0"/>
              </a:rPr>
              <a:t>Software Requirements</a:t>
            </a:r>
          </a:p>
          <a:p>
            <a:r>
              <a:rPr lang="en-US" sz="2000" dirty="0">
                <a:latin typeface="Arial" pitchFamily="34" charset="0"/>
                <a:cs typeface="Arial" pitchFamily="34" charset="0"/>
              </a:rPr>
              <a:t>Hardware Requirements</a:t>
            </a:r>
          </a:p>
          <a:p>
            <a:r>
              <a:rPr lang="en-US" sz="2000" dirty="0">
                <a:latin typeface="Arial" pitchFamily="34" charset="0"/>
                <a:cs typeface="Arial" pitchFamily="34" charset="0"/>
              </a:rPr>
              <a:t>Project Implementation</a:t>
            </a:r>
          </a:p>
          <a:p>
            <a:r>
              <a:rPr lang="en-US" sz="2000" dirty="0">
                <a:latin typeface="Arial" pitchFamily="34" charset="0"/>
                <a:cs typeface="Arial" pitchFamily="34" charset="0"/>
              </a:rPr>
              <a:t>Methodology</a:t>
            </a:r>
          </a:p>
          <a:p>
            <a:r>
              <a:rPr lang="en-US" sz="2000" dirty="0">
                <a:latin typeface="Arial" pitchFamily="34" charset="0"/>
                <a:cs typeface="Arial" pitchFamily="34" charset="0"/>
              </a:rPr>
              <a:t>Application Snapshots</a:t>
            </a:r>
          </a:p>
          <a:p>
            <a:r>
              <a:rPr lang="en-US" sz="2000" dirty="0">
                <a:latin typeface="Arial" pitchFamily="34" charset="0"/>
                <a:cs typeface="Arial" pitchFamily="34" charset="0"/>
              </a:rPr>
              <a:t>Results and Discussions</a:t>
            </a:r>
          </a:p>
          <a:p>
            <a:r>
              <a:rPr lang="en-US" sz="2000" dirty="0">
                <a:latin typeface="Arial" pitchFamily="34" charset="0"/>
                <a:cs typeface="Arial" pitchFamily="34" charset="0"/>
              </a:rPr>
              <a:t>Conclusion &amp; Future work</a:t>
            </a:r>
          </a:p>
          <a:p>
            <a:r>
              <a:rPr lang="en-US" sz="2000" dirty="0">
                <a:latin typeface="Arial" pitchFamily="34" charset="0"/>
                <a:cs typeface="Arial" pitchFamily="34" charset="0"/>
              </a:rPr>
              <a:t>References</a:t>
            </a:r>
          </a:p>
          <a:p>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20</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Application Snapshots</a:t>
            </a:r>
          </a:p>
        </p:txBody>
      </p:sp>
      <p:pic>
        <p:nvPicPr>
          <p:cNvPr id="8" name="Picture 7">
            <a:extLst>
              <a:ext uri="{FF2B5EF4-FFF2-40B4-BE49-F238E27FC236}">
                <a16:creationId xmlns:a16="http://schemas.microsoft.com/office/drawing/2014/main" id="{EBEF0307-DA8E-4F40-AE94-437F7E374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494368"/>
            <a:ext cx="5854575" cy="853514"/>
          </a:xfrm>
          <a:prstGeom prst="rect">
            <a:avLst/>
          </a:prstGeom>
        </p:spPr>
      </p:pic>
      <p:pic>
        <p:nvPicPr>
          <p:cNvPr id="12" name="Picture 11">
            <a:extLst>
              <a:ext uri="{FF2B5EF4-FFF2-40B4-BE49-F238E27FC236}">
                <a16:creationId xmlns:a16="http://schemas.microsoft.com/office/drawing/2014/main" id="{F4F21555-9D49-47BE-BA52-8EAB94A96A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357407"/>
            <a:ext cx="5273497" cy="4061812"/>
          </a:xfrm>
          <a:prstGeom prst="rect">
            <a:avLst/>
          </a:prstGeom>
        </p:spPr>
      </p:pic>
    </p:spTree>
    <p:extLst>
      <p:ext uri="{BB962C8B-B14F-4D97-AF65-F5344CB8AC3E}">
        <p14:creationId xmlns:p14="http://schemas.microsoft.com/office/powerpoint/2010/main" val="1386945457"/>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21</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8" name="Content Placeholder 2"/>
          <p:cNvSpPr>
            <a:spLocks noGrp="1"/>
          </p:cNvSpPr>
          <p:nvPr>
            <p:ph idx="1"/>
          </p:nvPr>
        </p:nvSpPr>
        <p:spPr>
          <a:xfrm>
            <a:off x="419100" y="1295400"/>
            <a:ext cx="8305800" cy="4572000"/>
          </a:xfrm>
        </p:spPr>
        <p:txBody>
          <a:bodyPr>
            <a:normAutofit/>
          </a:bodyPr>
          <a:lstStyle/>
          <a:p>
            <a:pPr marL="0" indent="0" algn="just">
              <a:lnSpc>
                <a:spcPct val="150000"/>
              </a:lnSpc>
              <a:buNone/>
            </a:pPr>
            <a:r>
              <a:rPr lang="en-IN" sz="2800" dirty="0">
                <a:latin typeface="Arial" pitchFamily="34" charset="0"/>
                <a:cs typeface="Arial" pitchFamily="34" charset="0"/>
              </a:rPr>
              <a:t>By understanding the dataset we acquired the values of the dataset via tables and graphs.</a:t>
            </a:r>
          </a:p>
          <a:p>
            <a:pPr algn="just">
              <a:lnSpc>
                <a:spcPct val="150000"/>
              </a:lnSpc>
            </a:pPr>
            <a:r>
              <a:rPr lang="en-IN" sz="2800" dirty="0">
                <a:latin typeface="Arial" pitchFamily="34" charset="0"/>
                <a:cs typeface="Arial" pitchFamily="34" charset="0"/>
              </a:rPr>
              <a:t>Description of dataset</a:t>
            </a:r>
          </a:p>
          <a:p>
            <a:pPr algn="just">
              <a:lnSpc>
                <a:spcPct val="150000"/>
              </a:lnSpc>
            </a:pPr>
            <a:endParaRPr lang="en-US" sz="2800" dirty="0">
              <a:latin typeface="Arial" pitchFamily="34" charset="0"/>
              <a:cs typeface="Arial" pitchFamily="34" charset="0"/>
            </a:endParaRPr>
          </a:p>
        </p:txBody>
      </p:sp>
      <p:pic>
        <p:nvPicPr>
          <p:cNvPr id="9" name="Picture 8">
            <a:extLst>
              <a:ext uri="{FF2B5EF4-FFF2-40B4-BE49-F238E27FC236}">
                <a16:creationId xmlns:a16="http://schemas.microsoft.com/office/drawing/2014/main" id="{96EBE3C6-223F-4ABB-9461-45425E4513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219451"/>
            <a:ext cx="7098309" cy="3155949"/>
          </a:xfrm>
          <a:prstGeom prst="rect">
            <a:avLst/>
          </a:prstGeom>
        </p:spPr>
      </p:pic>
    </p:spTree>
    <p:extLst>
      <p:ext uri="{BB962C8B-B14F-4D97-AF65-F5344CB8AC3E}">
        <p14:creationId xmlns:p14="http://schemas.microsoft.com/office/powerpoint/2010/main" val="2119328454"/>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22</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8" name="Content Placeholder 2"/>
          <p:cNvSpPr>
            <a:spLocks noGrp="1"/>
          </p:cNvSpPr>
          <p:nvPr>
            <p:ph idx="1"/>
          </p:nvPr>
        </p:nvSpPr>
        <p:spPr>
          <a:xfrm>
            <a:off x="419100" y="1295400"/>
            <a:ext cx="8305800" cy="4572000"/>
          </a:xfrm>
        </p:spPr>
        <p:txBody>
          <a:bodyPr>
            <a:normAutofit/>
          </a:bodyPr>
          <a:lstStyle/>
          <a:p>
            <a:pPr algn="just">
              <a:lnSpc>
                <a:spcPct val="150000"/>
              </a:lnSpc>
            </a:pPr>
            <a:r>
              <a:rPr lang="en-IN" sz="2800" dirty="0">
                <a:latin typeface="Arial" pitchFamily="34" charset="0"/>
                <a:cs typeface="Arial" pitchFamily="34" charset="0"/>
              </a:rPr>
              <a:t>Datatypes in dataset and missing values count</a:t>
            </a:r>
          </a:p>
          <a:p>
            <a:pPr algn="just">
              <a:lnSpc>
                <a:spcPct val="150000"/>
              </a:lnSpc>
            </a:pPr>
            <a:endParaRPr lang="en-IN" sz="2800" dirty="0">
              <a:latin typeface="Arial" pitchFamily="34" charset="0"/>
              <a:cs typeface="Arial" pitchFamily="34" charset="0"/>
            </a:endParaRPr>
          </a:p>
          <a:p>
            <a:pPr algn="just">
              <a:lnSpc>
                <a:spcPct val="150000"/>
              </a:lnSpc>
            </a:pPr>
            <a:endParaRPr lang="en-US" sz="2800" dirty="0">
              <a:latin typeface="Arial" pitchFamily="34" charset="0"/>
              <a:cs typeface="Arial" pitchFamily="34" charset="0"/>
            </a:endParaRPr>
          </a:p>
        </p:txBody>
      </p:sp>
      <p:pic>
        <p:nvPicPr>
          <p:cNvPr id="9" name="Picture 8">
            <a:extLst>
              <a:ext uri="{FF2B5EF4-FFF2-40B4-BE49-F238E27FC236}">
                <a16:creationId xmlns:a16="http://schemas.microsoft.com/office/drawing/2014/main" id="{8D168B6C-34A0-4749-BC72-71A9DB528F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4756" y="2016339"/>
            <a:ext cx="3741744" cy="4340011"/>
          </a:xfrm>
          <a:prstGeom prst="rect">
            <a:avLst/>
          </a:prstGeom>
        </p:spPr>
      </p:pic>
    </p:spTree>
    <p:extLst>
      <p:ext uri="{BB962C8B-B14F-4D97-AF65-F5344CB8AC3E}">
        <p14:creationId xmlns:p14="http://schemas.microsoft.com/office/powerpoint/2010/main" val="1683363156"/>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3B757-8BE2-4C2A-A4E1-9BC398E72EC0}"/>
              </a:ext>
            </a:extLst>
          </p:cNvPr>
          <p:cNvSpPr>
            <a:spLocks noGrp="1"/>
          </p:cNvSpPr>
          <p:nvPr>
            <p:ph type="title"/>
          </p:nvPr>
        </p:nvSpPr>
        <p:spPr>
          <a:xfrm>
            <a:off x="-762000" y="150020"/>
            <a:ext cx="8229600" cy="1143000"/>
          </a:xfrm>
        </p:spPr>
        <p:txBody>
          <a:bodyPr/>
          <a:lstStyle/>
          <a:p>
            <a:r>
              <a:rPr lang="en-US" dirty="0">
                <a:solidFill>
                  <a:srgbClr val="C00000"/>
                </a:solidFill>
                <a:latin typeface="Arial" pitchFamily="34" charset="0"/>
                <a:cs typeface="Arial" pitchFamily="34" charset="0"/>
              </a:rPr>
              <a:t>Results and Discussion</a:t>
            </a:r>
            <a:endParaRPr lang="en-IN" dirty="0"/>
          </a:p>
        </p:txBody>
      </p:sp>
      <p:sp>
        <p:nvSpPr>
          <p:cNvPr id="3" name="Content Placeholder 2">
            <a:extLst>
              <a:ext uri="{FF2B5EF4-FFF2-40B4-BE49-F238E27FC236}">
                <a16:creationId xmlns:a16="http://schemas.microsoft.com/office/drawing/2014/main" id="{EFFC7A47-6A66-4FD3-9557-99EE8C623442}"/>
              </a:ext>
            </a:extLst>
          </p:cNvPr>
          <p:cNvSpPr>
            <a:spLocks noGrp="1"/>
          </p:cNvSpPr>
          <p:nvPr>
            <p:ph idx="1"/>
          </p:nvPr>
        </p:nvSpPr>
        <p:spPr>
          <a:xfrm>
            <a:off x="257175" y="1272379"/>
            <a:ext cx="4467225" cy="4525963"/>
          </a:xfrm>
        </p:spPr>
        <p:txBody>
          <a:bodyPr>
            <a:normAutofit/>
          </a:bodyPr>
          <a:lstStyle/>
          <a:p>
            <a:pPr>
              <a:buFont typeface="Wingdings" panose="05000000000000000000" pitchFamily="2" charset="2"/>
              <a:buChar char="q"/>
            </a:pPr>
            <a:r>
              <a:rPr lang="en-US" sz="1600" b="1" i="0" dirty="0">
                <a:effectLst/>
                <a:latin typeface="Montserrat" panose="00000500000000000000" pitchFamily="2" charset="0"/>
              </a:rPr>
              <a:t>So with the help of boxplot we can visualize and check whether the data contains any outliers or not.</a:t>
            </a:r>
          </a:p>
          <a:p>
            <a:endParaRPr lang="en-IN" sz="1200" dirty="0"/>
          </a:p>
        </p:txBody>
      </p:sp>
      <p:sp>
        <p:nvSpPr>
          <p:cNvPr id="4" name="Date Placeholder 3">
            <a:extLst>
              <a:ext uri="{FF2B5EF4-FFF2-40B4-BE49-F238E27FC236}">
                <a16:creationId xmlns:a16="http://schemas.microsoft.com/office/drawing/2014/main" id="{BDF6BAAE-BFD0-4D52-A70B-B95DAB2C7122}"/>
              </a:ext>
            </a:extLst>
          </p:cNvPr>
          <p:cNvSpPr>
            <a:spLocks noGrp="1"/>
          </p:cNvSpPr>
          <p:nvPr>
            <p:ph type="dt" sz="half" idx="10"/>
          </p:nvPr>
        </p:nvSpPr>
        <p:spPr/>
        <p:txBody>
          <a:bodyPr/>
          <a:lstStyle/>
          <a:p>
            <a:fld id="{A2414E9F-A237-4082-B37B-D926ADB268EE}" type="datetime3">
              <a:rPr lang="en-US" smtClean="0"/>
              <a:pPr/>
              <a:t>12 April 2022</a:t>
            </a:fld>
            <a:endParaRPr lang="en-US"/>
          </a:p>
        </p:txBody>
      </p:sp>
      <p:sp>
        <p:nvSpPr>
          <p:cNvPr id="5" name="Footer Placeholder 4">
            <a:extLst>
              <a:ext uri="{FF2B5EF4-FFF2-40B4-BE49-F238E27FC236}">
                <a16:creationId xmlns:a16="http://schemas.microsoft.com/office/drawing/2014/main" id="{7EC33F41-57D4-42BD-8242-A6BB0078F7C4}"/>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FEE42E74-BF9F-4225-9B42-99247FBE552F}"/>
              </a:ext>
            </a:extLst>
          </p:cNvPr>
          <p:cNvSpPr>
            <a:spLocks noGrp="1"/>
          </p:cNvSpPr>
          <p:nvPr>
            <p:ph type="sldNum" sz="quarter" idx="12"/>
          </p:nvPr>
        </p:nvSpPr>
        <p:spPr/>
        <p:txBody>
          <a:bodyPr/>
          <a:lstStyle/>
          <a:p>
            <a:fld id="{7B28076C-CE04-4A00-BFAA-A90EA8355859}" type="slidenum">
              <a:rPr lang="en-US" smtClean="0"/>
              <a:pPr/>
              <a:t>23</a:t>
            </a:fld>
            <a:endParaRPr lang="en-US"/>
          </a:p>
        </p:txBody>
      </p:sp>
      <p:pic>
        <p:nvPicPr>
          <p:cNvPr id="6146" name="Picture 2">
            <a:extLst>
              <a:ext uri="{FF2B5EF4-FFF2-40B4-BE49-F238E27FC236}">
                <a16:creationId xmlns:a16="http://schemas.microsoft.com/office/drawing/2014/main" id="{CFA72DDB-CD7A-4FF4-B0B8-B88E1C1A6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7774" y="4274393"/>
            <a:ext cx="3505200" cy="239673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a:extLst>
              <a:ext uri="{FF2B5EF4-FFF2-40B4-BE49-F238E27FC236}">
                <a16:creationId xmlns:a16="http://schemas.microsoft.com/office/drawing/2014/main" id="{5C7BC03F-1FF2-4B8A-8FB9-4C331E448F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2701136"/>
            <a:ext cx="3476625" cy="258603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2EA56988-8041-4C09-81DC-7DA3A15B1A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1586" y="1649574"/>
            <a:ext cx="3248025" cy="224191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C9E2956-563E-4739-B26F-DCD1873F7AAE}"/>
              </a:ext>
            </a:extLst>
          </p:cNvPr>
          <p:cNvSpPr txBox="1"/>
          <p:nvPr/>
        </p:nvSpPr>
        <p:spPr>
          <a:xfrm>
            <a:off x="4876800" y="3933266"/>
            <a:ext cx="3533775" cy="338554"/>
          </a:xfrm>
          <a:prstGeom prst="rect">
            <a:avLst/>
          </a:prstGeom>
          <a:noFill/>
        </p:spPr>
        <p:txBody>
          <a:bodyPr wrap="square">
            <a:spAutoFit/>
          </a:bodyPr>
          <a:lstStyle/>
          <a:p>
            <a:pPr marL="285750" indent="-285750">
              <a:buFont typeface="Wingdings" panose="05000000000000000000" pitchFamily="2" charset="2"/>
              <a:buChar char="Ø"/>
            </a:pPr>
            <a:r>
              <a:rPr lang="en-US" sz="1600" b="1" i="0" dirty="0">
                <a:effectLst/>
                <a:latin typeface="Montserrat" panose="00000500000000000000" pitchFamily="2" charset="0"/>
              </a:rPr>
              <a:t>Box plot for runtime column</a:t>
            </a:r>
            <a:endParaRPr lang="en-IN" sz="1600" dirty="0"/>
          </a:p>
        </p:txBody>
      </p:sp>
      <p:sp>
        <p:nvSpPr>
          <p:cNvPr id="14" name="TextBox 13">
            <a:extLst>
              <a:ext uri="{FF2B5EF4-FFF2-40B4-BE49-F238E27FC236}">
                <a16:creationId xmlns:a16="http://schemas.microsoft.com/office/drawing/2014/main" id="{A21076C1-7B3A-47FD-98F9-AA8D7D04EA9E}"/>
              </a:ext>
            </a:extLst>
          </p:cNvPr>
          <p:cNvSpPr txBox="1"/>
          <p:nvPr/>
        </p:nvSpPr>
        <p:spPr>
          <a:xfrm>
            <a:off x="333375" y="2280613"/>
            <a:ext cx="3552825" cy="338554"/>
          </a:xfrm>
          <a:prstGeom prst="rect">
            <a:avLst/>
          </a:prstGeom>
          <a:noFill/>
        </p:spPr>
        <p:txBody>
          <a:bodyPr wrap="square">
            <a:spAutoFit/>
          </a:bodyPr>
          <a:lstStyle/>
          <a:p>
            <a:pPr marL="285750" indent="-285750">
              <a:buFont typeface="Wingdings" panose="05000000000000000000" pitchFamily="2" charset="2"/>
              <a:buChar char="Ø"/>
            </a:pPr>
            <a:r>
              <a:rPr lang="en-US" sz="1600" b="1" i="0" dirty="0">
                <a:effectLst/>
                <a:latin typeface="Montserrat" panose="00000500000000000000" pitchFamily="2" charset="0"/>
              </a:rPr>
              <a:t>Box plot for revenue column</a:t>
            </a:r>
            <a:endParaRPr lang="en-IN" sz="1600" dirty="0"/>
          </a:p>
        </p:txBody>
      </p:sp>
      <p:sp>
        <p:nvSpPr>
          <p:cNvPr id="16" name="TextBox 15">
            <a:extLst>
              <a:ext uri="{FF2B5EF4-FFF2-40B4-BE49-F238E27FC236}">
                <a16:creationId xmlns:a16="http://schemas.microsoft.com/office/drawing/2014/main" id="{7FA56234-174B-4735-86A6-0788428846FF}"/>
              </a:ext>
            </a:extLst>
          </p:cNvPr>
          <p:cNvSpPr txBox="1"/>
          <p:nvPr/>
        </p:nvSpPr>
        <p:spPr>
          <a:xfrm>
            <a:off x="4838700" y="1269239"/>
            <a:ext cx="3624262" cy="338554"/>
          </a:xfrm>
          <a:prstGeom prst="rect">
            <a:avLst/>
          </a:prstGeom>
          <a:noFill/>
        </p:spPr>
        <p:txBody>
          <a:bodyPr wrap="square">
            <a:spAutoFit/>
          </a:bodyPr>
          <a:lstStyle/>
          <a:p>
            <a:pPr marL="285750" indent="-285750">
              <a:buFont typeface="Wingdings" panose="05000000000000000000" pitchFamily="2" charset="2"/>
              <a:buChar char="Ø"/>
            </a:pPr>
            <a:r>
              <a:rPr lang="en-US" sz="1600" b="1" i="0" dirty="0">
                <a:effectLst/>
                <a:latin typeface="Montserrat" panose="00000500000000000000" pitchFamily="2" charset="0"/>
              </a:rPr>
              <a:t>Box plot for budget column</a:t>
            </a:r>
            <a:endParaRPr lang="en-IN" sz="1600" dirty="0"/>
          </a:p>
        </p:txBody>
      </p:sp>
    </p:spTree>
    <p:extLst>
      <p:ext uri="{BB962C8B-B14F-4D97-AF65-F5344CB8AC3E}">
        <p14:creationId xmlns:p14="http://schemas.microsoft.com/office/powerpoint/2010/main" val="3441082833"/>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24</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8" name="Content Placeholder 2"/>
          <p:cNvSpPr>
            <a:spLocks noGrp="1"/>
          </p:cNvSpPr>
          <p:nvPr>
            <p:ph idx="1"/>
          </p:nvPr>
        </p:nvSpPr>
        <p:spPr>
          <a:xfrm>
            <a:off x="419100" y="1295400"/>
            <a:ext cx="8305800" cy="4572000"/>
          </a:xfrm>
        </p:spPr>
        <p:txBody>
          <a:bodyPr>
            <a:normAutofit/>
          </a:bodyPr>
          <a:lstStyle/>
          <a:p>
            <a:pPr algn="just">
              <a:lnSpc>
                <a:spcPct val="150000"/>
              </a:lnSpc>
              <a:buFont typeface="Wingdings" panose="05000000000000000000" pitchFamily="2" charset="2"/>
              <a:buChar char="Ø"/>
            </a:pPr>
            <a:r>
              <a:rPr lang="en-US" sz="1800" b="1" i="0" dirty="0">
                <a:effectLst/>
                <a:latin typeface="Montserrat" panose="00000500000000000000" pitchFamily="2" charset="0"/>
              </a:rPr>
              <a:t>Relationship between Film Revenue and Budget.</a:t>
            </a:r>
            <a:endParaRPr lang="en-IN" sz="1800" dirty="0">
              <a:latin typeface="Arial" pitchFamily="34" charset="0"/>
              <a:cs typeface="Arial" pitchFamily="34" charset="0"/>
            </a:endParaRPr>
          </a:p>
        </p:txBody>
      </p:sp>
      <p:pic>
        <p:nvPicPr>
          <p:cNvPr id="9220" name="Picture 4">
            <a:extLst>
              <a:ext uri="{FF2B5EF4-FFF2-40B4-BE49-F238E27FC236}">
                <a16:creationId xmlns:a16="http://schemas.microsoft.com/office/drawing/2014/main" id="{9FD717A9-0784-4709-BEBC-685EC2B7CF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899" y="1765300"/>
            <a:ext cx="8458201" cy="459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458620"/>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DAFEB-46F2-451B-8C18-7ECA89F0D804}"/>
              </a:ext>
            </a:extLst>
          </p:cNvPr>
          <p:cNvSpPr>
            <a:spLocks noGrp="1"/>
          </p:cNvSpPr>
          <p:nvPr>
            <p:ph type="title"/>
          </p:nvPr>
        </p:nvSpPr>
        <p:spPr>
          <a:xfrm>
            <a:off x="-685800" y="136525"/>
            <a:ext cx="8229600" cy="1143000"/>
          </a:xfrm>
        </p:spPr>
        <p:txBody>
          <a:bodyPr/>
          <a:lstStyle/>
          <a:p>
            <a:r>
              <a:rPr lang="en-US" dirty="0">
                <a:solidFill>
                  <a:srgbClr val="C00000"/>
                </a:solidFill>
                <a:latin typeface="Arial" pitchFamily="34" charset="0"/>
                <a:cs typeface="Arial" pitchFamily="34" charset="0"/>
              </a:rPr>
              <a:t>Results and Discussion</a:t>
            </a:r>
            <a:endParaRPr lang="en-IN" dirty="0"/>
          </a:p>
        </p:txBody>
      </p:sp>
      <p:sp>
        <p:nvSpPr>
          <p:cNvPr id="3" name="Content Placeholder 2">
            <a:extLst>
              <a:ext uri="{FF2B5EF4-FFF2-40B4-BE49-F238E27FC236}">
                <a16:creationId xmlns:a16="http://schemas.microsoft.com/office/drawing/2014/main" id="{8CF55680-2C17-4C73-BFFD-BFFB86144F63}"/>
              </a:ext>
            </a:extLst>
          </p:cNvPr>
          <p:cNvSpPr>
            <a:spLocks noGrp="1"/>
          </p:cNvSpPr>
          <p:nvPr>
            <p:ph idx="1"/>
          </p:nvPr>
        </p:nvSpPr>
        <p:spPr>
          <a:xfrm>
            <a:off x="266700" y="1279525"/>
            <a:ext cx="8610600" cy="6159978"/>
          </a:xfrm>
        </p:spPr>
        <p:txBody>
          <a:bodyPr>
            <a:normAutofit/>
          </a:bodyPr>
          <a:lstStyle/>
          <a:p>
            <a:pPr algn="just" rtl="0">
              <a:spcBef>
                <a:spcPts val="0"/>
              </a:spcBef>
              <a:spcAft>
                <a:spcPts val="0"/>
              </a:spcAft>
            </a:pPr>
            <a:r>
              <a:rPr lang="en-US" sz="1400" b="1" i="0" dirty="0">
                <a:effectLst/>
                <a:latin typeface="arial" panose="020B0604020202020204" pitchFamily="34" charset="0"/>
              </a:rPr>
              <a:t>What are the frequent Words in Film Titles:</a:t>
            </a:r>
            <a:endParaRPr lang="en-US" sz="1400" b="0" i="0" dirty="0">
              <a:effectLst/>
              <a:latin typeface="Montserrat" panose="00000500000000000000" pitchFamily="2" charset="0"/>
            </a:endParaRPr>
          </a:p>
          <a:p>
            <a:pPr algn="just"/>
            <a:br>
              <a:rPr lang="en-US" sz="1000" b="0" i="0" dirty="0">
                <a:effectLst/>
                <a:latin typeface="arial" panose="020B0604020202020204" pitchFamily="34" charset="0"/>
              </a:rPr>
            </a:br>
            <a:r>
              <a:rPr lang="en-US" sz="1400" b="0" i="0" dirty="0">
                <a:effectLst/>
                <a:latin typeface="arial" panose="020B0604020202020204" pitchFamily="34" charset="0"/>
              </a:rPr>
              <a:t>Word cloud is a data visualization technique used for the representation of text data in which the size of each word indicates its frequency or importance.</a:t>
            </a:r>
            <a:endParaRPr lang="en-US" sz="1400" b="0" i="0" dirty="0">
              <a:effectLst/>
              <a:latin typeface="Montserrat" panose="00000500000000000000" pitchFamily="2" charset="0"/>
            </a:endParaRPr>
          </a:p>
          <a:p>
            <a:endParaRPr lang="en-IN" sz="1400" dirty="0"/>
          </a:p>
        </p:txBody>
      </p:sp>
      <p:sp>
        <p:nvSpPr>
          <p:cNvPr id="5" name="Footer Placeholder 4">
            <a:extLst>
              <a:ext uri="{FF2B5EF4-FFF2-40B4-BE49-F238E27FC236}">
                <a16:creationId xmlns:a16="http://schemas.microsoft.com/office/drawing/2014/main" id="{2C5E3956-BBB5-4707-80A2-301CF186DEA0}"/>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37E861AC-68B4-465E-BF64-978FB1008536}"/>
              </a:ext>
            </a:extLst>
          </p:cNvPr>
          <p:cNvSpPr>
            <a:spLocks noGrp="1"/>
          </p:cNvSpPr>
          <p:nvPr>
            <p:ph type="sldNum" sz="quarter" idx="12"/>
          </p:nvPr>
        </p:nvSpPr>
        <p:spPr/>
        <p:txBody>
          <a:bodyPr/>
          <a:lstStyle/>
          <a:p>
            <a:fld id="{7B28076C-CE04-4A00-BFAA-A90EA8355859}" type="slidenum">
              <a:rPr lang="en-US" smtClean="0"/>
              <a:pPr/>
              <a:t>25</a:t>
            </a:fld>
            <a:endParaRPr lang="en-US"/>
          </a:p>
        </p:txBody>
      </p:sp>
      <p:pic>
        <p:nvPicPr>
          <p:cNvPr id="10242" name="Picture 2">
            <a:extLst>
              <a:ext uri="{FF2B5EF4-FFF2-40B4-BE49-F238E27FC236}">
                <a16:creationId xmlns:a16="http://schemas.microsoft.com/office/drawing/2014/main" id="{C4DD0C66-3DA2-4F1A-8E70-1E1DD3B461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86000"/>
            <a:ext cx="7848600" cy="3998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141336"/>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9868B-CC53-4E56-BAD3-2F2891D883AC}"/>
              </a:ext>
            </a:extLst>
          </p:cNvPr>
          <p:cNvSpPr>
            <a:spLocks noGrp="1"/>
          </p:cNvSpPr>
          <p:nvPr>
            <p:ph type="title"/>
          </p:nvPr>
        </p:nvSpPr>
        <p:spPr>
          <a:xfrm>
            <a:off x="-762000" y="136525"/>
            <a:ext cx="8229600" cy="1143000"/>
          </a:xfrm>
        </p:spPr>
        <p:txBody>
          <a:bodyPr/>
          <a:lstStyle/>
          <a:p>
            <a:r>
              <a:rPr lang="en-US" dirty="0">
                <a:solidFill>
                  <a:srgbClr val="C00000"/>
                </a:solidFill>
                <a:latin typeface="Arial" pitchFamily="34" charset="0"/>
                <a:cs typeface="Arial" pitchFamily="34" charset="0"/>
              </a:rPr>
              <a:t>Results and Discussion</a:t>
            </a:r>
            <a:endParaRPr lang="en-IN" dirty="0"/>
          </a:p>
        </p:txBody>
      </p:sp>
      <p:sp>
        <p:nvSpPr>
          <p:cNvPr id="3" name="Content Placeholder 2">
            <a:extLst>
              <a:ext uri="{FF2B5EF4-FFF2-40B4-BE49-F238E27FC236}">
                <a16:creationId xmlns:a16="http://schemas.microsoft.com/office/drawing/2014/main" id="{D4D2D7D0-3251-45F4-865B-0BC7E8463657}"/>
              </a:ext>
            </a:extLst>
          </p:cNvPr>
          <p:cNvSpPr>
            <a:spLocks noGrp="1"/>
          </p:cNvSpPr>
          <p:nvPr>
            <p:ph idx="1"/>
          </p:nvPr>
        </p:nvSpPr>
        <p:spPr>
          <a:xfrm>
            <a:off x="298940" y="1295400"/>
            <a:ext cx="4196860" cy="4525963"/>
          </a:xfrm>
        </p:spPr>
        <p:txBody>
          <a:bodyPr>
            <a:normAutofit/>
          </a:bodyPr>
          <a:lstStyle/>
          <a:p>
            <a:pPr>
              <a:buFont typeface="Wingdings" panose="05000000000000000000" pitchFamily="2" charset="2"/>
              <a:buChar char="Ø"/>
            </a:pPr>
            <a:r>
              <a:rPr lang="en-US" sz="1600" b="1" i="0" dirty="0">
                <a:effectLst/>
                <a:latin typeface="Montserrat" panose="00000500000000000000" pitchFamily="2" charset="0"/>
              </a:rPr>
              <a:t>Relationship between the home page and Revenue</a:t>
            </a:r>
            <a:endParaRPr lang="en-IN" sz="1600" dirty="0"/>
          </a:p>
        </p:txBody>
      </p:sp>
      <p:sp>
        <p:nvSpPr>
          <p:cNvPr id="5" name="Footer Placeholder 4">
            <a:extLst>
              <a:ext uri="{FF2B5EF4-FFF2-40B4-BE49-F238E27FC236}">
                <a16:creationId xmlns:a16="http://schemas.microsoft.com/office/drawing/2014/main" id="{23BD9BD8-F7A4-405F-AD15-F2085ACB0E40}"/>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0530E4A4-68EB-459E-83FF-A8C77629FC6F}"/>
              </a:ext>
            </a:extLst>
          </p:cNvPr>
          <p:cNvSpPr>
            <a:spLocks noGrp="1"/>
          </p:cNvSpPr>
          <p:nvPr>
            <p:ph type="sldNum" sz="quarter" idx="12"/>
          </p:nvPr>
        </p:nvSpPr>
        <p:spPr/>
        <p:txBody>
          <a:bodyPr/>
          <a:lstStyle/>
          <a:p>
            <a:fld id="{7B28076C-CE04-4A00-BFAA-A90EA8355859}" type="slidenum">
              <a:rPr lang="en-US" smtClean="0"/>
              <a:pPr/>
              <a:t>26</a:t>
            </a:fld>
            <a:endParaRPr lang="en-US"/>
          </a:p>
        </p:txBody>
      </p:sp>
      <p:pic>
        <p:nvPicPr>
          <p:cNvPr id="11266" name="Picture 2">
            <a:extLst>
              <a:ext uri="{FF2B5EF4-FFF2-40B4-BE49-F238E27FC236}">
                <a16:creationId xmlns:a16="http://schemas.microsoft.com/office/drawing/2014/main" id="{E7381AAF-876F-4700-B1B7-B61157C64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14550"/>
            <a:ext cx="3581400" cy="39814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22C370F-EA5A-4CC1-8687-22D1079A69B6}"/>
              </a:ext>
            </a:extLst>
          </p:cNvPr>
          <p:cNvSpPr txBox="1"/>
          <p:nvPr/>
        </p:nvSpPr>
        <p:spPr>
          <a:xfrm>
            <a:off x="4267200" y="1285875"/>
            <a:ext cx="4577860" cy="584775"/>
          </a:xfrm>
          <a:prstGeom prst="rect">
            <a:avLst/>
          </a:prstGeom>
          <a:noFill/>
        </p:spPr>
        <p:txBody>
          <a:bodyPr wrap="square">
            <a:spAutoFit/>
          </a:bodyPr>
          <a:lstStyle/>
          <a:p>
            <a:pPr marL="285750" indent="-285750">
              <a:buFont typeface="Wingdings" panose="05000000000000000000" pitchFamily="2" charset="2"/>
              <a:buChar char="Ø"/>
            </a:pPr>
            <a:r>
              <a:rPr lang="en-US" sz="1600" b="1" i="0" dirty="0">
                <a:effectLst/>
                <a:latin typeface="Montserrat" panose="00000500000000000000" pitchFamily="2" charset="0"/>
              </a:rPr>
              <a:t>Relationship between </a:t>
            </a:r>
            <a:r>
              <a:rPr lang="en-US" sz="1600" b="1" i="0" dirty="0" err="1">
                <a:effectLst/>
                <a:latin typeface="Montserrat" panose="00000500000000000000" pitchFamily="2" charset="0"/>
              </a:rPr>
              <a:t>release_month</a:t>
            </a:r>
            <a:r>
              <a:rPr lang="en-US" sz="1600" b="1" i="0" dirty="0">
                <a:effectLst/>
                <a:latin typeface="Montserrat" panose="00000500000000000000" pitchFamily="2" charset="0"/>
              </a:rPr>
              <a:t> and revenue</a:t>
            </a:r>
            <a:endParaRPr lang="en-IN" sz="1600" dirty="0"/>
          </a:p>
        </p:txBody>
      </p:sp>
      <p:pic>
        <p:nvPicPr>
          <p:cNvPr id="11272" name="Picture 8">
            <a:extLst>
              <a:ext uri="{FF2B5EF4-FFF2-40B4-BE49-F238E27FC236}">
                <a16:creationId xmlns:a16="http://schemas.microsoft.com/office/drawing/2014/main" id="{56402B9F-07D9-4CEB-BFF4-6D29C4F203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2047876"/>
            <a:ext cx="4086225" cy="4033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742848"/>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27</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8" name="Content Placeholder 2"/>
          <p:cNvSpPr>
            <a:spLocks noGrp="1"/>
          </p:cNvSpPr>
          <p:nvPr>
            <p:ph idx="1"/>
          </p:nvPr>
        </p:nvSpPr>
        <p:spPr>
          <a:xfrm>
            <a:off x="419100" y="1295400"/>
            <a:ext cx="8305800" cy="4572000"/>
          </a:xfrm>
        </p:spPr>
        <p:txBody>
          <a:bodyPr>
            <a:normAutofit/>
          </a:bodyPr>
          <a:lstStyle/>
          <a:p>
            <a:pPr algn="just">
              <a:lnSpc>
                <a:spcPct val="150000"/>
              </a:lnSpc>
            </a:pPr>
            <a:r>
              <a:rPr lang="en-IN" sz="2800" dirty="0">
                <a:latin typeface="Arial" pitchFamily="34" charset="0"/>
                <a:cs typeface="Arial" pitchFamily="34" charset="0"/>
              </a:rPr>
              <a:t>Correlation among features</a:t>
            </a:r>
          </a:p>
          <a:p>
            <a:pPr marL="0" indent="0" algn="just">
              <a:lnSpc>
                <a:spcPct val="150000"/>
              </a:lnSpc>
              <a:buNone/>
            </a:pPr>
            <a:endParaRPr lang="en-IN" sz="2800" dirty="0">
              <a:latin typeface="Arial" pitchFamily="34" charset="0"/>
              <a:cs typeface="Arial" pitchFamily="34" charset="0"/>
            </a:endParaRPr>
          </a:p>
          <a:p>
            <a:pPr algn="just">
              <a:lnSpc>
                <a:spcPct val="150000"/>
              </a:lnSpc>
            </a:pPr>
            <a:endParaRPr lang="en-US" sz="2800" dirty="0">
              <a:latin typeface="Arial" pitchFamily="34" charset="0"/>
              <a:cs typeface="Arial" pitchFamily="34" charset="0"/>
            </a:endParaRPr>
          </a:p>
        </p:txBody>
      </p:sp>
      <p:pic>
        <p:nvPicPr>
          <p:cNvPr id="9" name="Picture 8">
            <a:extLst>
              <a:ext uri="{FF2B5EF4-FFF2-40B4-BE49-F238E27FC236}">
                <a16:creationId xmlns:a16="http://schemas.microsoft.com/office/drawing/2014/main" id="{76DCDAEA-EFDA-43AB-918E-B514E95B0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905000"/>
            <a:ext cx="6400800" cy="4278757"/>
          </a:xfrm>
          <a:prstGeom prst="rect">
            <a:avLst/>
          </a:prstGeom>
        </p:spPr>
      </p:pic>
    </p:spTree>
    <p:extLst>
      <p:ext uri="{BB962C8B-B14F-4D97-AF65-F5344CB8AC3E}">
        <p14:creationId xmlns:p14="http://schemas.microsoft.com/office/powerpoint/2010/main" val="2610038616"/>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28</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2" name="Rectangle 1">
            <a:extLst>
              <a:ext uri="{FF2B5EF4-FFF2-40B4-BE49-F238E27FC236}">
                <a16:creationId xmlns:a16="http://schemas.microsoft.com/office/drawing/2014/main" id="{33BA028E-5450-4F3B-9FAD-E620EE747DB2}"/>
              </a:ext>
            </a:extLst>
          </p:cNvPr>
          <p:cNvSpPr>
            <a:spLocks noChangeArrowheads="1"/>
          </p:cNvSpPr>
          <p:nvPr/>
        </p:nvSpPr>
        <p:spPr bwMode="auto">
          <a:xfrm>
            <a:off x="352425" y="1297339"/>
            <a:ext cx="8515350" cy="50590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04742" rIns="91440" bIns="10474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rgbClr val="2D2828"/>
                </a:solidFill>
                <a:effectLst/>
                <a:latin typeface="Open Sans" panose="020B0606030504020204" pitchFamily="34" charset="0"/>
                <a:cs typeface="Open Sans" panose="020B0606030504020204" pitchFamily="34" charset="0"/>
              </a:rPr>
              <a:t>Model Evaluation</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rgbClr val="000000"/>
                </a:solidFill>
                <a:effectLst/>
                <a:cs typeface="Arial" panose="020B0604020202020204" pitchFamily="34" charset="0"/>
              </a:rPr>
              <a:t>Finally, we need to check to see how well our model is performing on the test data.</a:t>
            </a:r>
            <a:endParaRPr kumimoji="0" lang="en-US" altLang="en-US" sz="1600" b="0" i="0" u="none" strike="noStrike" cap="none" normalizeH="0" baseline="0" dirty="0">
              <a:ln>
                <a:noFill/>
              </a:ln>
              <a:solidFill>
                <a:schemeClr val="tx1"/>
              </a:solidFill>
              <a:effectLst/>
              <a:latin typeface="Montserrat" panose="00000500000000000000" pitchFamily="2"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accent6">
                    <a:lumMod val="75000"/>
                  </a:schemeClr>
                </a:solidFill>
                <a:effectLst/>
                <a:cs typeface="Arial" panose="020B0604020202020204" pitchFamily="34" charset="0"/>
              </a:rPr>
              <a:t>Regression Evaluation Metrics:</a:t>
            </a:r>
            <a:endParaRPr kumimoji="0" lang="en-US" altLang="en-US" b="0" i="0" u="none" strike="noStrike" cap="none" normalizeH="0" baseline="0" dirty="0">
              <a:ln>
                <a:noFill/>
              </a:ln>
              <a:solidFill>
                <a:schemeClr val="accent6">
                  <a:lumMod val="75000"/>
                </a:schemeClr>
              </a:solidFill>
              <a:effectLst/>
              <a:latin typeface="Montserrat"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1" i="0" u="none" strike="noStrike" cap="none" normalizeH="0" baseline="0" dirty="0">
              <a:ln>
                <a:noFill/>
              </a:ln>
              <a:solidFill>
                <a:srgbClr val="35475C"/>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rgbClr val="35475C"/>
                </a:solidFill>
                <a:effectLst/>
                <a:latin typeface="Arial" panose="020B0604020202020204" pitchFamily="34" charset="0"/>
                <a:cs typeface="Arial" panose="020B0604020202020204" pitchFamily="34" charset="0"/>
              </a:rPr>
              <a:t>Mean Squared Error (MSE):</a:t>
            </a:r>
            <a:endParaRPr kumimoji="0" lang="en-US" altLang="en-US" sz="1800" b="0" i="0" u="none" strike="noStrike" cap="none" normalizeH="0" baseline="0" dirty="0">
              <a:ln>
                <a:noFill/>
              </a:ln>
              <a:solidFill>
                <a:srgbClr val="35475C"/>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cs typeface="Arial" panose="020B0604020202020204" pitchFamily="34" charset="0"/>
              </a:rPr>
              <a:t>                                       </a:t>
            </a:r>
            <a:r>
              <a:rPr kumimoji="0" lang="en-US" altLang="en-US" sz="1600" b="0" i="0" u="none" strike="noStrike" cap="none" normalizeH="0" baseline="0" dirty="0">
                <a:ln>
                  <a:noFill/>
                </a:ln>
                <a:solidFill>
                  <a:srgbClr val="000000"/>
                </a:solidFill>
                <a:effectLst/>
                <a:cs typeface="Arial" panose="020B0604020202020204" pitchFamily="34" charset="0"/>
              </a:rPr>
              <a:t>MSE or Mean Squared Error is one of the most preferred metrics for regression problems. It is simply the average of the squared difference between the target value and the value predicted by the regression model. </a:t>
            </a:r>
            <a:endParaRPr kumimoji="0" lang="en-US" altLang="en-US" sz="1600" b="0" i="0" u="none" strike="noStrike" cap="none" normalizeH="0" baseline="0" dirty="0">
              <a:ln>
                <a:noFill/>
              </a:ln>
              <a:solidFill>
                <a:schemeClr val="tx1"/>
              </a:solidFill>
              <a:effectLst/>
              <a:latin typeface="Montserrat" panose="00000500000000000000" pitchFamily="2"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cs typeface="Arial" panose="020B0604020202020204" pitchFamily="34" charset="0"/>
              </a:rPr>
              <a:t>As it squares the differences, it penalizes even a small error which leads to over-estimation of how bad the model is. It is preferred more than other metrics because it is differentiable and hence can be optimized better.</a:t>
            </a:r>
            <a:endParaRPr kumimoji="0" lang="en-US" altLang="en-US" sz="1600" b="0" i="0" u="none" strike="noStrike" cap="none" normalizeH="0" baseline="0" dirty="0">
              <a:ln>
                <a:noFill/>
              </a:ln>
              <a:solidFill>
                <a:schemeClr val="tx1"/>
              </a:solidFill>
              <a:effectLst/>
              <a:latin typeface="Montserrat"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Montserrat" panose="00000500000000000000" pitchFamily="2" charset="0"/>
                <a:cs typeface="Calibri" panose="020F0502020204030204" pitchFamily="34" charset="0"/>
              </a:rPr>
              <a:t>  </a:t>
            </a:r>
            <a:r>
              <a:rPr kumimoji="0" lang="en-US" altLang="en-US" sz="5400" b="0" i="0" u="none" strike="noStrike" cap="none" normalizeH="0" baseline="0" dirty="0">
                <a:ln>
                  <a:noFill/>
                </a:ln>
                <a:solidFill>
                  <a:srgbClr val="000000"/>
                </a:solidFill>
                <a:effectLst/>
                <a:latin typeface="Montserrat" panose="00000500000000000000" pitchFamily="2" charset="0"/>
                <a:cs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290" name="Picture 2">
            <a:extLst>
              <a:ext uri="{FF2B5EF4-FFF2-40B4-BE49-F238E27FC236}">
                <a16:creationId xmlns:a16="http://schemas.microsoft.com/office/drawing/2014/main" id="{3BC4387F-2976-48C2-9DCC-695D88E1FA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25" y="5499100"/>
            <a:ext cx="3762375" cy="85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62697"/>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29</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Discussion(cont.)</a:t>
            </a:r>
          </a:p>
        </p:txBody>
      </p:sp>
      <p:sp>
        <p:nvSpPr>
          <p:cNvPr id="2" name="Rectangle 1">
            <a:extLst>
              <a:ext uri="{FF2B5EF4-FFF2-40B4-BE49-F238E27FC236}">
                <a16:creationId xmlns:a16="http://schemas.microsoft.com/office/drawing/2014/main" id="{140A83E8-F2A1-4172-889A-6ABA42E87ECC}"/>
              </a:ext>
            </a:extLst>
          </p:cNvPr>
          <p:cNvSpPr>
            <a:spLocks noChangeArrowheads="1"/>
          </p:cNvSpPr>
          <p:nvPr/>
        </p:nvSpPr>
        <p:spPr bwMode="auto">
          <a:xfrm>
            <a:off x="352425" y="1254783"/>
            <a:ext cx="8458200" cy="27988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10474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2.</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RMSE:Root Mean Square Error:</a:t>
            </a:r>
            <a:endParaRPr kumimoji="0" lang="en-US" altLang="en-US" b="0" i="0" u="none" strike="noStrike" cap="none" normalizeH="0" baseline="0" dirty="0">
              <a:ln>
                <a:noFill/>
              </a:ln>
              <a:solidFill>
                <a:srgbClr val="35475C"/>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spcBef>
                <a:spcPct val="0"/>
              </a:spcBef>
              <a:spcAft>
                <a:spcPct val="0"/>
              </a:spcAft>
              <a:buClrTx/>
              <a:buSzTx/>
              <a:buFontTx/>
              <a:buNone/>
              <a:tabLst/>
            </a:pPr>
            <a:r>
              <a:rPr kumimoji="0" lang="en-US" altLang="en-US" sz="1600" b="0" i="0" u="none" strike="noStrike" cap="none" normalizeH="0" baseline="0" dirty="0">
                <a:ln>
                  <a:noFill/>
                </a:ln>
                <a:solidFill>
                  <a:srgbClr val="35475C"/>
                </a:solidFill>
                <a:effectLst/>
                <a:latin typeface="Arial" panose="020B0604020202020204" pitchFamily="34" charset="0"/>
                <a:cs typeface="Arial" panose="020B0604020202020204" pitchFamily="34" charset="0"/>
              </a:rPr>
              <a:t>RMSE is the square root of the averaged squared difference between the target value and the value predicted by the model. It is preferred more in some cases because the errors are first squared before averaging which poses a high penalty on large errors. This implies that RMSE is useful when large errors are undesired.</a:t>
            </a:r>
            <a:endParaRPr kumimoji="0" lang="en-US" altLang="en-US" sz="1600" b="0" i="0" u="none" strike="noStrike" cap="none" normalizeH="0" baseline="0" dirty="0">
              <a:ln>
                <a:noFill/>
              </a:ln>
              <a:solidFill>
                <a:srgbClr val="35475C"/>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333333"/>
                </a:solidFill>
                <a:effectLst/>
                <a:latin typeface="Montserrat" panose="00000500000000000000" pitchFamily="2" charset="0"/>
                <a:cs typeface="Calibri" panose="020F0502020204030204" pitchFamily="34" charset="0"/>
              </a:rPr>
              <a:t>  </a:t>
            </a:r>
            <a:r>
              <a:rPr kumimoji="0" lang="en-US" altLang="en-US" sz="7500" b="1" i="0" u="none" strike="noStrike" cap="none" normalizeH="0" baseline="0" dirty="0">
                <a:ln>
                  <a:noFill/>
                </a:ln>
                <a:solidFill>
                  <a:srgbClr val="333333"/>
                </a:solidFill>
                <a:effectLst/>
                <a:latin typeface="Montserrat" panose="00000500000000000000" pitchFamily="2" charset="0"/>
                <a:cs typeface="Calibri" panose="020F0502020204030204" pitchFamily="34" charset="0"/>
              </a:rPr>
              <a:t>               </a:t>
            </a:r>
            <a:endParaRPr kumimoji="0" lang="en-US" altLang="en-US" sz="1800" b="0" i="0" u="none" strike="noStrike" cap="none" normalizeH="0" baseline="0" dirty="0">
              <a:ln>
                <a:noFill/>
              </a:ln>
              <a:solidFill>
                <a:srgbClr val="35475C"/>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314" name="Picture 2">
            <a:extLst>
              <a:ext uri="{FF2B5EF4-FFF2-40B4-BE49-F238E27FC236}">
                <a16:creationId xmlns:a16="http://schemas.microsoft.com/office/drawing/2014/main" id="{51081C73-5F72-4ACB-8D01-D4500322DC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5050" y="2619374"/>
            <a:ext cx="3924300" cy="8191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E0C7C78C-3B12-4B2B-9F2A-FEAD025D24AE}"/>
              </a:ext>
            </a:extLst>
          </p:cNvPr>
          <p:cNvSpPr>
            <a:spLocks noChangeArrowheads="1"/>
          </p:cNvSpPr>
          <p:nvPr/>
        </p:nvSpPr>
        <p:spPr bwMode="auto">
          <a:xfrm>
            <a:off x="352425" y="3395265"/>
            <a:ext cx="8305800" cy="30623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5475C"/>
                </a:solidFill>
                <a:effectLst/>
                <a:latin typeface="Arial" panose="020B0604020202020204" pitchFamily="34" charset="0"/>
                <a:cs typeface="Arial" panose="020B0604020202020204" pitchFamily="34" charset="0"/>
              </a:rPr>
              <a:t>3.R2 Score</a:t>
            </a:r>
            <a:endParaRPr kumimoji="0" lang="en-US" altLang="en-US" sz="1800" b="0" i="0" u="none" strike="noStrike" cap="none" normalizeH="0" baseline="0" dirty="0">
              <a:ln>
                <a:noFill/>
              </a:ln>
              <a:solidFill>
                <a:srgbClr val="35475C"/>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5475C"/>
                </a:solidFill>
                <a:effectLst/>
                <a:latin typeface="Arial" panose="020B0604020202020204" pitchFamily="34" charset="0"/>
                <a:cs typeface="Arial" panose="020B0604020202020204" pitchFamily="34" charset="0"/>
              </a:rPr>
              <a:t>Coefficient of Determination or R² is another metric used for evaluating the performance of a regression model. The metric helps us to compare our current model with a constant baseline and tells us how much our model is better. </a:t>
            </a:r>
            <a:endParaRPr kumimoji="0" lang="en-US" altLang="en-US" sz="1800" b="0" i="0" u="none" strike="noStrike" cap="none" normalizeH="0" baseline="0" dirty="0">
              <a:ln>
                <a:noFill/>
              </a:ln>
              <a:solidFill>
                <a:srgbClr val="35475C"/>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5475C"/>
                </a:solidFill>
                <a:effectLst/>
                <a:latin typeface="Arial" panose="020B0604020202020204" pitchFamily="34" charset="0"/>
                <a:cs typeface="Arial" panose="020B0604020202020204" pitchFamily="34" charset="0"/>
              </a:rPr>
              <a:t>The constant baseline is chosen by taking the mean of the data and drawing a line at the mean. R² is a scale-free score that implies it doesn't matter whether the values are too large or too small, the R² will always be less than or equal to 1.</a:t>
            </a:r>
            <a:endParaRPr kumimoji="0" lang="en-US" altLang="en-US" sz="1800" b="0" i="0" u="none" strike="noStrike" cap="none" normalizeH="0" baseline="0" dirty="0">
              <a:ln>
                <a:noFill/>
              </a:ln>
              <a:solidFill>
                <a:srgbClr val="35475C"/>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Montserrat" panose="00000500000000000000" pitchFamily="2" charset="0"/>
                <a:cs typeface="Calibri" panose="020F0502020204030204" pitchFamily="34" charset="0"/>
              </a:rPr>
              <a:t>  </a:t>
            </a:r>
            <a:r>
              <a:rPr kumimoji="0" lang="en-US" altLang="en-US" sz="3700" b="0" i="0" u="none" strike="noStrike" cap="none" normalizeH="0" baseline="0" dirty="0">
                <a:ln>
                  <a:noFill/>
                </a:ln>
                <a:solidFill>
                  <a:srgbClr val="000000"/>
                </a:solidFill>
                <a:effectLst/>
                <a:latin typeface="Montserrat" panose="00000500000000000000" pitchFamily="2" charset="0"/>
                <a:cs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316" name="Picture 4">
            <a:extLst>
              <a:ext uri="{FF2B5EF4-FFF2-40B4-BE49-F238E27FC236}">
                <a16:creationId xmlns:a16="http://schemas.microsoft.com/office/drawing/2014/main" id="{9802448A-FCC1-4708-9C15-3A3273DFAB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875" y="5765800"/>
            <a:ext cx="2762250" cy="59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955625"/>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Course Certificate</a:t>
            </a:r>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3</a:t>
            </a:fld>
            <a:endParaRPr lang="en-US"/>
          </a:p>
        </p:txBody>
      </p:sp>
    </p:spTree>
    <p:extLst>
      <p:ext uri="{BB962C8B-B14F-4D97-AF65-F5344CB8AC3E}">
        <p14:creationId xmlns:p14="http://schemas.microsoft.com/office/powerpoint/2010/main" val="3905252576"/>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latin typeface="Arial" panose="020B0604020202020204" pitchFamily="34" charset="0"/>
                <a:cs typeface="Arial" panose="020B0604020202020204" pitchFamily="34" charset="0"/>
              </a:rPr>
              <a:pPr/>
              <a:t>30</a:t>
            </a:fld>
            <a:endParaRPr lang="en-US">
              <a:latin typeface="Arial" panose="020B0604020202020204" pitchFamily="34" charset="0"/>
              <a:cs typeface="Arial" panose="020B0604020202020204" pitchFamily="34" charset="0"/>
            </a:endParaRPr>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anose="020B0604020202020204" pitchFamily="34" charset="0"/>
                <a:cs typeface="Arial" pitchFamily="34" charset="0"/>
              </a:rPr>
              <a:t>Results and Discussion(cont.)</a:t>
            </a:r>
          </a:p>
        </p:txBody>
      </p:sp>
      <p:sp>
        <p:nvSpPr>
          <p:cNvPr id="16" name="TextBox 15">
            <a:extLst>
              <a:ext uri="{FF2B5EF4-FFF2-40B4-BE49-F238E27FC236}">
                <a16:creationId xmlns:a16="http://schemas.microsoft.com/office/drawing/2014/main" id="{6A3A1ABA-EDFE-40E9-9723-C056562A29D9}"/>
              </a:ext>
            </a:extLst>
          </p:cNvPr>
          <p:cNvSpPr txBox="1"/>
          <p:nvPr/>
        </p:nvSpPr>
        <p:spPr>
          <a:xfrm>
            <a:off x="457200" y="1660495"/>
            <a:ext cx="7162800" cy="400110"/>
          </a:xfrm>
          <a:prstGeom prst="rect">
            <a:avLst/>
          </a:prstGeom>
          <a:noFill/>
        </p:spPr>
        <p:txBody>
          <a:bodyPr wrap="square">
            <a:spAutoFit/>
          </a:bodyPr>
          <a:lstStyle/>
          <a:p>
            <a:r>
              <a:rPr lang="en-US" sz="2000" b="1" i="0" dirty="0">
                <a:effectLst/>
                <a:latin typeface="Montserrat" panose="00000500000000000000" pitchFamily="2" charset="0"/>
              </a:rPr>
              <a:t>For testing the model we use the below method,</a:t>
            </a:r>
            <a:endParaRPr lang="en-IN" sz="2000" b="1" dirty="0"/>
          </a:p>
        </p:txBody>
      </p:sp>
      <p:pic>
        <p:nvPicPr>
          <p:cNvPr id="20" name="Content Placeholder 19">
            <a:extLst>
              <a:ext uri="{FF2B5EF4-FFF2-40B4-BE49-F238E27FC236}">
                <a16:creationId xmlns:a16="http://schemas.microsoft.com/office/drawing/2014/main" id="{3CB1AF30-951B-444A-B68E-D378AA69DC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2209800"/>
            <a:ext cx="6553200" cy="2819400"/>
          </a:xfrm>
        </p:spPr>
      </p:pic>
    </p:spTree>
    <p:extLst>
      <p:ext uri="{BB962C8B-B14F-4D97-AF65-F5344CB8AC3E}">
        <p14:creationId xmlns:p14="http://schemas.microsoft.com/office/powerpoint/2010/main" val="3253966748"/>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A54EC-7507-44C3-8447-34C4581B8EF8}"/>
              </a:ext>
            </a:extLst>
          </p:cNvPr>
          <p:cNvSpPr>
            <a:spLocks noGrp="1"/>
          </p:cNvSpPr>
          <p:nvPr>
            <p:ph type="title"/>
          </p:nvPr>
        </p:nvSpPr>
        <p:spPr>
          <a:xfrm>
            <a:off x="-152400" y="123514"/>
            <a:ext cx="8229600" cy="1143000"/>
          </a:xfrm>
        </p:spPr>
        <p:txBody>
          <a:bodyPr>
            <a:normAutofit/>
          </a:bodyPr>
          <a:lstStyle/>
          <a:p>
            <a:r>
              <a:rPr lang="en-US" sz="4000" dirty="0">
                <a:solidFill>
                  <a:srgbClr val="C00000"/>
                </a:solidFill>
                <a:latin typeface="Arial" panose="020B0604020202020204" pitchFamily="34" charset="0"/>
                <a:cs typeface="Arial" pitchFamily="34" charset="0"/>
              </a:rPr>
              <a:t>Results and Discussion(cont.)</a:t>
            </a:r>
            <a:endParaRPr lang="en-IN" sz="4000" dirty="0"/>
          </a:p>
        </p:txBody>
      </p:sp>
      <p:sp>
        <p:nvSpPr>
          <p:cNvPr id="3" name="Content Placeholder 2">
            <a:extLst>
              <a:ext uri="{FF2B5EF4-FFF2-40B4-BE49-F238E27FC236}">
                <a16:creationId xmlns:a16="http://schemas.microsoft.com/office/drawing/2014/main" id="{F4C54CAB-BE91-475B-847F-8AAAE12D7F28}"/>
              </a:ext>
            </a:extLst>
          </p:cNvPr>
          <p:cNvSpPr>
            <a:spLocks noGrp="1"/>
          </p:cNvSpPr>
          <p:nvPr>
            <p:ph idx="1"/>
          </p:nvPr>
        </p:nvSpPr>
        <p:spPr>
          <a:xfrm>
            <a:off x="243985" y="1238836"/>
            <a:ext cx="8229600" cy="533400"/>
          </a:xfrm>
        </p:spPr>
        <p:txBody>
          <a:bodyPr>
            <a:normAutofit/>
          </a:bodyPr>
          <a:lstStyle/>
          <a:p>
            <a:pPr>
              <a:buFont typeface="Wingdings" panose="05000000000000000000" pitchFamily="2" charset="2"/>
              <a:buChar char="Ø"/>
            </a:pPr>
            <a:r>
              <a:rPr lang="en-IN" sz="2400" dirty="0">
                <a:solidFill>
                  <a:schemeClr val="accent3">
                    <a:lumMod val="50000"/>
                  </a:schemeClr>
                </a:solidFill>
              </a:rPr>
              <a:t>Application Building:</a:t>
            </a:r>
          </a:p>
          <a:p>
            <a:pPr marL="0" indent="0" algn="l">
              <a:buNone/>
            </a:pPr>
            <a:endParaRPr lang="en-IN" sz="2400" dirty="0"/>
          </a:p>
        </p:txBody>
      </p:sp>
      <p:sp>
        <p:nvSpPr>
          <p:cNvPr id="5" name="Footer Placeholder 4">
            <a:extLst>
              <a:ext uri="{FF2B5EF4-FFF2-40B4-BE49-F238E27FC236}">
                <a16:creationId xmlns:a16="http://schemas.microsoft.com/office/drawing/2014/main" id="{40FCF7ED-CBAA-4010-B1F8-F117CCEC15BE}"/>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70CF8795-81C9-41ED-A8F4-C0638D04D2B2}"/>
              </a:ext>
            </a:extLst>
          </p:cNvPr>
          <p:cNvSpPr>
            <a:spLocks noGrp="1"/>
          </p:cNvSpPr>
          <p:nvPr>
            <p:ph type="sldNum" sz="quarter" idx="12"/>
          </p:nvPr>
        </p:nvSpPr>
        <p:spPr/>
        <p:txBody>
          <a:bodyPr/>
          <a:lstStyle/>
          <a:p>
            <a:fld id="{7B28076C-CE04-4A00-BFAA-A90EA8355859}" type="slidenum">
              <a:rPr lang="en-US" smtClean="0"/>
              <a:pPr/>
              <a:t>31</a:t>
            </a:fld>
            <a:endParaRPr lang="en-US"/>
          </a:p>
        </p:txBody>
      </p:sp>
      <p:sp>
        <p:nvSpPr>
          <p:cNvPr id="8" name="TextBox 7">
            <a:extLst>
              <a:ext uri="{FF2B5EF4-FFF2-40B4-BE49-F238E27FC236}">
                <a16:creationId xmlns:a16="http://schemas.microsoft.com/office/drawing/2014/main" id="{DE326DCB-0445-4A6B-ABA6-D95E77D1F849}"/>
              </a:ext>
            </a:extLst>
          </p:cNvPr>
          <p:cNvSpPr txBox="1"/>
          <p:nvPr/>
        </p:nvSpPr>
        <p:spPr>
          <a:xfrm>
            <a:off x="624985" y="1665824"/>
            <a:ext cx="7848600" cy="646331"/>
          </a:xfrm>
          <a:prstGeom prst="rect">
            <a:avLst/>
          </a:prstGeom>
          <a:noFill/>
        </p:spPr>
        <p:txBody>
          <a:bodyPr wrap="square">
            <a:spAutoFit/>
          </a:bodyPr>
          <a:lstStyle/>
          <a:p>
            <a:pPr algn="l">
              <a:buFont typeface="Wingdings" panose="05000000000000000000" pitchFamily="2" charset="2"/>
              <a:buChar char="§"/>
            </a:pPr>
            <a:r>
              <a:rPr lang="en-US" sz="1800" b="1" i="0" dirty="0">
                <a:solidFill>
                  <a:schemeClr val="accent6">
                    <a:lumMod val="50000"/>
                  </a:schemeClr>
                </a:solidFill>
                <a:effectLst/>
                <a:latin typeface="Open Sans" panose="020B0606030504020204" pitchFamily="34" charset="0"/>
              </a:rPr>
              <a:t>Create An HTML File</a:t>
            </a:r>
          </a:p>
          <a:p>
            <a:pPr algn="l">
              <a:buFont typeface="Arial" panose="020B0604020202020204" pitchFamily="34" charset="0"/>
              <a:buChar char="•"/>
            </a:pPr>
            <a:endParaRPr lang="en-US" sz="1800" b="0" i="0" dirty="0">
              <a:effectLst/>
              <a:latin typeface="Montserrat" panose="00000500000000000000" pitchFamily="2" charset="0"/>
            </a:endParaRPr>
          </a:p>
        </p:txBody>
      </p:sp>
      <p:sp>
        <p:nvSpPr>
          <p:cNvPr id="10" name="TextBox 9">
            <a:extLst>
              <a:ext uri="{FF2B5EF4-FFF2-40B4-BE49-F238E27FC236}">
                <a16:creationId xmlns:a16="http://schemas.microsoft.com/office/drawing/2014/main" id="{2FD4D118-DED7-40FB-BE9C-65D1C0044E8C}"/>
              </a:ext>
            </a:extLst>
          </p:cNvPr>
          <p:cNvSpPr txBox="1"/>
          <p:nvPr/>
        </p:nvSpPr>
        <p:spPr>
          <a:xfrm>
            <a:off x="771525" y="1988989"/>
            <a:ext cx="8229600" cy="2125005"/>
          </a:xfrm>
          <a:prstGeom prst="rect">
            <a:avLst/>
          </a:prstGeom>
          <a:noFill/>
        </p:spPr>
        <p:txBody>
          <a:bodyPr wrap="square">
            <a:spAutoFit/>
          </a:bodyPr>
          <a:lstStyle/>
          <a:p>
            <a:pPr algn="l">
              <a:lnSpc>
                <a:spcPct val="150000"/>
              </a:lnSpc>
              <a:buFont typeface="Arial" panose="020B0604020202020204" pitchFamily="34" charset="0"/>
              <a:buChar char="•"/>
            </a:pPr>
            <a:r>
              <a:rPr lang="en-US" sz="1800" b="0" i="0" dirty="0">
                <a:effectLst/>
                <a:latin typeface="arial" panose="020B0604020202020204" pitchFamily="34" charset="0"/>
              </a:rPr>
              <a:t>  </a:t>
            </a:r>
            <a:r>
              <a:rPr lang="en-US" b="0" i="0" dirty="0">
                <a:effectLst/>
                <a:latin typeface="arial" panose="020B0604020202020204" pitchFamily="34" charset="0"/>
              </a:rPr>
              <a:t>We use HTML to create the front end part of the web page.</a:t>
            </a:r>
            <a:endParaRPr lang="en-US" dirty="0">
              <a:latin typeface="Montserrat" panose="00000500000000000000" pitchFamily="2" charset="0"/>
            </a:endParaRPr>
          </a:p>
          <a:p>
            <a:pPr algn="l">
              <a:lnSpc>
                <a:spcPct val="150000"/>
              </a:lnSpc>
              <a:buFont typeface="Arial" panose="020B0604020202020204" pitchFamily="34" charset="0"/>
              <a:buChar char="•"/>
            </a:pPr>
            <a:r>
              <a:rPr lang="en-US" b="0" i="0" dirty="0">
                <a:solidFill>
                  <a:srgbClr val="35475C"/>
                </a:solidFill>
                <a:effectLst/>
                <a:latin typeface="Montserrat" panose="00000500000000000000" pitchFamily="2" charset="0"/>
              </a:rPr>
              <a:t>  </a:t>
            </a:r>
            <a:r>
              <a:rPr lang="en-US" b="0" i="0" dirty="0">
                <a:effectLst/>
                <a:latin typeface="Montserrat" panose="00000500000000000000" pitchFamily="2" charset="0"/>
              </a:rPr>
              <a:t>Here, we created 2 html pages- Demo2.html, resultnew.html</a:t>
            </a:r>
            <a:endParaRPr lang="en-US" dirty="0">
              <a:latin typeface="Montserrat" panose="00000500000000000000" pitchFamily="2" charset="0"/>
            </a:endParaRPr>
          </a:p>
          <a:p>
            <a:pPr algn="l">
              <a:lnSpc>
                <a:spcPct val="150000"/>
              </a:lnSpc>
              <a:buFont typeface="Arial" panose="020B0604020202020204" pitchFamily="34" charset="0"/>
              <a:buChar char="•"/>
            </a:pPr>
            <a:r>
              <a:rPr lang="en-US" b="0" i="0" dirty="0">
                <a:effectLst/>
                <a:latin typeface="Montserrat" panose="00000500000000000000" pitchFamily="2" charset="0"/>
              </a:rPr>
              <a:t>  Demo2.html displays the home page which accepts the values from the user</a:t>
            </a:r>
            <a:endParaRPr lang="en-US" b="0" i="0" dirty="0">
              <a:effectLst/>
              <a:latin typeface="Open Sans" panose="020B0606030504020204" pitchFamily="34" charset="0"/>
            </a:endParaRPr>
          </a:p>
          <a:p>
            <a:pPr algn="l">
              <a:lnSpc>
                <a:spcPct val="150000"/>
              </a:lnSpc>
              <a:buFont typeface="Arial" panose="020B0604020202020204" pitchFamily="34" charset="0"/>
              <a:buChar char="•"/>
            </a:pPr>
            <a:r>
              <a:rPr lang="en-US" b="0" i="0" dirty="0">
                <a:effectLst/>
                <a:latin typeface="Montserrat" panose="00000500000000000000" pitchFamily="2" charset="0"/>
              </a:rPr>
              <a:t>  resultnew.html displays the prediction.</a:t>
            </a:r>
            <a:endParaRPr lang="en-US" dirty="0">
              <a:latin typeface="Open Sans" panose="020B0606030504020204" pitchFamily="34" charset="0"/>
            </a:endParaRPr>
          </a:p>
        </p:txBody>
      </p:sp>
      <p:sp>
        <p:nvSpPr>
          <p:cNvPr id="12" name="TextBox 11">
            <a:extLst>
              <a:ext uri="{FF2B5EF4-FFF2-40B4-BE49-F238E27FC236}">
                <a16:creationId xmlns:a16="http://schemas.microsoft.com/office/drawing/2014/main" id="{D5EE7B21-B9EA-4122-B925-191DEA2869D8}"/>
              </a:ext>
            </a:extLst>
          </p:cNvPr>
          <p:cNvSpPr txBox="1"/>
          <p:nvPr/>
        </p:nvSpPr>
        <p:spPr>
          <a:xfrm>
            <a:off x="624985" y="4039648"/>
            <a:ext cx="8229599" cy="646331"/>
          </a:xfrm>
          <a:prstGeom prst="rect">
            <a:avLst/>
          </a:prstGeom>
          <a:noFill/>
        </p:spPr>
        <p:txBody>
          <a:bodyPr wrap="square">
            <a:spAutoFit/>
          </a:bodyPr>
          <a:lstStyle/>
          <a:p>
            <a:pPr marL="285750" indent="-285750" algn="l">
              <a:buFont typeface="Wingdings" panose="05000000000000000000" pitchFamily="2" charset="2"/>
              <a:buChar char="§"/>
            </a:pPr>
            <a:r>
              <a:rPr lang="en-US" b="1" i="0" dirty="0">
                <a:solidFill>
                  <a:schemeClr val="accent6">
                    <a:lumMod val="50000"/>
                  </a:schemeClr>
                </a:solidFill>
                <a:effectLst/>
                <a:latin typeface="Open Sans" panose="020B0606030504020204" pitchFamily="34" charset="0"/>
              </a:rPr>
              <a:t>Build Python Code</a:t>
            </a:r>
          </a:p>
          <a:p>
            <a:pPr algn="just" rtl="0" fontAlgn="base">
              <a:spcBef>
                <a:spcPts val="0"/>
              </a:spcBef>
              <a:spcAft>
                <a:spcPts val="0"/>
              </a:spcAft>
              <a:buFont typeface="Arial" panose="020B0604020202020204" pitchFamily="34" charset="0"/>
              <a:buChar char="•"/>
            </a:pPr>
            <a:endParaRPr lang="en-US" dirty="0">
              <a:solidFill>
                <a:srgbClr val="000000"/>
              </a:solidFill>
              <a:latin typeface="arial" panose="020B0604020202020204" pitchFamily="34" charset="0"/>
            </a:endParaRPr>
          </a:p>
        </p:txBody>
      </p:sp>
      <p:sp>
        <p:nvSpPr>
          <p:cNvPr id="14" name="TextBox 13">
            <a:extLst>
              <a:ext uri="{FF2B5EF4-FFF2-40B4-BE49-F238E27FC236}">
                <a16:creationId xmlns:a16="http://schemas.microsoft.com/office/drawing/2014/main" id="{88F0CD3B-9274-4A1D-9FAB-52EA913C7574}"/>
              </a:ext>
            </a:extLst>
          </p:cNvPr>
          <p:cNvSpPr txBox="1"/>
          <p:nvPr/>
        </p:nvSpPr>
        <p:spPr>
          <a:xfrm>
            <a:off x="771525" y="4437159"/>
            <a:ext cx="8092584" cy="2031325"/>
          </a:xfrm>
          <a:prstGeom prst="rect">
            <a:avLst/>
          </a:prstGeom>
          <a:noFill/>
        </p:spPr>
        <p:txBody>
          <a:bodyPr wrap="square">
            <a:spAutoFit/>
          </a:bodyPr>
          <a:lstStyle/>
          <a:p>
            <a:pPr algn="just" rtl="0" fontAlgn="base">
              <a:spcBef>
                <a:spcPts val="0"/>
              </a:spcBef>
              <a:spcAft>
                <a:spcPts val="0"/>
              </a:spcAft>
              <a:buFont typeface="Arial" panose="020B0604020202020204" pitchFamily="34" charset="0"/>
              <a:buChar char="•"/>
            </a:pPr>
            <a:r>
              <a:rPr lang="en-US" b="0" i="0" dirty="0">
                <a:solidFill>
                  <a:srgbClr val="000000"/>
                </a:solidFill>
                <a:effectLst/>
                <a:latin typeface="arial" panose="020B0604020202020204" pitchFamily="34" charset="0"/>
              </a:rPr>
              <a:t>  Let us build flask file ‘app.py’ which is a web framework written in python for server-side scripting. Let’s see step by step procedure for building the backend application.</a:t>
            </a:r>
            <a:endParaRPr lang="en-US" b="0" i="0" dirty="0">
              <a:solidFill>
                <a:srgbClr val="000000"/>
              </a:solidFill>
              <a:effectLst/>
              <a:latin typeface="Montserrat" panose="00000500000000000000" pitchFamily="2" charset="0"/>
            </a:endParaRPr>
          </a:p>
          <a:p>
            <a:pPr algn="just" rtl="0" fontAlgn="base">
              <a:spcBef>
                <a:spcPts val="0"/>
              </a:spcBef>
              <a:spcAft>
                <a:spcPts val="0"/>
              </a:spcAft>
              <a:buFont typeface="Arial" panose="020B0604020202020204" pitchFamily="34" charset="0"/>
              <a:buChar char="•"/>
            </a:pPr>
            <a:r>
              <a:rPr lang="en-US" b="0" i="0" dirty="0">
                <a:solidFill>
                  <a:srgbClr val="000000"/>
                </a:solidFill>
                <a:effectLst/>
                <a:latin typeface="arial" panose="020B0604020202020204" pitchFamily="34" charset="0"/>
              </a:rPr>
              <a:t>  App starts running when “__name__” constructor is called in main.</a:t>
            </a:r>
            <a:endParaRPr lang="en-US" b="0" i="0" dirty="0">
              <a:solidFill>
                <a:srgbClr val="000000"/>
              </a:solidFill>
              <a:effectLst/>
              <a:latin typeface="Montserrat" panose="00000500000000000000" pitchFamily="2" charset="0"/>
            </a:endParaRPr>
          </a:p>
          <a:p>
            <a:pPr algn="just" rtl="0" fontAlgn="base">
              <a:spcBef>
                <a:spcPts val="0"/>
              </a:spcBef>
              <a:spcAft>
                <a:spcPts val="0"/>
              </a:spcAft>
              <a:buFont typeface="Arial" panose="020B0604020202020204" pitchFamily="34" charset="0"/>
              <a:buChar char="•"/>
            </a:pP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render_template</a:t>
            </a:r>
            <a:r>
              <a:rPr lang="en-US" b="0" i="0" dirty="0">
                <a:solidFill>
                  <a:srgbClr val="000000"/>
                </a:solidFill>
                <a:effectLst/>
                <a:latin typeface="arial" panose="020B0604020202020204" pitchFamily="34" charset="0"/>
              </a:rPr>
              <a:t> is used to return html file.</a:t>
            </a:r>
            <a:endParaRPr lang="en-US" b="0" i="0" dirty="0">
              <a:solidFill>
                <a:srgbClr val="000000"/>
              </a:solidFill>
              <a:effectLst/>
              <a:latin typeface="Montserrat" panose="00000500000000000000" pitchFamily="2" charset="0"/>
            </a:endParaRPr>
          </a:p>
          <a:p>
            <a:pPr algn="just" rtl="0" fontAlgn="base">
              <a:spcBef>
                <a:spcPts val="0"/>
              </a:spcBef>
              <a:spcAft>
                <a:spcPts val="0"/>
              </a:spcAft>
              <a:buFont typeface="Arial" panose="020B0604020202020204" pitchFamily="34" charset="0"/>
              <a:buChar char="•"/>
            </a:pPr>
            <a:r>
              <a:rPr lang="en-US" b="0" i="0" dirty="0">
                <a:solidFill>
                  <a:srgbClr val="000000"/>
                </a:solidFill>
                <a:effectLst/>
                <a:latin typeface="arial" panose="020B0604020202020204" pitchFamily="34" charset="0"/>
              </a:rPr>
              <a:t>  “GET” method is used to take input from the user.</a:t>
            </a:r>
            <a:endParaRPr lang="en-US" b="0" i="0" dirty="0">
              <a:solidFill>
                <a:srgbClr val="000000"/>
              </a:solidFill>
              <a:effectLst/>
              <a:latin typeface="Montserrat" panose="00000500000000000000" pitchFamily="2" charset="0"/>
            </a:endParaRPr>
          </a:p>
          <a:p>
            <a:pPr algn="just" rtl="0" fontAlgn="base">
              <a:spcBef>
                <a:spcPts val="0"/>
              </a:spcBef>
              <a:spcAft>
                <a:spcPts val="800"/>
              </a:spcAft>
              <a:buFont typeface="Arial" panose="020B0604020202020204" pitchFamily="34" charset="0"/>
              <a:buChar char="•"/>
            </a:pPr>
            <a:r>
              <a:rPr lang="en-US" b="0" i="0" dirty="0">
                <a:solidFill>
                  <a:srgbClr val="000000"/>
                </a:solidFill>
                <a:effectLst/>
                <a:latin typeface="arial" panose="020B0604020202020204" pitchFamily="34" charset="0"/>
              </a:rPr>
              <a:t>  “POST” method is used to display the output to the user. </a:t>
            </a:r>
            <a:endParaRPr lang="en-US" b="0"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2352478894"/>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F3E43-3D40-4A94-BF25-2DBDC6A3ED55}"/>
              </a:ext>
            </a:extLst>
          </p:cNvPr>
          <p:cNvSpPr>
            <a:spLocks noGrp="1"/>
          </p:cNvSpPr>
          <p:nvPr>
            <p:ph type="title"/>
          </p:nvPr>
        </p:nvSpPr>
        <p:spPr>
          <a:xfrm>
            <a:off x="76200" y="101765"/>
            <a:ext cx="8229600" cy="1143000"/>
          </a:xfrm>
        </p:spPr>
        <p:txBody>
          <a:bodyPr/>
          <a:lstStyle/>
          <a:p>
            <a:r>
              <a:rPr lang="en-US" sz="4400" dirty="0">
                <a:solidFill>
                  <a:srgbClr val="C00000"/>
                </a:solidFill>
                <a:latin typeface="Arial" panose="020B0604020202020204" pitchFamily="34" charset="0"/>
                <a:cs typeface="Arial" pitchFamily="34" charset="0"/>
              </a:rPr>
              <a:t>Results and Discussion(cont.)</a:t>
            </a:r>
            <a:endParaRPr lang="en-IN" dirty="0"/>
          </a:p>
        </p:txBody>
      </p:sp>
      <p:sp>
        <p:nvSpPr>
          <p:cNvPr id="5" name="Footer Placeholder 4">
            <a:extLst>
              <a:ext uri="{FF2B5EF4-FFF2-40B4-BE49-F238E27FC236}">
                <a16:creationId xmlns:a16="http://schemas.microsoft.com/office/drawing/2014/main" id="{1F5844A6-02DD-4638-8681-DD82A3919C60}"/>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C48063FF-0A76-4818-9DBF-F048E3C36B28}"/>
              </a:ext>
            </a:extLst>
          </p:cNvPr>
          <p:cNvSpPr>
            <a:spLocks noGrp="1"/>
          </p:cNvSpPr>
          <p:nvPr>
            <p:ph type="sldNum" sz="quarter" idx="12"/>
          </p:nvPr>
        </p:nvSpPr>
        <p:spPr/>
        <p:txBody>
          <a:bodyPr/>
          <a:lstStyle/>
          <a:p>
            <a:fld id="{7B28076C-CE04-4A00-BFAA-A90EA8355859}" type="slidenum">
              <a:rPr lang="en-US" smtClean="0"/>
              <a:pPr/>
              <a:t>32</a:t>
            </a:fld>
            <a:endParaRPr lang="en-US"/>
          </a:p>
        </p:txBody>
      </p:sp>
      <p:sp>
        <p:nvSpPr>
          <p:cNvPr id="10" name="Rectangle 1">
            <a:extLst>
              <a:ext uri="{FF2B5EF4-FFF2-40B4-BE49-F238E27FC236}">
                <a16:creationId xmlns:a16="http://schemas.microsoft.com/office/drawing/2014/main" id="{A2F03005-F806-43F1-B76A-F61FAC707CB3}"/>
              </a:ext>
            </a:extLst>
          </p:cNvPr>
          <p:cNvSpPr>
            <a:spLocks noChangeArrowheads="1"/>
          </p:cNvSpPr>
          <p:nvPr/>
        </p:nvSpPr>
        <p:spPr bwMode="auto">
          <a:xfrm>
            <a:off x="298940" y="1244765"/>
            <a:ext cx="3782522"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sz="2000" b="1" dirty="0">
                <a:solidFill>
                  <a:srgbClr val="000000"/>
                </a:solidFill>
                <a:cs typeface="Arial" panose="020B0604020202020204" pitchFamily="34" charset="0"/>
              </a:rPr>
              <a:t>I</a:t>
            </a: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mporting Libraries:</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Montserrat" panose="00000500000000000000" pitchFamily="2" charset="0"/>
                <a:cs typeface="Calibri" panose="020F0502020204030204" pitchFamily="34" charset="0"/>
              </a:rPr>
              <a:t>  </a:t>
            </a:r>
            <a:r>
              <a:rPr kumimoji="0" lang="en-US" altLang="en-US" sz="4600" b="0" i="0" u="none" strike="noStrike" cap="none" normalizeH="0" baseline="0" dirty="0">
                <a:ln>
                  <a:noFill/>
                </a:ln>
                <a:solidFill>
                  <a:srgbClr val="000000"/>
                </a:solidFill>
                <a:effectLst/>
                <a:latin typeface="Montserrat" panose="00000500000000000000" pitchFamily="2" charset="0"/>
                <a:cs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2">
            <a:extLst>
              <a:ext uri="{FF2B5EF4-FFF2-40B4-BE49-F238E27FC236}">
                <a16:creationId xmlns:a16="http://schemas.microsoft.com/office/drawing/2014/main" id="{D19782EC-117B-4239-A76E-9AAB9EB8F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475" y="1679118"/>
            <a:ext cx="4905375" cy="7334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57D1B1AF-5014-4B7B-93E8-4D1F4E9C0921}"/>
              </a:ext>
            </a:extLst>
          </p:cNvPr>
          <p:cNvSpPr>
            <a:spLocks noChangeArrowheads="1"/>
          </p:cNvSpPr>
          <p:nvPr/>
        </p:nvSpPr>
        <p:spPr bwMode="auto">
          <a:xfrm>
            <a:off x="298940" y="2430535"/>
            <a:ext cx="8546120" cy="1677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rgbClr val="000000"/>
                </a:solidFill>
                <a:effectLst/>
                <a:cs typeface="Arial" panose="020B0604020202020204" pitchFamily="34" charset="0"/>
              </a:rPr>
              <a:t>Creating our flask app and loading the model:</a:t>
            </a:r>
            <a:endParaRPr lang="en-US" altLang="en-US" sz="2000" dirty="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en-US" sz="1600" dirty="0">
                <a:solidFill>
                  <a:srgbClr val="000000"/>
                </a:solidFill>
                <a:cs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Montserrat" panose="00000500000000000000" pitchFamily="2" charset="0"/>
                <a:cs typeface="Calibri" panose="020F0502020204030204" pitchFamily="34" charset="0"/>
              </a:rPr>
              <a:t>  </a:t>
            </a:r>
            <a:r>
              <a:rPr kumimoji="0" lang="en-US" altLang="en-US" sz="4900" b="1" i="0" u="none" strike="noStrike" cap="none" normalizeH="0" baseline="0" dirty="0">
                <a:ln>
                  <a:noFill/>
                </a:ln>
                <a:solidFill>
                  <a:srgbClr val="000000"/>
                </a:solidFill>
                <a:effectLst/>
                <a:latin typeface="Montserrat" panose="00000500000000000000" pitchFamily="2" charset="0"/>
                <a:cs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340" name="Picture 4">
            <a:extLst>
              <a:ext uri="{FF2B5EF4-FFF2-40B4-BE49-F238E27FC236}">
                <a16:creationId xmlns:a16="http://schemas.microsoft.com/office/drawing/2014/main" id="{643DBE1D-5346-4B27-9C4D-52D4F18909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337" y="3478238"/>
            <a:ext cx="4057650" cy="78105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5">
            <a:extLst>
              <a:ext uri="{FF2B5EF4-FFF2-40B4-BE49-F238E27FC236}">
                <a16:creationId xmlns:a16="http://schemas.microsoft.com/office/drawing/2014/main" id="{0F205060-BF96-4249-85F0-CCB3C511A6A4}"/>
              </a:ext>
            </a:extLst>
          </p:cNvPr>
          <p:cNvSpPr>
            <a:spLocks noChangeArrowheads="1"/>
          </p:cNvSpPr>
          <p:nvPr/>
        </p:nvSpPr>
        <p:spPr bwMode="auto">
          <a:xfrm>
            <a:off x="298940" y="4307703"/>
            <a:ext cx="8546120" cy="11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rgbClr val="000000"/>
                </a:solidFill>
                <a:effectLst/>
                <a:cs typeface="Arial" panose="020B0604020202020204" pitchFamily="34" charset="0"/>
              </a:rPr>
              <a:t>Routing to the html Page: </a:t>
            </a:r>
            <a:endParaRPr kumimoji="0" lang="en-US" altLang="en-US" sz="20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tabLst/>
            </a:pPr>
            <a:r>
              <a:rPr kumimoji="0" lang="en-US" altLang="en-US" sz="4900" b="0" i="0" u="none" strike="noStrike" cap="none" normalizeH="0" baseline="0" dirty="0">
                <a:ln>
                  <a:noFill/>
                </a:ln>
                <a:solidFill>
                  <a:srgbClr val="000000"/>
                </a:solidFill>
                <a:effectLst/>
                <a:latin typeface="Montserrat" panose="00000500000000000000" pitchFamily="2" charset="0"/>
                <a:cs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342" name="Picture 6">
            <a:extLst>
              <a:ext uri="{FF2B5EF4-FFF2-40B4-BE49-F238E27FC236}">
                <a16:creationId xmlns:a16="http://schemas.microsoft.com/office/drawing/2014/main" id="{E40BBC49-F27A-4995-BFF0-33FBAB5FA6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9387" y="5664037"/>
            <a:ext cx="4019550" cy="78105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E105193C-C1CB-4E9E-B3E3-3ADF2D0F610F}"/>
              </a:ext>
            </a:extLst>
          </p:cNvPr>
          <p:cNvSpPr txBox="1"/>
          <p:nvPr/>
        </p:nvSpPr>
        <p:spPr>
          <a:xfrm>
            <a:off x="571500" y="4700615"/>
            <a:ext cx="8534400" cy="923330"/>
          </a:xfrm>
          <a:prstGeom prst="rect">
            <a:avLst/>
          </a:prstGeom>
          <a:noFill/>
        </p:spPr>
        <p:txBody>
          <a:bodyPr wrap="square">
            <a:spAutoFit/>
          </a:bodyPr>
          <a:lstStyle/>
          <a:p>
            <a:pPr marL="285750" lvl="0" indent="-285750">
              <a:buFont typeface="Arial" panose="020B0604020202020204" pitchFamily="34" charset="0"/>
              <a:buChar char="•"/>
            </a:pPr>
            <a:r>
              <a:rPr lang="en-US" altLang="en-US" sz="1800" dirty="0">
                <a:solidFill>
                  <a:srgbClr val="000000"/>
                </a:solidFill>
                <a:cs typeface="Arial" panose="020B0604020202020204" pitchFamily="34" charset="0"/>
              </a:rPr>
              <a:t>@app.route is used to route the application where it should route to.</a:t>
            </a:r>
            <a:endParaRPr lang="en-US" altLang="en-US" sz="1800" dirty="0"/>
          </a:p>
          <a:p>
            <a:pPr marL="285750" lvl="0" indent="-285750">
              <a:buFont typeface="Arial" panose="020B0604020202020204" pitchFamily="34" charset="0"/>
              <a:buChar char="•"/>
            </a:pPr>
            <a:r>
              <a:rPr lang="en-US" altLang="en-US" sz="1800" dirty="0">
                <a:solidFill>
                  <a:srgbClr val="000000"/>
                </a:solidFill>
                <a:cs typeface="Arial" panose="020B0604020202020204" pitchFamily="34" charset="0"/>
              </a:rPr>
              <a:t> Rendering the template. This helps to redirect to home page. In this home page ,we give our input and ask the model to predict</a:t>
            </a:r>
            <a:endParaRPr lang="en-US" altLang="en-US" sz="1800" dirty="0"/>
          </a:p>
        </p:txBody>
      </p:sp>
      <p:sp>
        <p:nvSpPr>
          <p:cNvPr id="19" name="TextBox 18">
            <a:extLst>
              <a:ext uri="{FF2B5EF4-FFF2-40B4-BE49-F238E27FC236}">
                <a16:creationId xmlns:a16="http://schemas.microsoft.com/office/drawing/2014/main" id="{B3BB7E44-1688-4A43-AE92-8E28335B8A29}"/>
              </a:ext>
            </a:extLst>
          </p:cNvPr>
          <p:cNvSpPr txBox="1"/>
          <p:nvPr/>
        </p:nvSpPr>
        <p:spPr>
          <a:xfrm>
            <a:off x="581025" y="2802482"/>
            <a:ext cx="8159260" cy="646331"/>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Now after all the libraries are import we will be creating our flask app and the load our model into our flask app.</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9953246"/>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F6F0B-8AD8-42B6-9180-0F55179588C1}"/>
              </a:ext>
            </a:extLst>
          </p:cNvPr>
          <p:cNvSpPr>
            <a:spLocks noGrp="1"/>
          </p:cNvSpPr>
          <p:nvPr>
            <p:ph type="title"/>
          </p:nvPr>
        </p:nvSpPr>
        <p:spPr>
          <a:xfrm>
            <a:off x="152400" y="136525"/>
            <a:ext cx="8229600" cy="1143000"/>
          </a:xfrm>
        </p:spPr>
        <p:txBody>
          <a:bodyPr/>
          <a:lstStyle/>
          <a:p>
            <a:r>
              <a:rPr lang="en-US" sz="4400" dirty="0">
                <a:solidFill>
                  <a:srgbClr val="C00000"/>
                </a:solidFill>
                <a:latin typeface="Arial" panose="020B0604020202020204" pitchFamily="34" charset="0"/>
                <a:cs typeface="Arial" pitchFamily="34" charset="0"/>
              </a:rPr>
              <a:t>Results and Discussion(cont.)</a:t>
            </a:r>
            <a:endParaRPr lang="en-IN" dirty="0"/>
          </a:p>
        </p:txBody>
      </p:sp>
      <p:sp>
        <p:nvSpPr>
          <p:cNvPr id="3" name="Content Placeholder 2">
            <a:extLst>
              <a:ext uri="{FF2B5EF4-FFF2-40B4-BE49-F238E27FC236}">
                <a16:creationId xmlns:a16="http://schemas.microsoft.com/office/drawing/2014/main" id="{C2A7AA72-0669-4BD3-9E1D-48AE73E1918C}"/>
              </a:ext>
            </a:extLst>
          </p:cNvPr>
          <p:cNvSpPr>
            <a:spLocks noGrp="1"/>
          </p:cNvSpPr>
          <p:nvPr>
            <p:ph idx="1"/>
          </p:nvPr>
        </p:nvSpPr>
        <p:spPr>
          <a:xfrm>
            <a:off x="447675" y="1447800"/>
            <a:ext cx="8229600" cy="4525963"/>
          </a:xfrm>
        </p:spPr>
        <p:txBody>
          <a:bodyPr>
            <a:normAutofit/>
          </a:bodyPr>
          <a:lstStyle/>
          <a:p>
            <a:pPr>
              <a:buFont typeface="Wingdings" panose="05000000000000000000" pitchFamily="2" charset="2"/>
              <a:buChar char="§"/>
            </a:pPr>
            <a:r>
              <a:rPr lang="en-US" sz="2000" b="0" i="0" dirty="0">
                <a:effectLst/>
                <a:latin typeface="Montserrat" panose="00000500000000000000" pitchFamily="2" charset="0"/>
              </a:rPr>
              <a:t>Firstly, we are rendering the home.html template and from there we are navigating to our prediction page that is resultnew.html.</a:t>
            </a:r>
            <a:endParaRPr lang="en-IN" sz="2000" dirty="0"/>
          </a:p>
        </p:txBody>
      </p:sp>
      <p:sp>
        <p:nvSpPr>
          <p:cNvPr id="5" name="Footer Placeholder 4">
            <a:extLst>
              <a:ext uri="{FF2B5EF4-FFF2-40B4-BE49-F238E27FC236}">
                <a16:creationId xmlns:a16="http://schemas.microsoft.com/office/drawing/2014/main" id="{D627CD1A-3837-4F9F-81B5-FF5087B3D03D}"/>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1D5C3C61-A8CE-4C9E-BF04-975A070C0126}"/>
              </a:ext>
            </a:extLst>
          </p:cNvPr>
          <p:cNvSpPr>
            <a:spLocks noGrp="1"/>
          </p:cNvSpPr>
          <p:nvPr>
            <p:ph type="sldNum" sz="quarter" idx="12"/>
          </p:nvPr>
        </p:nvSpPr>
        <p:spPr/>
        <p:txBody>
          <a:bodyPr/>
          <a:lstStyle/>
          <a:p>
            <a:fld id="{7B28076C-CE04-4A00-BFAA-A90EA8355859}" type="slidenum">
              <a:rPr lang="en-US" smtClean="0"/>
              <a:pPr/>
              <a:t>33</a:t>
            </a:fld>
            <a:endParaRPr lang="en-US"/>
          </a:p>
        </p:txBody>
      </p:sp>
      <p:pic>
        <p:nvPicPr>
          <p:cNvPr id="16386" name="Picture 2">
            <a:extLst>
              <a:ext uri="{FF2B5EF4-FFF2-40B4-BE49-F238E27FC236}">
                <a16:creationId xmlns:a16="http://schemas.microsoft.com/office/drawing/2014/main" id="{E783F551-5E40-45CF-AB18-8619539BC5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2532063"/>
            <a:ext cx="8001000"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403978"/>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0FB72B7-CF1B-4435-A7D9-443FFFA4AF4E}"/>
              </a:ext>
            </a:extLst>
          </p:cNvPr>
          <p:cNvSpPr>
            <a:spLocks noGrp="1"/>
          </p:cNvSpPr>
          <p:nvPr>
            <p:ph type="ftr" sz="quarter" idx="11"/>
          </p:nvPr>
        </p:nvSpPr>
        <p:spPr/>
        <p:txBody>
          <a:bodyPr/>
          <a:lstStyle/>
          <a:p>
            <a:r>
              <a:rPr lang="en-US"/>
              <a:t>Department of CSE</a:t>
            </a:r>
          </a:p>
        </p:txBody>
      </p:sp>
      <p:sp>
        <p:nvSpPr>
          <p:cNvPr id="4" name="Slide Number Placeholder 3">
            <a:extLst>
              <a:ext uri="{FF2B5EF4-FFF2-40B4-BE49-F238E27FC236}">
                <a16:creationId xmlns:a16="http://schemas.microsoft.com/office/drawing/2014/main" id="{1010CB42-C7AD-47E5-B68A-83D19CFA7715}"/>
              </a:ext>
            </a:extLst>
          </p:cNvPr>
          <p:cNvSpPr>
            <a:spLocks noGrp="1"/>
          </p:cNvSpPr>
          <p:nvPr>
            <p:ph type="sldNum" sz="quarter" idx="12"/>
          </p:nvPr>
        </p:nvSpPr>
        <p:spPr/>
        <p:txBody>
          <a:bodyPr/>
          <a:lstStyle/>
          <a:p>
            <a:fld id="{7B28076C-CE04-4A00-BFAA-A90EA8355859}" type="slidenum">
              <a:rPr lang="en-US" smtClean="0"/>
              <a:pPr/>
              <a:t>34</a:t>
            </a:fld>
            <a:endParaRPr lang="en-US"/>
          </a:p>
        </p:txBody>
      </p:sp>
      <p:pic>
        <p:nvPicPr>
          <p:cNvPr id="6" name="Picture 5">
            <a:extLst>
              <a:ext uri="{FF2B5EF4-FFF2-40B4-BE49-F238E27FC236}">
                <a16:creationId xmlns:a16="http://schemas.microsoft.com/office/drawing/2014/main" id="{38D5C0AD-BD1E-40F5-B381-9E6C8B7D76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41550"/>
            <a:ext cx="8382000" cy="4114800"/>
          </a:xfrm>
          <a:prstGeom prst="rect">
            <a:avLst/>
          </a:prstGeom>
        </p:spPr>
      </p:pic>
      <p:sp>
        <p:nvSpPr>
          <p:cNvPr id="8" name="TextBox 7">
            <a:extLst>
              <a:ext uri="{FF2B5EF4-FFF2-40B4-BE49-F238E27FC236}">
                <a16:creationId xmlns:a16="http://schemas.microsoft.com/office/drawing/2014/main" id="{A743F681-D5F4-4895-9D79-F298732DDAE1}"/>
              </a:ext>
            </a:extLst>
          </p:cNvPr>
          <p:cNvSpPr txBox="1"/>
          <p:nvPr/>
        </p:nvSpPr>
        <p:spPr>
          <a:xfrm>
            <a:off x="457200" y="1371600"/>
            <a:ext cx="7772400" cy="707886"/>
          </a:xfrm>
          <a:prstGeom prst="rect">
            <a:avLst/>
          </a:prstGeom>
          <a:noFill/>
        </p:spPr>
        <p:txBody>
          <a:bodyPr wrap="square">
            <a:spAutoFit/>
          </a:bodyPr>
          <a:lstStyle/>
          <a:p>
            <a:pPr marL="285750" indent="-285750">
              <a:buFont typeface="Wingdings" panose="05000000000000000000" pitchFamily="2" charset="2"/>
              <a:buChar char="§"/>
            </a:pPr>
            <a:r>
              <a:rPr lang="en-US" sz="2000" b="0" i="0" dirty="0">
                <a:effectLst/>
                <a:latin typeface="Montserrat" panose="00000500000000000000" pitchFamily="2" charset="0"/>
              </a:rPr>
              <a:t>This is the prediction page where we get to choose the input from our local system and predict the output.</a:t>
            </a:r>
            <a:endParaRPr lang="en-IN" sz="2000" dirty="0"/>
          </a:p>
        </p:txBody>
      </p:sp>
      <p:sp>
        <p:nvSpPr>
          <p:cNvPr id="11" name="TextBox 10">
            <a:extLst>
              <a:ext uri="{FF2B5EF4-FFF2-40B4-BE49-F238E27FC236}">
                <a16:creationId xmlns:a16="http://schemas.microsoft.com/office/drawing/2014/main" id="{8DDE8C49-71A9-4638-B46F-C1DB64026E1E}"/>
              </a:ext>
            </a:extLst>
          </p:cNvPr>
          <p:cNvSpPr txBox="1"/>
          <p:nvPr/>
        </p:nvSpPr>
        <p:spPr>
          <a:xfrm>
            <a:off x="457200" y="381000"/>
            <a:ext cx="7772400" cy="646331"/>
          </a:xfrm>
          <a:prstGeom prst="rect">
            <a:avLst/>
          </a:prstGeom>
          <a:noFill/>
        </p:spPr>
        <p:txBody>
          <a:bodyPr wrap="square">
            <a:spAutoFit/>
          </a:bodyPr>
          <a:lstStyle/>
          <a:p>
            <a:r>
              <a:rPr lang="en-US" sz="3600" dirty="0">
                <a:solidFill>
                  <a:srgbClr val="C00000"/>
                </a:solidFill>
                <a:latin typeface="Arial" panose="020B0604020202020204" pitchFamily="34" charset="0"/>
                <a:cs typeface="Arial" pitchFamily="34" charset="0"/>
              </a:rPr>
              <a:t>Results and Discussion(cont.)</a:t>
            </a:r>
            <a:endParaRPr lang="en-IN" sz="3600" dirty="0"/>
          </a:p>
        </p:txBody>
      </p:sp>
    </p:spTree>
    <p:extLst>
      <p:ext uri="{BB962C8B-B14F-4D97-AF65-F5344CB8AC3E}">
        <p14:creationId xmlns:p14="http://schemas.microsoft.com/office/powerpoint/2010/main" val="2675945827"/>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08784F0-6015-43A4-A12B-1A0C7A551435}"/>
              </a:ext>
            </a:extLst>
          </p:cNvPr>
          <p:cNvSpPr>
            <a:spLocks noGrp="1"/>
          </p:cNvSpPr>
          <p:nvPr>
            <p:ph type="ftr" sz="quarter" idx="11"/>
          </p:nvPr>
        </p:nvSpPr>
        <p:spPr/>
        <p:txBody>
          <a:bodyPr/>
          <a:lstStyle/>
          <a:p>
            <a:r>
              <a:rPr lang="en-US" dirty="0"/>
              <a:t>Department of CSE</a:t>
            </a:r>
          </a:p>
        </p:txBody>
      </p:sp>
      <p:sp>
        <p:nvSpPr>
          <p:cNvPr id="4" name="Slide Number Placeholder 3">
            <a:extLst>
              <a:ext uri="{FF2B5EF4-FFF2-40B4-BE49-F238E27FC236}">
                <a16:creationId xmlns:a16="http://schemas.microsoft.com/office/drawing/2014/main" id="{7717CAA4-3210-43DE-9D7B-59CD55A7B774}"/>
              </a:ext>
            </a:extLst>
          </p:cNvPr>
          <p:cNvSpPr>
            <a:spLocks noGrp="1"/>
          </p:cNvSpPr>
          <p:nvPr>
            <p:ph type="sldNum" sz="quarter" idx="12"/>
          </p:nvPr>
        </p:nvSpPr>
        <p:spPr/>
        <p:txBody>
          <a:bodyPr/>
          <a:lstStyle/>
          <a:p>
            <a:fld id="{7B28076C-CE04-4A00-BFAA-A90EA8355859}" type="slidenum">
              <a:rPr lang="en-US" smtClean="0"/>
              <a:pPr/>
              <a:t>35</a:t>
            </a:fld>
            <a:endParaRPr lang="en-US"/>
          </a:p>
        </p:txBody>
      </p:sp>
      <p:pic>
        <p:nvPicPr>
          <p:cNvPr id="6" name="Picture 5">
            <a:extLst>
              <a:ext uri="{FF2B5EF4-FFF2-40B4-BE49-F238E27FC236}">
                <a16:creationId xmlns:a16="http://schemas.microsoft.com/office/drawing/2014/main" id="{BD323810-449A-4500-9443-EA8C91329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 y="1371600"/>
            <a:ext cx="8420100" cy="3917950"/>
          </a:xfrm>
          <a:prstGeom prst="rect">
            <a:avLst/>
          </a:prstGeom>
        </p:spPr>
      </p:pic>
      <p:sp>
        <p:nvSpPr>
          <p:cNvPr id="8" name="TextBox 7">
            <a:extLst>
              <a:ext uri="{FF2B5EF4-FFF2-40B4-BE49-F238E27FC236}">
                <a16:creationId xmlns:a16="http://schemas.microsoft.com/office/drawing/2014/main" id="{E5DC3ABD-A176-42E5-8E15-4CF03EBD6A69}"/>
              </a:ext>
            </a:extLst>
          </p:cNvPr>
          <p:cNvSpPr txBox="1"/>
          <p:nvPr/>
        </p:nvSpPr>
        <p:spPr>
          <a:xfrm>
            <a:off x="457200" y="5791200"/>
            <a:ext cx="8229600" cy="400110"/>
          </a:xfrm>
          <a:prstGeom prst="rect">
            <a:avLst/>
          </a:prstGeom>
          <a:noFill/>
        </p:spPr>
        <p:txBody>
          <a:bodyPr wrap="square">
            <a:spAutoFit/>
          </a:bodyPr>
          <a:lstStyle/>
          <a:p>
            <a:pPr marL="342900" indent="-342900">
              <a:buFont typeface="Wingdings" panose="05000000000000000000" pitchFamily="2" charset="2"/>
              <a:buChar char="§"/>
            </a:pPr>
            <a:r>
              <a:rPr lang="en-US" sz="2000" b="0" i="0" dirty="0">
                <a:effectLst/>
                <a:latin typeface="Montserrat" panose="00000500000000000000" pitchFamily="2" charset="0"/>
              </a:rPr>
              <a:t>Finally, the prediction for the given input features is shown. </a:t>
            </a:r>
            <a:endParaRPr lang="en-IN" sz="2000" dirty="0"/>
          </a:p>
        </p:txBody>
      </p:sp>
      <p:sp>
        <p:nvSpPr>
          <p:cNvPr id="9" name="TextBox 8">
            <a:extLst>
              <a:ext uri="{FF2B5EF4-FFF2-40B4-BE49-F238E27FC236}">
                <a16:creationId xmlns:a16="http://schemas.microsoft.com/office/drawing/2014/main" id="{6685EE31-34A3-4F92-ACF5-4851AD58B90C}"/>
              </a:ext>
            </a:extLst>
          </p:cNvPr>
          <p:cNvSpPr txBox="1"/>
          <p:nvPr/>
        </p:nvSpPr>
        <p:spPr>
          <a:xfrm>
            <a:off x="361950" y="381000"/>
            <a:ext cx="8229600" cy="954107"/>
          </a:xfrm>
          <a:prstGeom prst="rect">
            <a:avLst/>
          </a:prstGeom>
          <a:noFill/>
        </p:spPr>
        <p:txBody>
          <a:bodyPr wrap="square">
            <a:spAutoFit/>
          </a:bodyPr>
          <a:lstStyle/>
          <a:p>
            <a:r>
              <a:rPr lang="en-US" sz="3600" dirty="0">
                <a:solidFill>
                  <a:srgbClr val="C00000"/>
                </a:solidFill>
                <a:latin typeface="Arial" panose="020B0604020202020204" pitchFamily="34" charset="0"/>
                <a:cs typeface="Arial" pitchFamily="34" charset="0"/>
              </a:rPr>
              <a:t>Results and Discussion(cont.)</a:t>
            </a:r>
            <a:endParaRPr lang="en-IN" sz="3600" dirty="0"/>
          </a:p>
          <a:p>
            <a:endParaRPr lang="en-IN" sz="2000" dirty="0"/>
          </a:p>
        </p:txBody>
      </p:sp>
    </p:spTree>
    <p:extLst>
      <p:ext uri="{BB962C8B-B14F-4D97-AF65-F5344CB8AC3E}">
        <p14:creationId xmlns:p14="http://schemas.microsoft.com/office/powerpoint/2010/main" val="3297926396"/>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36</a:t>
            </a:fld>
            <a:endParaRPr lang="en-US"/>
          </a:p>
        </p:txBody>
      </p:sp>
      <p:sp>
        <p:nvSpPr>
          <p:cNvPr id="7" name="Title 1"/>
          <p:cNvSpPr>
            <a:spLocks noGrp="1"/>
          </p:cNvSpPr>
          <p:nvPr>
            <p:ph type="title"/>
          </p:nvPr>
        </p:nvSpPr>
        <p:spPr>
          <a:xfrm>
            <a:off x="533400" y="381000"/>
            <a:ext cx="8229600" cy="685800"/>
          </a:xfrm>
        </p:spPr>
        <p:txBody>
          <a:bodyPr>
            <a:normAutofit fontScale="90000"/>
          </a:bodyPr>
          <a:lstStyle/>
          <a:p>
            <a:pPr algn="l"/>
            <a:br>
              <a:rPr lang="en-US" dirty="0">
                <a:latin typeface="Arial" pitchFamily="34" charset="0"/>
                <a:cs typeface="Arial" pitchFamily="34" charset="0"/>
              </a:rPr>
            </a:br>
            <a:r>
              <a:rPr lang="en-US" dirty="0">
                <a:solidFill>
                  <a:srgbClr val="C00000"/>
                </a:solidFill>
                <a:latin typeface="Arial" pitchFamily="34" charset="0"/>
                <a:cs typeface="Arial" pitchFamily="34" charset="0"/>
              </a:rPr>
              <a:t>Conclusion(cont.)</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8" name="Content Placeholder 2"/>
          <p:cNvSpPr>
            <a:spLocks noGrp="1"/>
          </p:cNvSpPr>
          <p:nvPr>
            <p:ph idx="1"/>
          </p:nvPr>
        </p:nvSpPr>
        <p:spPr>
          <a:xfrm>
            <a:off x="523875" y="1371600"/>
            <a:ext cx="8229600" cy="4525963"/>
          </a:xfrm>
        </p:spPr>
        <p:txBody>
          <a:bodyPr>
            <a:normAutofit/>
          </a:bodyPr>
          <a:lstStyle/>
          <a:p>
            <a:pPr algn="just">
              <a:lnSpc>
                <a:spcPct val="160000"/>
              </a:lnSpc>
              <a:buFont typeface="Wingdings" panose="05000000000000000000" pitchFamily="2" charset="2"/>
              <a:buChar char="v"/>
            </a:pPr>
            <a:r>
              <a:rPr lang="en-US" sz="1600" dirty="0"/>
              <a:t>Prompt and timely accurate prediction of Movie box office gross plays a vital role in decreasing for producers and </a:t>
            </a:r>
            <a:r>
              <a:rPr lang="en-US" sz="1600" dirty="0" err="1"/>
              <a:t>stakeholders.An</a:t>
            </a:r>
            <a:r>
              <a:rPr lang="en-US" sz="1600" dirty="0"/>
              <a:t> attempt is made to predict the presence of Movie gross using Support vector machine, Random Forest , K-NN classification </a:t>
            </a:r>
            <a:r>
              <a:rPr lang="en-US" sz="1600" dirty="0" err="1"/>
              <a:t>Learning,Linear</a:t>
            </a:r>
            <a:r>
              <a:rPr lang="en-US" sz="1600" dirty="0"/>
              <a:t> regression methods of </a:t>
            </a:r>
            <a:r>
              <a:rPr lang="en-US" sz="1600" dirty="0" err="1"/>
              <a:t>Machine.we</a:t>
            </a:r>
            <a:r>
              <a:rPr lang="en-US" sz="1600" dirty="0"/>
              <a:t> got 71.90% accuracy by using Linear regression.</a:t>
            </a:r>
          </a:p>
          <a:p>
            <a:pPr algn="just">
              <a:lnSpc>
                <a:spcPct val="160000"/>
              </a:lnSpc>
              <a:buFont typeface="Wingdings" panose="05000000000000000000" pitchFamily="2" charset="2"/>
              <a:buChar char="v"/>
            </a:pPr>
            <a:r>
              <a:rPr lang="en-US" sz="1600" dirty="0"/>
              <a:t>I developed a computational model for movie box office gross prediction using a combination of features extracted from movie database metadata, budget-revenue relationship graphs, </a:t>
            </a:r>
            <a:r>
              <a:rPr lang="en-US" sz="1600" dirty="0" err="1"/>
              <a:t>popularityrevenue</a:t>
            </a:r>
            <a:r>
              <a:rPr lang="en-US" sz="1600" dirty="0"/>
              <a:t> relationship graphs, and movie-Revenue relationship graphs. I demonstrated that by using features extracted from these runtime-movies and revenue-movie relationship graphs, we are able to create a more accurate model than using metadata features alone.</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8284150"/>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37</a:t>
            </a:fld>
            <a:endParaRPr lang="en-US"/>
          </a:p>
        </p:txBody>
      </p:sp>
      <p:sp>
        <p:nvSpPr>
          <p:cNvPr id="7" name="Title 1"/>
          <p:cNvSpPr txBox="1">
            <a:spLocks/>
          </p:cNvSpPr>
          <p:nvPr/>
        </p:nvSpPr>
        <p:spPr>
          <a:xfrm>
            <a:off x="457200" y="304800"/>
            <a:ext cx="82296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dirty="0">
              <a:solidFill>
                <a:srgbClr val="C00000"/>
              </a:solidFill>
              <a:latin typeface="Arial" pitchFamily="34" charset="0"/>
              <a:cs typeface="Arial" pitchFamily="34" charset="0"/>
            </a:endParaRPr>
          </a:p>
          <a:p>
            <a:pPr algn="l"/>
            <a:r>
              <a:rPr lang="en-US" sz="4000" dirty="0">
                <a:solidFill>
                  <a:srgbClr val="C00000"/>
                </a:solidFill>
                <a:latin typeface="Arial" pitchFamily="34" charset="0"/>
                <a:cs typeface="Arial" pitchFamily="34" charset="0"/>
              </a:rPr>
              <a:t>References</a:t>
            </a:r>
            <a:br>
              <a:rPr lang="en-US" sz="4000" dirty="0">
                <a:latin typeface="Arial" pitchFamily="34" charset="0"/>
                <a:cs typeface="Arial" pitchFamily="34" charset="0"/>
              </a:rPr>
            </a:br>
            <a:endParaRPr lang="en-US" sz="4000" dirty="0">
              <a:latin typeface="Arial" pitchFamily="34" charset="0"/>
              <a:cs typeface="Arial" pitchFamily="34" charset="0"/>
            </a:endParaRPr>
          </a:p>
        </p:txBody>
      </p:sp>
      <p:sp>
        <p:nvSpPr>
          <p:cNvPr id="3" name="Content Placeholder 2">
            <a:extLst>
              <a:ext uri="{FF2B5EF4-FFF2-40B4-BE49-F238E27FC236}">
                <a16:creationId xmlns:a16="http://schemas.microsoft.com/office/drawing/2014/main" id="{61F808ED-4D37-4817-A24C-6AB31CB6AE22}"/>
              </a:ext>
            </a:extLst>
          </p:cNvPr>
          <p:cNvSpPr>
            <a:spLocks noGrp="1"/>
          </p:cNvSpPr>
          <p:nvPr>
            <p:ph idx="1"/>
          </p:nvPr>
        </p:nvSpPr>
        <p:spPr>
          <a:xfrm>
            <a:off x="461211" y="1295400"/>
            <a:ext cx="8229600" cy="4525963"/>
          </a:xfrm>
        </p:spPr>
        <p:txBody>
          <a:bodyPr>
            <a:noAutofit/>
          </a:bodyPr>
          <a:lstStyle/>
          <a:p>
            <a:pPr marL="0" indent="0">
              <a:buNone/>
            </a:pPr>
            <a:r>
              <a:rPr lang="en-IN" sz="1600" dirty="0">
                <a:latin typeface="Arial" panose="020B0604020202020204" pitchFamily="34" charset="0"/>
                <a:cs typeface="Arial" panose="020B0604020202020204" pitchFamily="34" charset="0"/>
              </a:rPr>
              <a:t>[1] 1.11. ensemble methods. </a:t>
            </a:r>
            <a:r>
              <a:rPr lang="en-IN" sz="1600" dirty="0" err="1">
                <a:latin typeface="Arial" panose="020B0604020202020204" pitchFamily="34" charset="0"/>
                <a:cs typeface="Arial" panose="020B0604020202020204" pitchFamily="34" charset="0"/>
              </a:rPr>
              <a:t>scikit</a:t>
            </a:r>
            <a:r>
              <a:rPr lang="en-IN" sz="1600" dirty="0">
                <a:latin typeface="Arial" panose="020B0604020202020204" pitchFamily="34" charset="0"/>
                <a:cs typeface="Arial" panose="020B0604020202020204" pitchFamily="34" charset="0"/>
              </a:rPr>
              <a:t>. (n.d.). Retrieved November 2, 2021, from </a:t>
            </a:r>
            <a:r>
              <a:rPr lang="en-IN" sz="1600" dirty="0">
                <a:latin typeface="Arial" panose="020B0604020202020204" pitchFamily="34" charset="0"/>
                <a:cs typeface="Arial" panose="020B0604020202020204" pitchFamily="34" charset="0"/>
                <a:hlinkClick r:id="rId2" tooltip="https://scikit-learn.org/stable/modules/ensemble.html#bagging-meta-estimator"/>
              </a:rPr>
              <a:t>https://scikit-learn.org/stable/modules/ensemble.html#bagging-meta-estimator</a:t>
            </a:r>
            <a:r>
              <a:rPr lang="en-IN" sz="1600" dirty="0">
                <a:latin typeface="Arial" panose="020B0604020202020204" pitchFamily="34" charset="0"/>
                <a:cs typeface="Arial" panose="020B0604020202020204" pitchFamily="34" charset="0"/>
              </a:rPr>
              <a:t>. </a:t>
            </a:r>
          </a:p>
          <a:p>
            <a:pPr marL="0" indent="0">
              <a:buNone/>
            </a:pPr>
            <a:r>
              <a:rPr lang="en-IN" sz="1600" dirty="0">
                <a:latin typeface="Arial" panose="020B0604020202020204" pitchFamily="34" charset="0"/>
                <a:cs typeface="Arial" panose="020B0604020202020204" pitchFamily="34" charset="0"/>
              </a:rPr>
              <a:t>[2] 5. visualizations. </a:t>
            </a:r>
            <a:r>
              <a:rPr lang="en-IN" sz="1600" dirty="0" err="1">
                <a:latin typeface="Arial" panose="020B0604020202020204" pitchFamily="34" charset="0"/>
                <a:cs typeface="Arial" panose="020B0604020202020204" pitchFamily="34" charset="0"/>
              </a:rPr>
              <a:t>scikit</a:t>
            </a:r>
            <a:r>
              <a:rPr lang="en-IN" sz="1600" dirty="0">
                <a:latin typeface="Arial" panose="020B0604020202020204" pitchFamily="34" charset="0"/>
                <a:cs typeface="Arial" panose="020B0604020202020204" pitchFamily="34" charset="0"/>
              </a:rPr>
              <a:t>. (n.d.). Retrieved November 2, 2021, from </a:t>
            </a:r>
            <a:r>
              <a:rPr lang="en-IN" sz="1600" dirty="0">
                <a:latin typeface="Arial" panose="020B0604020202020204" pitchFamily="34" charset="0"/>
                <a:cs typeface="Arial" panose="020B0604020202020204" pitchFamily="34" charset="0"/>
                <a:hlinkClick r:id="rId3" tooltip="https://scikit-learn.org/stable/visualizations.html"/>
              </a:rPr>
              <a:t>https://scikit-learn.org/stable/visualizations.html</a:t>
            </a:r>
            <a:r>
              <a:rPr lang="en-IN" sz="1600" dirty="0">
                <a:latin typeface="Arial" panose="020B0604020202020204" pitchFamily="34" charset="0"/>
                <a:cs typeface="Arial" panose="020B0604020202020204" pitchFamily="34" charset="0"/>
              </a:rPr>
              <a:t>. </a:t>
            </a:r>
          </a:p>
          <a:p>
            <a:pPr marL="0" indent="0">
              <a:buNone/>
            </a:pPr>
            <a:r>
              <a:rPr lang="en-IN" sz="1600" dirty="0">
                <a:latin typeface="Arial" panose="020B0604020202020204" pitchFamily="34" charset="0"/>
                <a:cs typeface="Arial" panose="020B0604020202020204" pitchFamily="34" charset="0"/>
              </a:rPr>
              <a:t>[3] The absolute basics for beginners. NumPy. (n.d.). Retrieved November 2, 2021, from </a:t>
            </a:r>
            <a:r>
              <a:rPr lang="en-IN" sz="1600" dirty="0">
                <a:latin typeface="Arial" panose="020B0604020202020204" pitchFamily="34" charset="0"/>
                <a:cs typeface="Arial" panose="020B0604020202020204" pitchFamily="34" charset="0"/>
                <a:hlinkClick r:id="rId4" tooltip="https://numpy.org/doc/stable/user/absolute_beginners.html"/>
              </a:rPr>
              <a:t>https://numpy.org/doc/stable/user/absolute_beginners.html</a:t>
            </a:r>
            <a:r>
              <a:rPr lang="en-IN" sz="1600" dirty="0">
                <a:latin typeface="Arial" panose="020B0604020202020204" pitchFamily="34" charset="0"/>
                <a:cs typeface="Arial" panose="020B0604020202020204" pitchFamily="34" charset="0"/>
              </a:rPr>
              <a:t>. </a:t>
            </a:r>
          </a:p>
          <a:p>
            <a:pPr marL="0" indent="0">
              <a:buNone/>
            </a:pPr>
            <a:r>
              <a:rPr lang="en-IN" sz="1600" dirty="0">
                <a:latin typeface="Arial" panose="020B0604020202020204" pitchFamily="34" charset="0"/>
                <a:cs typeface="Arial" panose="020B0604020202020204" pitchFamily="34" charset="0"/>
              </a:rPr>
              <a:t>[4] </a:t>
            </a:r>
            <a:r>
              <a:rPr lang="en-IN" sz="1600" dirty="0" err="1">
                <a:latin typeface="Arial" panose="020B0604020202020204" pitchFamily="34" charset="0"/>
                <a:cs typeface="Arial" panose="020B0604020202020204" pitchFamily="34" charset="0"/>
              </a:rPr>
              <a:t>Matplotlib.pyplot</a:t>
            </a:r>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matplotlib.pyplot</a:t>
            </a:r>
            <a:r>
              <a:rPr lang="en-IN" sz="1600" dirty="0">
                <a:latin typeface="Arial" panose="020B0604020202020204" pitchFamily="34" charset="0"/>
                <a:cs typeface="Arial" panose="020B0604020202020204" pitchFamily="34" charset="0"/>
              </a:rPr>
              <a:t> - Matplotlib 3.4.3 documentation. (n.d.). Retrieved November 2, 2021, from </a:t>
            </a:r>
            <a:r>
              <a:rPr lang="en-IN" sz="1600" dirty="0">
                <a:latin typeface="Arial" panose="020B0604020202020204" pitchFamily="34" charset="0"/>
                <a:cs typeface="Arial" panose="020B0604020202020204" pitchFamily="34" charset="0"/>
                <a:hlinkClick r:id="rId5" tooltip="https://matplotlib.org/stable/api/_as_gen/matplotlib.pyplot.html"/>
              </a:rPr>
              <a:t>https://matplotlib.org/stable/api/_as_gen/matplotlib.pyplot.html</a:t>
            </a:r>
            <a:r>
              <a:rPr lang="en-IN" sz="1600" dirty="0">
                <a:latin typeface="Arial" panose="020B0604020202020204" pitchFamily="34" charset="0"/>
                <a:cs typeface="Arial" panose="020B0604020202020204" pitchFamily="34" charset="0"/>
              </a:rPr>
              <a:t>. </a:t>
            </a:r>
          </a:p>
          <a:p>
            <a:pPr marL="0" indent="0">
              <a:buNone/>
            </a:pPr>
            <a:r>
              <a:rPr lang="en-IN" sz="1600" dirty="0">
                <a:latin typeface="Arial" panose="020B0604020202020204" pitchFamily="34" charset="0"/>
                <a:cs typeface="Arial" panose="020B0604020202020204" pitchFamily="34" charset="0"/>
              </a:rPr>
              <a:t>[5] </a:t>
            </a:r>
            <a:r>
              <a:rPr lang="en-IN" sz="1600" dirty="0" err="1">
                <a:latin typeface="Arial" panose="020B0604020202020204" pitchFamily="34" charset="0"/>
                <a:cs typeface="Arial" panose="020B0604020202020204" pitchFamily="34" charset="0"/>
              </a:rPr>
              <a:t>Narkhede</a:t>
            </a:r>
            <a:r>
              <a:rPr lang="en-IN" sz="1600" dirty="0">
                <a:latin typeface="Arial" panose="020B0604020202020204" pitchFamily="34" charset="0"/>
                <a:cs typeface="Arial" panose="020B0604020202020204" pitchFamily="34" charset="0"/>
              </a:rPr>
              <a:t>, S. (2021, June 15). Understanding confusion matrix. Medium. Retrieved November 2, 2021, from </a:t>
            </a:r>
            <a:r>
              <a:rPr lang="en-IN" sz="1600" dirty="0">
                <a:latin typeface="Arial" panose="020B0604020202020204" pitchFamily="34" charset="0"/>
                <a:cs typeface="Arial" panose="020B0604020202020204" pitchFamily="34" charset="0"/>
                <a:hlinkClick r:id="rId6" tooltip="https://towardsdatascience.com/understanding-confusion-matrix-a9ad42dcfd62"/>
              </a:rPr>
              <a:t>https://towardsdatascience.com/understanding-confusion-matrix-a9ad42dcfd62</a:t>
            </a:r>
            <a:r>
              <a:rPr lang="en-IN" sz="1600" dirty="0">
                <a:latin typeface="Arial" panose="020B0604020202020204" pitchFamily="34" charset="0"/>
                <a:cs typeface="Arial" panose="020B0604020202020204" pitchFamily="34" charset="0"/>
              </a:rPr>
              <a:t>. </a:t>
            </a:r>
          </a:p>
          <a:p>
            <a:pPr marL="0" indent="0">
              <a:buNone/>
            </a:pPr>
            <a:r>
              <a:rPr lang="en-US" sz="1600" dirty="0"/>
              <a:t>[6] </a:t>
            </a:r>
            <a:r>
              <a:rPr lang="en-US" sz="1600" dirty="0" err="1"/>
              <a:t>Simonoff</a:t>
            </a:r>
            <a:r>
              <a:rPr lang="en-US" sz="1600" dirty="0"/>
              <a:t>, J. S. and Sparrow, I. R. Predicting movie grosses: Winners and losers, blockbusters and sleepers. In Chance, 2000. </a:t>
            </a:r>
          </a:p>
          <a:p>
            <a:pPr marL="0" indent="0">
              <a:buNone/>
            </a:pPr>
            <a:r>
              <a:rPr lang="en-US" sz="1600" dirty="0"/>
              <a:t>[7] Joshi, M., Das, D., </a:t>
            </a:r>
            <a:r>
              <a:rPr lang="en-US" sz="1600" dirty="0" err="1"/>
              <a:t>Gimpel</a:t>
            </a:r>
            <a:r>
              <a:rPr lang="en-US" sz="1600" dirty="0"/>
              <a:t>, K., and Smith, N. A. Movie Reviews and Revenues: An Experiment in Text Regression. In Proceedings of the North American Chapter of the Association for Computational Linguistics Human Language Technologies Conference, 2010. </a:t>
            </a:r>
          </a:p>
          <a:p>
            <a:pPr marL="0" indent="0">
              <a:buNone/>
            </a:pPr>
            <a:r>
              <a:rPr lang="en-US" sz="1600" dirty="0"/>
              <a:t>[8] Sharda, R. and </a:t>
            </a:r>
            <a:r>
              <a:rPr lang="en-US" sz="1600" dirty="0" err="1"/>
              <a:t>Delen</a:t>
            </a:r>
            <a:r>
              <a:rPr lang="en-US" sz="1600" dirty="0"/>
              <a:t>, D. Predicting box-office success of motion pictures with neural networks. In Expert Systems with Applications, 2006</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9194576"/>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Introduction</a:t>
            </a:r>
          </a:p>
        </p:txBody>
      </p:sp>
      <p:sp>
        <p:nvSpPr>
          <p:cNvPr id="6" name="Content Placeholder 2"/>
          <p:cNvSpPr txBox="1">
            <a:spLocks/>
          </p:cNvSpPr>
          <p:nvPr/>
        </p:nvSpPr>
        <p:spPr>
          <a:xfrm>
            <a:off x="400050" y="1359904"/>
            <a:ext cx="8343900" cy="51050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70000"/>
              </a:lnSpc>
            </a:pPr>
            <a:r>
              <a:rPr lang="en-US" sz="1800" i="0" dirty="0">
                <a:effectLst/>
                <a:latin typeface="Montserrat" panose="00000500000000000000" pitchFamily="2" charset="0"/>
              </a:rPr>
              <a:t>Predicting society's reaction to a new product in the sense of popularity and adoption rate has become an emerging field of data analysis, and such kind of analysis can help the movie industry to take appropriate decisions. </a:t>
            </a:r>
          </a:p>
          <a:p>
            <a:pPr algn="just">
              <a:lnSpc>
                <a:spcPct val="170000"/>
              </a:lnSpc>
            </a:pPr>
            <a:r>
              <a:rPr lang="en-US" sz="1800" i="0" dirty="0">
                <a:effectLst/>
                <a:latin typeface="Montserrat" panose="00000500000000000000" pitchFamily="2" charset="0"/>
              </a:rPr>
              <a:t>Can film studios and its related stakeholders use a forecasting method for the prediction of revenue that a new movie can generate based on a few given input attributes like budget, runtime, released year, popularity, and so on.</a:t>
            </a:r>
          </a:p>
          <a:p>
            <a:pPr algn="just">
              <a:lnSpc>
                <a:spcPct val="170000"/>
              </a:lnSpc>
            </a:pPr>
            <a:r>
              <a:rPr lang="en-IN" sz="1800" dirty="0">
                <a:latin typeface="Arial" panose="020B0604020202020204" pitchFamily="34" charset="0"/>
                <a:cs typeface="Arial" pitchFamily="34" charset="0"/>
              </a:rPr>
              <a:t>Movie box office gross type Classification is one of the many problems that can be solved by Machine learning  Algorithms.</a:t>
            </a:r>
            <a:endParaRPr lang="en-US" sz="1800" i="0" dirty="0">
              <a:effectLst/>
              <a:latin typeface="Montserrat" panose="00000500000000000000" pitchFamily="2" charset="0"/>
            </a:endParaRPr>
          </a:p>
          <a:p>
            <a:pPr algn="just">
              <a:lnSpc>
                <a:spcPct val="170000"/>
              </a:lnSpc>
            </a:pPr>
            <a:endParaRPr lang="en-US" sz="1800" dirty="0">
              <a:latin typeface="Arial" panose="020B0604020202020204" pitchFamily="34" charset="0"/>
              <a:cs typeface="Arial" pitchFamily="34" charset="0"/>
            </a:endParaRPr>
          </a:p>
          <a:p>
            <a:pPr algn="just">
              <a:lnSpc>
                <a:spcPct val="170000"/>
              </a:lnSpc>
            </a:pPr>
            <a:endParaRPr lang="en-US" sz="1600" dirty="0"/>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p14="http://schemas.microsoft.com/office/powerpoint/2010/main" val="1399348966"/>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anose="020B0604020202020204" pitchFamily="34" charset="0"/>
                <a:cs typeface="Arial" pitchFamily="34" charset="0"/>
              </a:rPr>
              <a:t>Introduction(cont.)</a:t>
            </a:r>
          </a:p>
        </p:txBody>
      </p:sp>
      <p:sp>
        <p:nvSpPr>
          <p:cNvPr id="6" name="Content Placeholder 2"/>
          <p:cNvSpPr txBox="1">
            <a:spLocks/>
          </p:cNvSpPr>
          <p:nvPr/>
        </p:nvSpPr>
        <p:spPr>
          <a:xfrm>
            <a:off x="342900" y="1251286"/>
            <a:ext cx="8343900" cy="51050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70000"/>
              </a:lnSpc>
            </a:pPr>
            <a:r>
              <a:rPr lang="en-US" sz="2000" dirty="0">
                <a:latin typeface="Arial" panose="020B0604020202020204" pitchFamily="34" charset="0"/>
                <a:cs typeface="Arial" pitchFamily="34" charset="0"/>
              </a:rPr>
              <a:t>The primary goal of the project is to train an </a:t>
            </a:r>
            <a:r>
              <a:rPr lang="en-IN" sz="2000" dirty="0">
                <a:latin typeface="Arial" panose="020B0604020202020204" pitchFamily="34" charset="0"/>
                <a:cs typeface="Arial" panose="020B0604020202020204" pitchFamily="34" charset="0"/>
              </a:rPr>
              <a:t>M</a:t>
            </a:r>
            <a:r>
              <a:rPr lang="en-US" sz="2000" dirty="0">
                <a:latin typeface="Arial" panose="020B0604020202020204" pitchFamily="34" charset="0"/>
                <a:cs typeface="Arial" panose="020B0604020202020204" pitchFamily="34" charset="0"/>
              </a:rPr>
              <a:t>L model with a given Algorithm, that can </a:t>
            </a:r>
            <a:r>
              <a:rPr lang="en-IN" sz="2000" dirty="0">
                <a:latin typeface="Arial" panose="020B0604020202020204" pitchFamily="34" charset="0"/>
                <a:cs typeface="Arial" panose="020B0604020202020204" pitchFamily="34" charset="0"/>
              </a:rPr>
              <a:t>predict the gross for movies, based on the input features given to it. </a:t>
            </a:r>
          </a:p>
          <a:p>
            <a:pPr algn="just">
              <a:lnSpc>
                <a:spcPct val="170000"/>
              </a:lnSpc>
            </a:pPr>
            <a:r>
              <a:rPr lang="en-US" sz="2000" dirty="0">
                <a:latin typeface="Arial" panose="020B0604020202020204" pitchFamily="34" charset="0"/>
                <a:cs typeface="Arial" panose="020B0604020202020204" pitchFamily="34" charset="0"/>
              </a:rPr>
              <a:t>The main </a:t>
            </a:r>
            <a:r>
              <a:rPr lang="en-IN" sz="2000" dirty="0">
                <a:latin typeface="Arial" panose="020B0604020202020204" pitchFamily="34" charset="0"/>
                <a:cs typeface="Arial" panose="020B0604020202020204" pitchFamily="34" charset="0"/>
              </a:rPr>
              <a:t>challenge of this project is to understand the dataset, deal with missing values, use the right performance metrics for the algorithm and train the model with good accuracy for classification. </a:t>
            </a:r>
          </a:p>
          <a:p>
            <a:pPr algn="just">
              <a:lnSpc>
                <a:spcPct val="170000"/>
              </a:lnSpc>
            </a:pPr>
            <a:r>
              <a:rPr lang="en-IN" sz="2000" dirty="0">
                <a:latin typeface="Arial" panose="020B0604020202020204" pitchFamily="34" charset="0"/>
                <a:cs typeface="Arial" panose="020B0604020202020204" pitchFamily="34" charset="0"/>
              </a:rPr>
              <a:t>Using python and python integrated modules helps to face the challenges of a dataset and make an efficient model for predicting things.</a:t>
            </a:r>
            <a:endParaRPr lang="en-US" sz="2000" dirty="0">
              <a:latin typeface="Arial" panose="020B0604020202020204" pitchFamily="34" charset="0"/>
              <a:cs typeface="Arial" panose="020B0604020202020204" pitchFamily="34" charset="0"/>
            </a:endParaRPr>
          </a:p>
        </p:txBody>
      </p:sp>
      <p:sp>
        <p:nvSpPr>
          <p:cNvPr id="8" name="Footer Placeholder 7"/>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latin typeface="Arial" panose="020B0604020202020204" pitchFamily="34" charset="0"/>
                <a:cs typeface="Arial" panose="020B0604020202020204" pitchFamily="34" charset="0"/>
              </a:rPr>
              <a:pPr/>
              <a:t>5</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7518461"/>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6</a:t>
            </a:fld>
            <a:endParaRPr lang="en-US"/>
          </a:p>
        </p:txBody>
      </p:sp>
      <p:sp>
        <p:nvSpPr>
          <p:cNvPr id="10" name="Title 1"/>
          <p:cNvSpPr>
            <a:spLocks noGrp="1"/>
          </p:cNvSpPr>
          <p:nvPr>
            <p:ph type="title"/>
          </p:nvPr>
        </p:nvSpPr>
        <p:spPr>
          <a:xfrm>
            <a:off x="495300" y="381000"/>
            <a:ext cx="8229600" cy="655638"/>
          </a:xfrm>
        </p:spPr>
        <p:txBody>
          <a:bodyPr>
            <a:normAutofit fontScale="90000"/>
          </a:bodyPr>
          <a:lstStyle/>
          <a:p>
            <a:pPr algn="l"/>
            <a:r>
              <a:rPr lang="en-US" dirty="0">
                <a:solidFill>
                  <a:srgbClr val="C00000"/>
                </a:solidFill>
                <a:latin typeface="Arial" pitchFamily="34" charset="0"/>
                <a:cs typeface="Arial" pitchFamily="34" charset="0"/>
              </a:rPr>
              <a:t>Objectives</a:t>
            </a:r>
          </a:p>
        </p:txBody>
      </p:sp>
      <p:sp>
        <p:nvSpPr>
          <p:cNvPr id="11" name="Content Placeholder 2"/>
          <p:cNvSpPr>
            <a:spLocks noGrp="1"/>
          </p:cNvSpPr>
          <p:nvPr>
            <p:ph idx="1"/>
          </p:nvPr>
        </p:nvSpPr>
        <p:spPr>
          <a:xfrm>
            <a:off x="457200" y="1487738"/>
            <a:ext cx="8229600" cy="4868612"/>
          </a:xfrm>
        </p:spPr>
        <p:txBody>
          <a:bodyPr>
            <a:normAutofit fontScale="70000" lnSpcReduction="20000"/>
          </a:bodyPr>
          <a:lstStyle/>
          <a:p>
            <a:pPr algn="just">
              <a:lnSpc>
                <a:spcPct val="170000"/>
              </a:lnSpc>
            </a:pPr>
            <a:r>
              <a:rPr lang="en-US" sz="2600" dirty="0">
                <a:latin typeface="Arial" pitchFamily="34" charset="0"/>
                <a:cs typeface="Arial" pitchFamily="34" charset="0"/>
              </a:rPr>
              <a:t>Train a Machine Learning model that can predict the movie gross, based on the input features, with </a:t>
            </a:r>
            <a:r>
              <a:rPr lang="en-US" sz="2800" dirty="0">
                <a:latin typeface="Arial" pitchFamily="34" charset="0"/>
                <a:cs typeface="Arial" pitchFamily="34" charset="0"/>
              </a:rPr>
              <a:t>reasonable accuracy.</a:t>
            </a:r>
          </a:p>
          <a:p>
            <a:pPr algn="just">
              <a:lnSpc>
                <a:spcPct val="170000"/>
              </a:lnSpc>
            </a:pPr>
            <a:r>
              <a:rPr lang="en-US" sz="2400" dirty="0">
                <a:latin typeface="Arial" pitchFamily="34" charset="0"/>
                <a:cs typeface="Arial" pitchFamily="34" charset="0"/>
              </a:rPr>
              <a:t>This project helps classify the movie tittles types with machines more efficiently and reduces the time consumed for separating different movie gross.</a:t>
            </a:r>
          </a:p>
          <a:p>
            <a:pPr algn="just" rtl="0">
              <a:spcBef>
                <a:spcPts val="0"/>
              </a:spcBef>
              <a:spcAft>
                <a:spcPts val="800"/>
              </a:spcAft>
            </a:pPr>
            <a:endParaRPr lang="en-US" sz="1600" b="0" i="0" u="none" strike="noStrike" dirty="0">
              <a:solidFill>
                <a:srgbClr val="000000"/>
              </a:solidFill>
              <a:effectLst/>
              <a:latin typeface="arial" panose="020B0604020202020204" pitchFamily="34" charset="0"/>
            </a:endParaRPr>
          </a:p>
          <a:p>
            <a:pPr algn="just" rtl="0">
              <a:lnSpc>
                <a:spcPct val="170000"/>
              </a:lnSpc>
              <a:spcBef>
                <a:spcPts val="0"/>
              </a:spcBef>
              <a:spcAft>
                <a:spcPts val="800"/>
              </a:spcAft>
            </a:pPr>
            <a:r>
              <a:rPr lang="en-US" sz="2400" b="0" i="0" u="none" strike="noStrike" dirty="0">
                <a:solidFill>
                  <a:srgbClr val="000000"/>
                </a:solidFill>
                <a:effectLst/>
                <a:latin typeface="arial" panose="020B0604020202020204" pitchFamily="34" charset="0"/>
              </a:rPr>
              <a:t>This study marks as a decision support system for the movie  investment sector using machine learning techniques. This project helps investors associated with this business for avoiding investment risks. The system predicts an approximate success rate of a movie based on its profitability by analyzing historical data from different sources like Online rating, Director, Budget, Pre Release business, Genre, etc.. .</a:t>
            </a:r>
            <a:endParaRPr lang="en-US" sz="2400" b="0" i="0" dirty="0">
              <a:effectLst/>
              <a:latin typeface="Montserrat" panose="00000500000000000000" pitchFamily="2" charset="0"/>
            </a:endParaRPr>
          </a:p>
        </p:txBody>
      </p:sp>
    </p:spTree>
    <p:extLst>
      <p:ext uri="{BB962C8B-B14F-4D97-AF65-F5344CB8AC3E}">
        <p14:creationId xmlns:p14="http://schemas.microsoft.com/office/powerpoint/2010/main" val="3185972231"/>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7355-04AA-4405-BB0E-08220896FD33}"/>
              </a:ext>
            </a:extLst>
          </p:cNvPr>
          <p:cNvSpPr>
            <a:spLocks noGrp="1"/>
          </p:cNvSpPr>
          <p:nvPr>
            <p:ph type="title"/>
          </p:nvPr>
        </p:nvSpPr>
        <p:spPr>
          <a:xfrm>
            <a:off x="-304800" y="136525"/>
            <a:ext cx="8229600" cy="1143000"/>
          </a:xfrm>
        </p:spPr>
        <p:txBody>
          <a:bodyPr/>
          <a:lstStyle/>
          <a:p>
            <a:r>
              <a:rPr lang="en-US" sz="4400" dirty="0">
                <a:solidFill>
                  <a:srgbClr val="C00000"/>
                </a:solidFill>
                <a:latin typeface="Arial" pitchFamily="34" charset="0"/>
                <a:cs typeface="Arial" pitchFamily="34" charset="0"/>
              </a:rPr>
              <a:t>System Architecture Map</a:t>
            </a:r>
            <a:endParaRPr lang="en-IN" dirty="0"/>
          </a:p>
        </p:txBody>
      </p:sp>
      <p:sp>
        <p:nvSpPr>
          <p:cNvPr id="4" name="Footer Placeholder 3">
            <a:extLst>
              <a:ext uri="{FF2B5EF4-FFF2-40B4-BE49-F238E27FC236}">
                <a16:creationId xmlns:a16="http://schemas.microsoft.com/office/drawing/2014/main" id="{A589C597-D48C-4CAF-8313-A2BAC2F1A2CB}"/>
              </a:ext>
            </a:extLst>
          </p:cNvPr>
          <p:cNvSpPr>
            <a:spLocks noGrp="1"/>
          </p:cNvSpPr>
          <p:nvPr>
            <p:ph type="ftr" sz="quarter" idx="11"/>
          </p:nvPr>
        </p:nvSpPr>
        <p:spPr/>
        <p:txBody>
          <a:bodyPr/>
          <a:lstStyle/>
          <a:p>
            <a:r>
              <a:rPr lang="en-US"/>
              <a:t>Department of CSE</a:t>
            </a:r>
          </a:p>
        </p:txBody>
      </p:sp>
      <p:sp>
        <p:nvSpPr>
          <p:cNvPr id="5" name="Slide Number Placeholder 4">
            <a:extLst>
              <a:ext uri="{FF2B5EF4-FFF2-40B4-BE49-F238E27FC236}">
                <a16:creationId xmlns:a16="http://schemas.microsoft.com/office/drawing/2014/main" id="{5C4C0826-49D2-4D3E-8242-9AA40E20F347}"/>
              </a:ext>
            </a:extLst>
          </p:cNvPr>
          <p:cNvSpPr>
            <a:spLocks noGrp="1"/>
          </p:cNvSpPr>
          <p:nvPr>
            <p:ph type="sldNum" sz="quarter" idx="12"/>
          </p:nvPr>
        </p:nvSpPr>
        <p:spPr/>
        <p:txBody>
          <a:bodyPr/>
          <a:lstStyle/>
          <a:p>
            <a:fld id="{7B28076C-CE04-4A00-BFAA-A90EA8355859}" type="slidenum">
              <a:rPr lang="en-US" smtClean="0"/>
              <a:pPr/>
              <a:t>7</a:t>
            </a:fld>
            <a:endParaRPr lang="en-US"/>
          </a:p>
        </p:txBody>
      </p:sp>
      <p:pic>
        <p:nvPicPr>
          <p:cNvPr id="7" name="Picture 6">
            <a:extLst>
              <a:ext uri="{FF2B5EF4-FFF2-40B4-BE49-F238E27FC236}">
                <a16:creationId xmlns:a16="http://schemas.microsoft.com/office/drawing/2014/main" id="{CB334831-E4B0-480A-A83B-E85AAE8AA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60430"/>
            <a:ext cx="7696200" cy="4476914"/>
          </a:xfrm>
          <a:prstGeom prst="rect">
            <a:avLst/>
          </a:prstGeom>
        </p:spPr>
      </p:pic>
    </p:spTree>
    <p:extLst>
      <p:ext uri="{BB962C8B-B14F-4D97-AF65-F5344CB8AC3E}">
        <p14:creationId xmlns:p14="http://schemas.microsoft.com/office/powerpoint/2010/main" val="1412900880"/>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CC111-A546-4580-8ECE-E4A871D9519B}"/>
              </a:ext>
            </a:extLst>
          </p:cNvPr>
          <p:cNvSpPr>
            <a:spLocks noGrp="1"/>
          </p:cNvSpPr>
          <p:nvPr>
            <p:ph type="title"/>
          </p:nvPr>
        </p:nvSpPr>
        <p:spPr>
          <a:xfrm>
            <a:off x="298940" y="228600"/>
            <a:ext cx="5492260" cy="1066800"/>
          </a:xfrm>
        </p:spPr>
        <p:txBody>
          <a:bodyPr>
            <a:normAutofit fontScale="90000"/>
          </a:bodyPr>
          <a:lstStyle/>
          <a:p>
            <a:r>
              <a:rPr lang="en-US" sz="4000" dirty="0">
                <a:solidFill>
                  <a:srgbClr val="C00000"/>
                </a:solidFill>
                <a:latin typeface="Arial" pitchFamily="34" charset="0"/>
                <a:cs typeface="Arial" pitchFamily="34" charset="0"/>
              </a:rPr>
              <a:t>System Architecture Map</a:t>
            </a:r>
            <a:endParaRPr lang="en-IN" sz="4000" dirty="0"/>
          </a:p>
        </p:txBody>
      </p:sp>
      <p:sp>
        <p:nvSpPr>
          <p:cNvPr id="4" name="Footer Placeholder 3">
            <a:extLst>
              <a:ext uri="{FF2B5EF4-FFF2-40B4-BE49-F238E27FC236}">
                <a16:creationId xmlns:a16="http://schemas.microsoft.com/office/drawing/2014/main" id="{72FD4400-FF15-4472-A618-EAFF5AA5579E}"/>
              </a:ext>
            </a:extLst>
          </p:cNvPr>
          <p:cNvSpPr>
            <a:spLocks noGrp="1"/>
          </p:cNvSpPr>
          <p:nvPr>
            <p:ph type="ftr" sz="quarter" idx="11"/>
          </p:nvPr>
        </p:nvSpPr>
        <p:spPr/>
        <p:txBody>
          <a:bodyPr/>
          <a:lstStyle/>
          <a:p>
            <a:r>
              <a:rPr lang="en-US"/>
              <a:t>Department of CSE</a:t>
            </a:r>
          </a:p>
        </p:txBody>
      </p:sp>
      <p:sp>
        <p:nvSpPr>
          <p:cNvPr id="5" name="Slide Number Placeholder 4">
            <a:extLst>
              <a:ext uri="{FF2B5EF4-FFF2-40B4-BE49-F238E27FC236}">
                <a16:creationId xmlns:a16="http://schemas.microsoft.com/office/drawing/2014/main" id="{CF32D415-9985-434D-8280-975429A3CF4A}"/>
              </a:ext>
            </a:extLst>
          </p:cNvPr>
          <p:cNvSpPr>
            <a:spLocks noGrp="1"/>
          </p:cNvSpPr>
          <p:nvPr>
            <p:ph type="sldNum" sz="quarter" idx="12"/>
          </p:nvPr>
        </p:nvSpPr>
        <p:spPr/>
        <p:txBody>
          <a:bodyPr/>
          <a:lstStyle/>
          <a:p>
            <a:fld id="{7B28076C-CE04-4A00-BFAA-A90EA8355859}" type="slidenum">
              <a:rPr lang="en-US" smtClean="0"/>
              <a:pPr/>
              <a:t>8</a:t>
            </a:fld>
            <a:endParaRPr lang="en-US"/>
          </a:p>
        </p:txBody>
      </p:sp>
      <p:pic>
        <p:nvPicPr>
          <p:cNvPr id="7" name="Picture 6">
            <a:extLst>
              <a:ext uri="{FF2B5EF4-FFF2-40B4-BE49-F238E27FC236}">
                <a16:creationId xmlns:a16="http://schemas.microsoft.com/office/drawing/2014/main" id="{0FD30916-F060-4431-8B71-87A1B2E381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254125"/>
            <a:ext cx="5181600" cy="5181600"/>
          </a:xfrm>
          <a:prstGeom prst="rect">
            <a:avLst/>
          </a:prstGeom>
        </p:spPr>
      </p:pic>
    </p:spTree>
    <p:extLst>
      <p:ext uri="{BB962C8B-B14F-4D97-AF65-F5344CB8AC3E}">
        <p14:creationId xmlns:p14="http://schemas.microsoft.com/office/powerpoint/2010/main" val="1952677012"/>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9</a:t>
            </a:fld>
            <a:endParaRPr lang="en-US"/>
          </a:p>
        </p:txBody>
      </p:sp>
      <p:sp>
        <p:nvSpPr>
          <p:cNvPr id="7" name="Title 1"/>
          <p:cNvSpPr>
            <a:spLocks noGrp="1"/>
          </p:cNvSpPr>
          <p:nvPr>
            <p:ph type="title"/>
          </p:nvPr>
        </p:nvSpPr>
        <p:spPr>
          <a:xfrm>
            <a:off x="438150" y="304800"/>
            <a:ext cx="8229600" cy="655638"/>
          </a:xfrm>
        </p:spPr>
        <p:txBody>
          <a:bodyPr>
            <a:noAutofit/>
          </a:bodyPr>
          <a:lstStyle/>
          <a:p>
            <a:pPr algn="just">
              <a:lnSpc>
                <a:spcPct val="150000"/>
              </a:lnSpc>
            </a:pPr>
            <a:r>
              <a:rPr lang="en-US" sz="3600" b="1" dirty="0">
                <a:solidFill>
                  <a:srgbClr val="C00000"/>
                </a:solidFill>
                <a:latin typeface="Arial" panose="020B0604020202020204" pitchFamily="34" charset="0"/>
                <a:cs typeface="Arial" pitchFamily="34" charset="0"/>
              </a:rPr>
              <a:t>Software Requirements</a:t>
            </a:r>
            <a:r>
              <a:rPr lang="en-US" sz="3600" dirty="0">
                <a:solidFill>
                  <a:srgbClr val="C00000"/>
                </a:solidFill>
                <a:latin typeface="Arial" panose="020B0604020202020204" pitchFamily="34" charset="0"/>
                <a:cs typeface="Arial" pitchFamily="34" charset="0"/>
              </a:rPr>
              <a:t>:</a:t>
            </a:r>
          </a:p>
        </p:txBody>
      </p:sp>
      <p:sp>
        <p:nvSpPr>
          <p:cNvPr id="8" name="Content Placeholder 2"/>
          <p:cNvSpPr>
            <a:spLocks noGrp="1"/>
          </p:cNvSpPr>
          <p:nvPr>
            <p:ph idx="1"/>
          </p:nvPr>
        </p:nvSpPr>
        <p:spPr>
          <a:xfrm>
            <a:off x="457200" y="1398797"/>
            <a:ext cx="8382000" cy="5022056"/>
          </a:xfrm>
        </p:spPr>
        <p:txBody>
          <a:bodyPr>
            <a:normAutofit/>
          </a:bodyPr>
          <a:lstStyle/>
          <a:p>
            <a:pPr algn="just">
              <a:lnSpc>
                <a:spcPct val="150000"/>
              </a:lnSpc>
            </a:pPr>
            <a:r>
              <a:rPr lang="en-IN" sz="2400" dirty="0">
                <a:latin typeface="Arial" panose="020B0604020202020204" pitchFamily="34" charset="0"/>
                <a:cs typeface="Arial" pitchFamily="34" charset="0"/>
              </a:rPr>
              <a:t>Selection of dataset with large data and proper labelled values</a:t>
            </a:r>
          </a:p>
          <a:p>
            <a:pPr algn="just">
              <a:lnSpc>
                <a:spcPct val="150000"/>
              </a:lnSpc>
            </a:pPr>
            <a:r>
              <a:rPr lang="en-US" sz="2800" b="1" dirty="0">
                <a:latin typeface="Arial" panose="020B0604020202020204" pitchFamily="34" charset="0"/>
                <a:cs typeface="Arial" pitchFamily="34" charset="0"/>
              </a:rPr>
              <a:t>Software Requirements</a:t>
            </a:r>
            <a:r>
              <a:rPr lang="en-US" sz="2800" dirty="0">
                <a:latin typeface="Arial" panose="020B0604020202020204" pitchFamily="34" charset="0"/>
                <a:cs typeface="Arial" pitchFamily="34" charset="0"/>
              </a:rPr>
              <a:t>:</a:t>
            </a:r>
          </a:p>
          <a:p>
            <a:pPr lvl="1" algn="just">
              <a:lnSpc>
                <a:spcPct val="150000"/>
              </a:lnSpc>
            </a:pPr>
            <a:r>
              <a:rPr lang="en-US" sz="2400" dirty="0"/>
              <a:t>The following are the software s required for the project: </a:t>
            </a:r>
          </a:p>
          <a:p>
            <a:pPr marL="457200" lvl="1" indent="0" algn="just">
              <a:lnSpc>
                <a:spcPct val="150000"/>
              </a:lnSpc>
              <a:buNone/>
            </a:pPr>
            <a:r>
              <a:rPr lang="en-US" sz="2400" dirty="0"/>
              <a:t>      ● </a:t>
            </a:r>
            <a:r>
              <a:rPr lang="en-US" sz="2400" dirty="0" err="1"/>
              <a:t>Jupyter</a:t>
            </a:r>
            <a:r>
              <a:rPr lang="en-US" sz="2400" dirty="0"/>
              <a:t> Notebook </a:t>
            </a:r>
          </a:p>
          <a:p>
            <a:pPr marL="457200" lvl="1" indent="0" algn="just">
              <a:lnSpc>
                <a:spcPct val="150000"/>
              </a:lnSpc>
              <a:buNone/>
            </a:pPr>
            <a:r>
              <a:rPr lang="en-US" sz="2400" dirty="0"/>
              <a:t>      ● Spyder </a:t>
            </a:r>
          </a:p>
          <a:p>
            <a:pPr marL="457200" lvl="1" indent="0" algn="just">
              <a:lnSpc>
                <a:spcPct val="150000"/>
              </a:lnSpc>
              <a:buNone/>
            </a:pPr>
            <a:r>
              <a:rPr lang="en-US" sz="2400" dirty="0"/>
              <a:t>      ● Microsoft Excel 2013</a:t>
            </a:r>
            <a:endParaRPr lang="en-US" sz="2400" dirty="0">
              <a:latin typeface="Arial" panose="020B0604020202020204" pitchFamily="34" charset="0"/>
              <a:cs typeface="Arial" pitchFamily="34" charset="0"/>
            </a:endParaRPr>
          </a:p>
        </p:txBody>
      </p:sp>
    </p:spTree>
    <p:extLst>
      <p:ext uri="{BB962C8B-B14F-4D97-AF65-F5344CB8AC3E}">
        <p14:creationId xmlns:p14="http://schemas.microsoft.com/office/powerpoint/2010/main" val="3436924083"/>
      </p:ext>
    </p:extLst>
  </p:cSld>
  <p:clrMapOvr>
    <a:masterClrMapping/>
  </p:clrMapOvr>
  <p:transition spd="slow">
    <p:push/>
  </p:transition>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6113</TotalTime>
  <Words>3077</Words>
  <Application>Microsoft Office PowerPoint</Application>
  <PresentationFormat>On-screen Show (4:3)</PresentationFormat>
  <Paragraphs>287</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Arial</vt:lpstr>
      <vt:lpstr>Calibri</vt:lpstr>
      <vt:lpstr>Courier New</vt:lpstr>
      <vt:lpstr>Montserrat</vt:lpstr>
      <vt:lpstr>Open Sans</vt:lpstr>
      <vt:lpstr>Wingdings</vt:lpstr>
      <vt:lpstr>Custom Design</vt:lpstr>
      <vt:lpstr> </vt:lpstr>
      <vt:lpstr>Presentation Outline</vt:lpstr>
      <vt:lpstr>PowerPoint Presentation</vt:lpstr>
      <vt:lpstr>PowerPoint Presentation</vt:lpstr>
      <vt:lpstr>PowerPoint Presentation</vt:lpstr>
      <vt:lpstr>Objectives</vt:lpstr>
      <vt:lpstr>System Architecture Map</vt:lpstr>
      <vt:lpstr>System Architecture Map</vt:lpstr>
      <vt:lpstr>Software Requirements:</vt:lpstr>
      <vt:lpstr>Hardware Requirements:</vt:lpstr>
      <vt:lpstr>Project Implementation(cont.)</vt:lpstr>
      <vt:lpstr>PowerPoint Presentation</vt:lpstr>
      <vt:lpstr>Project Implementation(cont.)</vt:lpstr>
      <vt:lpstr>Project Implementation (cont.)</vt:lpstr>
      <vt:lpstr>PowerPoint Presentation</vt:lpstr>
      <vt:lpstr>Project Implementation(cont.) </vt:lpstr>
      <vt:lpstr>Methodology</vt:lpstr>
      <vt:lpstr>Methodology</vt:lpstr>
      <vt:lpstr>Methodology (cont.)</vt:lpstr>
      <vt:lpstr>Application Snapshots</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Discussion(cont.)</vt:lpstr>
      <vt:lpstr>Results and Discussion(cont.)</vt:lpstr>
      <vt:lpstr>Results and Discussion(cont.)</vt:lpstr>
      <vt:lpstr>Results and Discussion(cont.)</vt:lpstr>
      <vt:lpstr>Results and Discussion(cont.)</vt:lpstr>
      <vt:lpstr>PowerPoint Presentation</vt:lpstr>
      <vt:lpstr>PowerPoint Presentation</vt:lpstr>
      <vt:lpstr> Conclusion(cont.)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Vishnu V</cp:lastModifiedBy>
  <cp:revision>124</cp:revision>
  <dcterms:created xsi:type="dcterms:W3CDTF">2019-11-06T07:48:53Z</dcterms:created>
  <dcterms:modified xsi:type="dcterms:W3CDTF">2022-04-12T13:13:52Z</dcterms:modified>
</cp:coreProperties>
</file>