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1" r:id="rId2"/>
    <p:sldId id="290" r:id="rId3"/>
    <p:sldId id="277" r:id="rId4"/>
    <p:sldId id="291" r:id="rId5"/>
    <p:sldId id="279" r:id="rId6"/>
    <p:sldId id="281" r:id="rId7"/>
    <p:sldId id="292" r:id="rId8"/>
    <p:sldId id="283" r:id="rId9"/>
    <p:sldId id="293" r:id="rId10"/>
    <p:sldId id="296" r:id="rId11"/>
    <p:sldId id="297" r:id="rId12"/>
    <p:sldId id="300" r:id="rId13"/>
    <p:sldId id="303" r:id="rId14"/>
    <p:sldId id="301" r:id="rId15"/>
    <p:sldId id="302" r:id="rId16"/>
    <p:sldId id="284" r:id="rId17"/>
    <p:sldId id="299" r:id="rId18"/>
    <p:sldId id="285" r:id="rId19"/>
    <p:sldId id="28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590" autoAdjust="0"/>
  </p:normalViewPr>
  <p:slideViewPr>
    <p:cSldViewPr>
      <p:cViewPr varScale="1">
        <p:scale>
          <a:sx n="76" d="100"/>
          <a:sy n="76" d="100"/>
        </p:scale>
        <p:origin x="165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14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C765-4EEE-40D6-8764-C358A9B0EA2D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0CD3-6E5F-40AF-B983-BCBC5BE7EFA8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355-2878-40EF-BB47-0AEFF38312E9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43EF-B253-4651-964D-5C22C18A1755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55E2-DE6E-4EB6-8DFA-DC17E6D6B29D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9DA3-207B-4128-A780-0899C9C276AD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12-8377-45A9-BD19-18629BBD0547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A7BD-A364-4835-B5C3-69F4869872EB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191-5CCA-41B9-93A5-50C4E62DD0DE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2D50-3CC8-4828-A0F7-4352819C0BDB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0AC0-521A-4761-B605-21BC84785148}" type="datetime3">
              <a:rPr lang="en-US" smtClean="0"/>
              <a:pPr/>
              <a:t>12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3028" y="2505363"/>
            <a:ext cx="671794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Machine </a:t>
            </a:r>
            <a:r>
              <a:rPr lang="en-IN" sz="3600" dirty="0"/>
              <a:t>learning project</a:t>
            </a:r>
          </a:p>
          <a:p>
            <a:pPr algn="ctr"/>
            <a:r>
              <a:rPr lang="en-IN" sz="3600" dirty="0"/>
              <a:t>Topic:- Visa  Approval Prediction</a:t>
            </a:r>
          </a:p>
          <a:p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1143000" y="4114800"/>
            <a:ext cx="66293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Project Supervisor :- Mrs. Nafees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Munnera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/>
              <a:t>,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Name of the Student :-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Mr.Papolu</a:t>
            </a:r>
            <a:r>
              <a:rPr lang="en-US" dirty="0">
                <a:latin typeface="Arial" pitchFamily="34" charset="0"/>
                <a:cs typeface="Arial" pitchFamily="34" charset="0"/>
              </a:rPr>
              <a:t> Abhishek.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Register Number :- 39110741.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new letter head July30_202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99" y="228600"/>
            <a:ext cx="8686800" cy="1752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IN" sz="1800" dirty="0"/>
              <a:t>The machine learning model accuracy depends a lot on the data used so analysation of the data is important.</a:t>
            </a:r>
          </a:p>
          <a:p>
            <a:r>
              <a:rPr lang="en-IN" sz="1800" dirty="0"/>
              <a:t>Once the null values are removed from the data sheet we use this data to train our data.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E89ACC-7883-4345-B7B8-BBD3B4CEF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34494"/>
            <a:ext cx="8153400" cy="342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0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" y="1352284"/>
            <a:ext cx="670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 the machine 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use the train test split algorithm to train the model with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algorithm divides the data into 2 uneven parts.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model is trained with the larger part of then it tries to predict the result using the remaining part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model then trains itself from the second part of the data sheet reducing the work load on us.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5211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visualization:-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7EA7AC-679B-4503-BC94-11C43AEAF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229600" cy="4984749"/>
          </a:xfrm>
        </p:spPr>
      </p:pic>
    </p:spTree>
    <p:extLst>
      <p:ext uri="{BB962C8B-B14F-4D97-AF65-F5344CB8AC3E}">
        <p14:creationId xmlns:p14="http://schemas.microsoft.com/office/powerpoint/2010/main" val="140976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9B331D-D9CA-45A0-9E0C-5F8962AC7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8229600" cy="480059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2827A8-55DA-4A3E-9ED2-A31624D27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92" y="1531466"/>
            <a:ext cx="6507507" cy="4800600"/>
          </a:xfrm>
        </p:spPr>
      </p:pic>
    </p:spTree>
    <p:extLst>
      <p:ext uri="{BB962C8B-B14F-4D97-AF65-F5344CB8AC3E}">
        <p14:creationId xmlns:p14="http://schemas.microsoft.com/office/powerpoint/2010/main" val="212278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11354" y="5644459"/>
            <a:ext cx="2204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Box plot and bar plot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CB4EB1-E35B-486C-9B67-25294D35D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153400" cy="5060950"/>
          </a:xfrm>
        </p:spPr>
      </p:pic>
    </p:spTree>
    <p:extLst>
      <p:ext uri="{BB962C8B-B14F-4D97-AF65-F5344CB8AC3E}">
        <p14:creationId xmlns:p14="http://schemas.microsoft.com/office/powerpoint/2010/main" val="2145361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ED4-350B-4878-B3BD-885E45171D2E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Results and Discussion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068763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Franklin Gothic Book (Body)"/>
              </a:rPr>
              <a:t>In our project we used predict() function of </a:t>
            </a:r>
            <a:r>
              <a:rPr lang="en-US" dirty="0" err="1">
                <a:latin typeface="Franklin Gothic Book (Body)"/>
              </a:rPr>
              <a:t>scikit</a:t>
            </a:r>
            <a:r>
              <a:rPr lang="en-US" dirty="0">
                <a:latin typeface="Franklin Gothic Book (Body)"/>
              </a:rPr>
              <a:t>-learn to predict our model taking </a:t>
            </a:r>
            <a:r>
              <a:rPr lang="en-US" dirty="0" err="1">
                <a:latin typeface="Franklin Gothic Book (Body)"/>
              </a:rPr>
              <a:t>X_test</a:t>
            </a:r>
            <a:r>
              <a:rPr lang="en-US" dirty="0">
                <a:latin typeface="Franklin Gothic Book (Body)"/>
              </a:rPr>
              <a:t> inside to predict() function and called it </a:t>
            </a:r>
            <a:r>
              <a:rPr lang="en-US" dirty="0" err="1">
                <a:latin typeface="Franklin Gothic Book (Body)"/>
              </a:rPr>
              <a:t>y_predict</a:t>
            </a:r>
            <a:r>
              <a:rPr lang="en-US" dirty="0">
                <a:latin typeface="Franklin Gothic Book (Body)"/>
              </a:rPr>
              <a:t>.</a:t>
            </a:r>
            <a:endParaRPr lang="en-IN" dirty="0">
              <a:latin typeface="Franklin Gothic Book (Body)"/>
            </a:endParaRPr>
          </a:p>
          <a:p>
            <a:r>
              <a:rPr lang="en-US" dirty="0">
                <a:latin typeface="Franklin Gothic Book (Body)"/>
              </a:rPr>
              <a:t>		i.e.  </a:t>
            </a:r>
            <a:r>
              <a:rPr lang="en-US" dirty="0" err="1">
                <a:latin typeface="Franklin Gothic Book (Body)"/>
              </a:rPr>
              <a:t>y_predict</a:t>
            </a:r>
            <a:r>
              <a:rPr lang="en-US" dirty="0">
                <a:latin typeface="Franklin Gothic Book (Body)"/>
              </a:rPr>
              <a:t>=predict(</a:t>
            </a:r>
            <a:r>
              <a:rPr lang="en-US" dirty="0" err="1">
                <a:latin typeface="Franklin Gothic Book (Body)"/>
              </a:rPr>
              <a:t>X_test</a:t>
            </a:r>
            <a:r>
              <a:rPr lang="en-US" dirty="0">
                <a:latin typeface="Franklin Gothic Book (Body)"/>
              </a:rPr>
              <a:t>)</a:t>
            </a:r>
            <a:endParaRPr lang="en-IN" dirty="0">
              <a:latin typeface="Franklin Gothic Book (Body)"/>
            </a:endParaRPr>
          </a:p>
          <a:p>
            <a:r>
              <a:rPr lang="en-US" dirty="0">
                <a:latin typeface="Franklin Gothic Book (Body)"/>
              </a:rPr>
              <a:t> For our sake we checked the length of our </a:t>
            </a:r>
            <a:r>
              <a:rPr lang="en-US" dirty="0" err="1">
                <a:latin typeface="Franklin Gothic Book (Body)"/>
              </a:rPr>
              <a:t>y_predict</a:t>
            </a:r>
            <a:r>
              <a:rPr lang="en-US" dirty="0">
                <a:latin typeface="Franklin Gothic Book (Body)"/>
              </a:rPr>
              <a:t> which gave us 1,45,253 which is equal to the length of </a:t>
            </a:r>
            <a:r>
              <a:rPr lang="en-US" dirty="0" err="1">
                <a:latin typeface="Franklin Gothic Book (Body)"/>
              </a:rPr>
              <a:t>X_test</a:t>
            </a:r>
            <a:r>
              <a:rPr lang="en-US" dirty="0">
                <a:latin typeface="Franklin Gothic Book (Body)"/>
              </a:rPr>
              <a:t> before training and predicting our model. </a:t>
            </a:r>
            <a:endParaRPr lang="en-IN" dirty="0">
              <a:latin typeface="Franklin Gothic Book (Body)"/>
            </a:endParaRPr>
          </a:p>
          <a:p>
            <a:r>
              <a:rPr lang="en-US" dirty="0">
                <a:latin typeface="Franklin Gothic Book (Body)"/>
              </a:rPr>
              <a:t>These predictions tell us how well our model performed and how well they predicted the final result.</a:t>
            </a:r>
          </a:p>
          <a:p>
            <a:r>
              <a:rPr lang="en-US" dirty="0">
                <a:latin typeface="Franklin Gothic Book (Body)"/>
              </a:rPr>
              <a:t>Finally we can see that the model has an accuracy score of more than 97% which tells us that our model performs well with a training score of 1.</a:t>
            </a:r>
          </a:p>
          <a:p>
            <a:r>
              <a:rPr lang="en-US" dirty="0">
                <a:latin typeface="Franklin Gothic Book (Body)"/>
              </a:rPr>
              <a:t>We further use precision, recall ,classification report, confusion matrix to see how good our model works after the prediction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2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943100"/>
            <a:ext cx="3810000" cy="32004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E347247-5A9D-4277-AE4C-2B604C5C4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84" y="1600200"/>
            <a:ext cx="8220231" cy="4525963"/>
          </a:xfrm>
        </p:spPr>
      </p:pic>
    </p:spTree>
    <p:extLst>
      <p:ext uri="{BB962C8B-B14F-4D97-AF65-F5344CB8AC3E}">
        <p14:creationId xmlns:p14="http://schemas.microsoft.com/office/powerpoint/2010/main" val="1170954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2093-AB03-4944-BBF7-9D1F3BE620B7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Conclusion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/>
              <a:t>Our model was able to use the data properly and achieve a respectable result</a:t>
            </a:r>
          </a:p>
          <a:p>
            <a:r>
              <a:rPr lang="en-IN" sz="2800" dirty="0"/>
              <a:t>As the accuracy score of the prediction is 85% we can say that the model works good and has achieved the goal we visualized </a:t>
            </a:r>
          </a:p>
          <a:p>
            <a:r>
              <a:rPr lang="en-IN" sz="2800" dirty="0"/>
              <a:t>The accuracy of the model can be still improved if the data is more analysed which is out the scope as it requires much precision in collection of the data </a:t>
            </a:r>
          </a:p>
          <a:p>
            <a:r>
              <a:rPr lang="en-IN" sz="2800" dirty="0"/>
              <a:t>The random classifier has an attribute named n-estimators which increases the accuracy when increased, but its tough to use as the model takes more time than usual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45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96E4-D5C8-425D-96E7-CA40EBBFE28F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436" y="55001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300" dirty="0">
                <a:latin typeface="Arial" pitchFamily="34" charset="0"/>
                <a:cs typeface="Arial" pitchFamily="34" charset="0"/>
              </a:rPr>
              <a:t>References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[1] D.A. Leatherman, Colorado State Forest Service entomologist (retired); 2/99. http://www.ext.colostate.edu/pubs/insect/05528.html Revised 9/11.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[2] </a:t>
            </a:r>
            <a:r>
              <a:rPr lang="en-US" dirty="0" err="1"/>
              <a:t>Blackard</a:t>
            </a:r>
            <a:r>
              <a:rPr lang="en-US" dirty="0"/>
              <a:t>, Jock A., Dean, Denis J. “Comparative accuracies of </a:t>
            </a:r>
            <a:r>
              <a:rPr lang="en-US" dirty="0" err="1"/>
              <a:t>artifical</a:t>
            </a:r>
            <a:r>
              <a:rPr lang="en-US" dirty="0"/>
              <a:t> neural networks and discriminant analysis in predicting </a:t>
            </a:r>
            <a:r>
              <a:rPr lang="en-US" dirty="0" err="1"/>
              <a:t>foorest</a:t>
            </a:r>
            <a:r>
              <a:rPr lang="en-US" dirty="0"/>
              <a:t> cover types from </a:t>
            </a:r>
            <a:r>
              <a:rPr lang="en-US" dirty="0" err="1"/>
              <a:t>cartogrpahic</a:t>
            </a:r>
            <a:r>
              <a:rPr lang="en-US" dirty="0"/>
              <a:t> variables”. Computers and Electronics in Agriculture (1999). 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[3] Bache, K. </a:t>
            </a:r>
            <a:r>
              <a:rPr lang="en-US" dirty="0" err="1"/>
              <a:t>Lichman</a:t>
            </a:r>
            <a:r>
              <a:rPr lang="en-US" dirty="0"/>
              <a:t>, M. UCI Machine Learning Repository. Irvine, CA: University of California, School of Information and Computer Science (2013).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[4] Milgram, Jonathan, et al. “’One Against One’ or ’One Against All’: Which One is Better for Handwriting Recognition with </a:t>
            </a:r>
            <a:r>
              <a:rPr lang="en-US" dirty="0" err="1"/>
              <a:t>SVMs?”HAL</a:t>
            </a:r>
            <a:r>
              <a:rPr lang="en-US" dirty="0"/>
              <a:t> (2006)        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19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prstClr val="black"/>
                </a:solidFill>
                <a:cs typeface="Arial" pitchFamily="34" charset="0"/>
              </a:rPr>
              <a:t>Course Certificate</a:t>
            </a:r>
          </a:p>
          <a:p>
            <a:r>
              <a:rPr lang="en-US" dirty="0">
                <a:solidFill>
                  <a:prstClr val="black"/>
                </a:solidFill>
                <a:cs typeface="Arial" pitchFamily="34" charset="0"/>
              </a:rPr>
              <a:t>Introduction</a:t>
            </a:r>
          </a:p>
          <a:p>
            <a:r>
              <a:rPr lang="en-US" dirty="0">
                <a:solidFill>
                  <a:prstClr val="black"/>
                </a:solidFill>
                <a:cs typeface="Arial" pitchFamily="34" charset="0"/>
              </a:rPr>
              <a:t>Objectives and scope</a:t>
            </a:r>
          </a:p>
          <a:p>
            <a:r>
              <a:rPr lang="en-US" dirty="0">
                <a:solidFill>
                  <a:prstClr val="black"/>
                </a:solidFill>
                <a:cs typeface="Arial" pitchFamily="34" charset="0"/>
              </a:rPr>
              <a:t>System Architecture / Ideation Map</a:t>
            </a:r>
          </a:p>
          <a:p>
            <a:r>
              <a:rPr lang="en-US" dirty="0">
                <a:solidFill>
                  <a:prstClr val="black"/>
                </a:solidFill>
                <a:cs typeface="Arial" pitchFamily="34" charset="0"/>
              </a:rPr>
              <a:t>Methodology</a:t>
            </a:r>
          </a:p>
          <a:p>
            <a:r>
              <a:rPr lang="en-US" dirty="0">
                <a:solidFill>
                  <a:prstClr val="black"/>
                </a:solidFill>
                <a:cs typeface="Arial" pitchFamily="34" charset="0"/>
              </a:rPr>
              <a:t>Data visualization</a:t>
            </a:r>
          </a:p>
          <a:p>
            <a:r>
              <a:rPr lang="en-US" dirty="0">
                <a:solidFill>
                  <a:prstClr val="black"/>
                </a:solidFill>
                <a:cs typeface="Arial" pitchFamily="34" charset="0"/>
              </a:rPr>
              <a:t>Results and Discussions</a:t>
            </a:r>
          </a:p>
          <a:p>
            <a:r>
              <a:rPr lang="en-US" dirty="0">
                <a:solidFill>
                  <a:prstClr val="black"/>
                </a:solidFill>
                <a:cs typeface="Arial" pitchFamily="34" charset="0"/>
              </a:rPr>
              <a:t>Conclusion &amp; Future work</a:t>
            </a:r>
          </a:p>
          <a:p>
            <a:r>
              <a:rPr lang="en-US" dirty="0">
                <a:solidFill>
                  <a:prstClr val="black"/>
                </a:solidFill>
                <a:cs typeface="Arial" pitchFamily="34" charset="0"/>
              </a:rPr>
              <a:t>References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EAB-41BE-44C5-8B3C-E8577D7CCC37}" type="datetime3">
              <a:rPr lang="en-US" smtClean="0"/>
              <a:pPr/>
              <a:t>12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Course Certificate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953000" y="2674078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/>
              <a:t>Acknowledgement</a:t>
            </a:r>
            <a:r>
              <a:rPr lang="en-IN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Board of management of </a:t>
            </a:r>
            <a:r>
              <a:rPr lang="en-IN" dirty="0" err="1"/>
              <a:t>sathyabama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</a:rPr>
              <a:t>Hod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 of CSE department,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Dr.L.Lakshmanan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M.E.,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Ph.D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.,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 (Body)"/>
              </a:rPr>
              <a:t>Dr. T. </a:t>
            </a:r>
            <a:r>
              <a:rPr lang="en-US" dirty="0" err="1">
                <a:latin typeface="Franklin Gothic Book (Body)"/>
              </a:rPr>
              <a:t>Sasikala</a:t>
            </a:r>
            <a:r>
              <a:rPr lang="en-US" dirty="0">
                <a:latin typeface="Franklin Gothic Book (Body)"/>
              </a:rPr>
              <a:t> M.E., </a:t>
            </a:r>
            <a:r>
              <a:rPr lang="en-US" dirty="0" err="1">
                <a:latin typeface="Franklin Gothic Book (Body)"/>
              </a:rPr>
              <a:t>Ph.D</a:t>
            </a:r>
            <a:r>
              <a:rPr lang="en-US" dirty="0">
                <a:latin typeface="Franklin Gothic Book (Body)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 (Body)"/>
              </a:rPr>
              <a:t>Dean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Dr. A. JESUDOSS, M.E., Ph.D., </a:t>
            </a:r>
            <a:endParaRPr lang="en-US" dirty="0">
              <a:latin typeface="Franklin Gothic Book (Body)"/>
            </a:endParaRPr>
          </a:p>
        </p:txBody>
      </p:sp>
    </p:spTree>
    <p:extLst>
      <p:ext uri="{BB962C8B-B14F-4D97-AF65-F5344CB8AC3E}">
        <p14:creationId xmlns:p14="http://schemas.microsoft.com/office/powerpoint/2010/main" val="390525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Introduction:-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447801"/>
            <a:ext cx="8001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This machine learning model helps us to predict the visa approval</a:t>
            </a:r>
          </a:p>
          <a:p>
            <a:r>
              <a:rPr lang="en-US" sz="2400" dirty="0"/>
              <a:t>Machine learning helps people to do more work as they learn to work like a human.</a:t>
            </a:r>
          </a:p>
          <a:p>
            <a:r>
              <a:rPr lang="en-IN" sz="2400" dirty="0"/>
              <a:t>Machine learning is widely used in AI which is a dominant force in development.</a:t>
            </a:r>
          </a:p>
          <a:p>
            <a:r>
              <a:rPr lang="en-IN" sz="2400" dirty="0"/>
              <a:t>This project uses machine learning algorithm for predicting the visa .</a:t>
            </a:r>
          </a:p>
          <a:p>
            <a:pPr marL="0" indent="0">
              <a:buNone/>
            </a:pPr>
            <a:endParaRPr lang="en-IN" sz="2400" dirty="0"/>
          </a:p>
          <a:p>
            <a:pPr algn="just">
              <a:lnSpc>
                <a:spcPct val="80000"/>
              </a:lnSpc>
              <a:buFont typeface="Arial" pitchFamily="34" charset="0"/>
              <a:buNone/>
            </a:pPr>
            <a:endParaRPr lang="en-US" sz="2800" dirty="0"/>
          </a:p>
          <a:p>
            <a:pPr algn="just">
              <a:lnSpc>
                <a:spcPct val="80000"/>
              </a:lnSpc>
              <a:buNone/>
            </a:pPr>
            <a:endParaRPr lang="en-US" sz="2800" dirty="0"/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5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2FCA-C2E1-4F18-8725-C39FF27009E9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Objectives and Scope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001000" cy="3459163"/>
          </a:xfrm>
        </p:spPr>
        <p:txBody>
          <a:bodyPr>
            <a:normAutofit fontScale="85000" lnSpcReduction="20000"/>
          </a:bodyPr>
          <a:lstStyle/>
          <a:p>
            <a:r>
              <a:rPr lang="en-IN" sz="2800" dirty="0"/>
              <a:t>The project is about predicting the visa using machine learning.</a:t>
            </a:r>
          </a:p>
          <a:p>
            <a:r>
              <a:rPr lang="en-IN" sz="2800" dirty="0"/>
              <a:t>We try to achieve a result above 90% score as they depict how good our machine is.</a:t>
            </a:r>
          </a:p>
          <a:p>
            <a:r>
              <a:rPr lang="en-IN" sz="2800" dirty="0"/>
              <a:t>We try to achieve this by removing most of the null values in the data </a:t>
            </a:r>
            <a:r>
              <a:rPr lang="en-IN" sz="2800"/>
              <a:t>sheet.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IN" dirty="0"/>
              <a:t>Scope:- </a:t>
            </a:r>
            <a:endParaRPr lang="en-IN" sz="2400" dirty="0"/>
          </a:p>
          <a:p>
            <a:pPr marL="0" lvl="1" indent="0">
              <a:buNone/>
            </a:pPr>
            <a:r>
              <a:rPr lang="en-US" dirty="0"/>
              <a:t>The machine can predict from seven different cover types in four different wilderness areas. Therefore the result varies from 1 to 7.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597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106A-D64C-4B85-9F30-8CF68746E9AD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Ideation Map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25C1F78-FF4B-4BF6-B241-EEF184C238F7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30106A-D64C-4B85-9F30-8CF68746E9AD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404FE32-C067-4C2D-96C8-B12410D7C459}"/>
              </a:ext>
            </a:extLst>
          </p:cNvPr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Department of CSE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59B222-7FB4-4FB2-A1D2-D361A1FFDDA1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28076C-CE04-4A00-BFAA-A90EA83558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86D5A2-E340-4235-947F-119D98CB1064}"/>
              </a:ext>
            </a:extLst>
          </p:cNvPr>
          <p:cNvSpPr txBox="1">
            <a:spLocks/>
          </p:cNvSpPr>
          <p:nvPr/>
        </p:nvSpPr>
        <p:spPr>
          <a:xfrm>
            <a:off x="381000" y="330759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C6F57E-2C28-4493-B9DC-7882146ED108}"/>
              </a:ext>
            </a:extLst>
          </p:cNvPr>
          <p:cNvSpPr/>
          <p:nvPr/>
        </p:nvSpPr>
        <p:spPr>
          <a:xfrm>
            <a:off x="524022" y="1600200"/>
            <a:ext cx="1744218" cy="778764"/>
          </a:xfrm>
          <a:prstGeom prst="rect">
            <a:avLst/>
          </a:prstGeom>
          <a:solidFill>
            <a:schemeClr val="lt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Compiled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511A9B-3C03-4BFB-8857-2809F69FE9E9}"/>
              </a:ext>
            </a:extLst>
          </p:cNvPr>
          <p:cNvSpPr/>
          <p:nvPr/>
        </p:nvSpPr>
        <p:spPr>
          <a:xfrm>
            <a:off x="2590800" y="1600200"/>
            <a:ext cx="1744218" cy="778764"/>
          </a:xfrm>
          <a:prstGeom prst="rect">
            <a:avLst/>
          </a:prstGeom>
          <a:solidFill>
            <a:schemeClr val="lt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823602-EFE0-49E5-A902-6FC673CD87A7}"/>
              </a:ext>
            </a:extLst>
          </p:cNvPr>
          <p:cNvSpPr/>
          <p:nvPr/>
        </p:nvSpPr>
        <p:spPr>
          <a:xfrm>
            <a:off x="4674635" y="1601295"/>
            <a:ext cx="1744218" cy="800738"/>
          </a:xfrm>
          <a:prstGeom prst="rect">
            <a:avLst/>
          </a:prstGeom>
          <a:solidFill>
            <a:schemeClr val="lt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Feature Selection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237621-F565-42DA-9317-D978E960650B}"/>
              </a:ext>
            </a:extLst>
          </p:cNvPr>
          <p:cNvSpPr/>
          <p:nvPr/>
        </p:nvSpPr>
        <p:spPr>
          <a:xfrm>
            <a:off x="6748095" y="1600200"/>
            <a:ext cx="1747911" cy="778764"/>
          </a:xfrm>
          <a:prstGeom prst="rect">
            <a:avLst/>
          </a:prstGeom>
          <a:solidFill>
            <a:schemeClr val="lt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Splitting data using python libraries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332706-B37D-4C24-8FAA-CDAD997EC56D}"/>
              </a:ext>
            </a:extLst>
          </p:cNvPr>
          <p:cNvSpPr/>
          <p:nvPr/>
        </p:nvSpPr>
        <p:spPr>
          <a:xfrm>
            <a:off x="5003877" y="2880133"/>
            <a:ext cx="1744218" cy="778764"/>
          </a:xfrm>
          <a:prstGeom prst="rect">
            <a:avLst/>
          </a:prstGeom>
          <a:solidFill>
            <a:schemeClr val="lt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Testing data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7E508-A090-4990-B4BB-54A1EEB65601}"/>
              </a:ext>
            </a:extLst>
          </p:cNvPr>
          <p:cNvSpPr/>
          <p:nvPr/>
        </p:nvSpPr>
        <p:spPr>
          <a:xfrm>
            <a:off x="7044336" y="2879037"/>
            <a:ext cx="1744218" cy="778764"/>
          </a:xfrm>
          <a:prstGeom prst="rect">
            <a:avLst/>
          </a:prstGeom>
          <a:solidFill>
            <a:schemeClr val="lt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Training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B9BFB5-E556-4FDC-A841-5A307A263965}"/>
              </a:ext>
            </a:extLst>
          </p:cNvPr>
          <p:cNvSpPr/>
          <p:nvPr/>
        </p:nvSpPr>
        <p:spPr>
          <a:xfrm>
            <a:off x="6062091" y="4158971"/>
            <a:ext cx="1744218" cy="778764"/>
          </a:xfrm>
          <a:prstGeom prst="rect">
            <a:avLst/>
          </a:prstGeom>
          <a:solidFill>
            <a:schemeClr val="lt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Machine Learning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ADEAC8-8074-4A6D-B0D3-F66EC8F430B7}"/>
              </a:ext>
            </a:extLst>
          </p:cNvPr>
          <p:cNvSpPr/>
          <p:nvPr/>
        </p:nvSpPr>
        <p:spPr>
          <a:xfrm>
            <a:off x="3820111" y="3820648"/>
            <a:ext cx="1744218" cy="778764"/>
          </a:xfrm>
          <a:prstGeom prst="rect">
            <a:avLst/>
          </a:prstGeom>
          <a:solidFill>
            <a:schemeClr val="lt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Performance Metrics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3D39B-71DE-4E40-AC78-E71989695AFF}"/>
              </a:ext>
            </a:extLst>
          </p:cNvPr>
          <p:cNvSpPr/>
          <p:nvPr/>
        </p:nvSpPr>
        <p:spPr>
          <a:xfrm>
            <a:off x="3820111" y="4868278"/>
            <a:ext cx="1744218" cy="778764"/>
          </a:xfrm>
          <a:prstGeom prst="rect">
            <a:avLst/>
          </a:prstGeom>
          <a:solidFill>
            <a:schemeClr val="lt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Prediction Scores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0F47AC-BCB1-4C0D-BC31-FAA57539222B}"/>
              </a:ext>
            </a:extLst>
          </p:cNvPr>
          <p:cNvSpPr/>
          <p:nvPr/>
        </p:nvSpPr>
        <p:spPr>
          <a:xfrm>
            <a:off x="1203784" y="4379191"/>
            <a:ext cx="1744218" cy="778764"/>
          </a:xfrm>
          <a:prstGeom prst="rect">
            <a:avLst/>
          </a:prstGeom>
          <a:solidFill>
            <a:schemeClr val="lt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Compare Results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F7593E-DA6C-4B52-B0D3-12D9FEC608FB}"/>
              </a:ext>
            </a:extLst>
          </p:cNvPr>
          <p:cNvCxnSpPr>
            <a:cxnSpLocks/>
          </p:cNvCxnSpPr>
          <p:nvPr/>
        </p:nvCxnSpPr>
        <p:spPr>
          <a:xfrm>
            <a:off x="2268240" y="1989582"/>
            <a:ext cx="32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42A9CC-095E-40D9-AB08-4A575BE66804}"/>
              </a:ext>
            </a:extLst>
          </p:cNvPr>
          <p:cNvCxnSpPr>
            <a:cxnSpLocks/>
          </p:cNvCxnSpPr>
          <p:nvPr/>
        </p:nvCxnSpPr>
        <p:spPr>
          <a:xfrm>
            <a:off x="4335018" y="1989582"/>
            <a:ext cx="339617" cy="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3CFBA2-2EE6-47BB-8E99-91DE6AC0B43C}"/>
              </a:ext>
            </a:extLst>
          </p:cNvPr>
          <p:cNvCxnSpPr>
            <a:cxnSpLocks/>
          </p:cNvCxnSpPr>
          <p:nvPr/>
        </p:nvCxnSpPr>
        <p:spPr>
          <a:xfrm flipV="1">
            <a:off x="6418853" y="1989582"/>
            <a:ext cx="515347" cy="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0BFCC72-F883-4B84-9A39-AE25079E4F4B}"/>
              </a:ext>
            </a:extLst>
          </p:cNvPr>
          <p:cNvSpPr/>
          <p:nvPr/>
        </p:nvSpPr>
        <p:spPr>
          <a:xfrm>
            <a:off x="6758470" y="1600200"/>
            <a:ext cx="1747911" cy="778764"/>
          </a:xfrm>
          <a:prstGeom prst="rect">
            <a:avLst/>
          </a:prstGeom>
          <a:solidFill>
            <a:schemeClr val="lt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Splitting data using python libraries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B82A3E-9B14-4CC9-852F-2EEE89C7614A}"/>
              </a:ext>
            </a:extLst>
          </p:cNvPr>
          <p:cNvCxnSpPr>
            <a:cxnSpLocks/>
          </p:cNvCxnSpPr>
          <p:nvPr/>
        </p:nvCxnSpPr>
        <p:spPr>
          <a:xfrm flipV="1">
            <a:off x="6429228" y="1989582"/>
            <a:ext cx="329242" cy="1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A8619F-8A57-433F-A967-4ABA729298FA}"/>
              </a:ext>
            </a:extLst>
          </p:cNvPr>
          <p:cNvCxnSpPr>
            <a:cxnSpLocks/>
          </p:cNvCxnSpPr>
          <p:nvPr/>
        </p:nvCxnSpPr>
        <p:spPr>
          <a:xfrm flipH="1">
            <a:off x="5875986" y="2378964"/>
            <a:ext cx="1756440" cy="5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266015-47AF-4DD9-90E4-E4D118FEA0D7}"/>
              </a:ext>
            </a:extLst>
          </p:cNvPr>
          <p:cNvCxnSpPr>
            <a:cxnSpLocks/>
          </p:cNvCxnSpPr>
          <p:nvPr/>
        </p:nvCxnSpPr>
        <p:spPr>
          <a:xfrm>
            <a:off x="7632426" y="2378964"/>
            <a:ext cx="284019" cy="50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A1A138-DF8D-449F-8F1A-B85B07FC8B8E}"/>
              </a:ext>
            </a:extLst>
          </p:cNvPr>
          <p:cNvCxnSpPr>
            <a:cxnSpLocks/>
          </p:cNvCxnSpPr>
          <p:nvPr/>
        </p:nvCxnSpPr>
        <p:spPr>
          <a:xfrm>
            <a:off x="5875986" y="3658897"/>
            <a:ext cx="1058214" cy="50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D2AE69-3AF6-4300-8DB6-4E1817624DC7}"/>
              </a:ext>
            </a:extLst>
          </p:cNvPr>
          <p:cNvCxnSpPr>
            <a:cxnSpLocks/>
          </p:cNvCxnSpPr>
          <p:nvPr/>
        </p:nvCxnSpPr>
        <p:spPr>
          <a:xfrm flipH="1">
            <a:off x="6934200" y="3657801"/>
            <a:ext cx="982245" cy="50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6AB29FD-1FDA-42FE-906F-DCF7397648B5}"/>
              </a:ext>
            </a:extLst>
          </p:cNvPr>
          <p:cNvCxnSpPr>
            <a:cxnSpLocks/>
          </p:cNvCxnSpPr>
          <p:nvPr/>
        </p:nvCxnSpPr>
        <p:spPr>
          <a:xfrm flipH="1">
            <a:off x="2948002" y="4210030"/>
            <a:ext cx="872109" cy="55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C93762-D857-4A10-9CB4-5CF28E1BD2B5}"/>
              </a:ext>
            </a:extLst>
          </p:cNvPr>
          <p:cNvCxnSpPr>
            <a:cxnSpLocks/>
          </p:cNvCxnSpPr>
          <p:nvPr/>
        </p:nvCxnSpPr>
        <p:spPr>
          <a:xfrm flipH="1" flipV="1">
            <a:off x="5564329" y="4210030"/>
            <a:ext cx="497762" cy="33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747A04-3D33-4B8C-8A99-74C715698412}"/>
              </a:ext>
            </a:extLst>
          </p:cNvPr>
          <p:cNvCxnSpPr>
            <a:cxnSpLocks/>
          </p:cNvCxnSpPr>
          <p:nvPr/>
        </p:nvCxnSpPr>
        <p:spPr>
          <a:xfrm flipH="1">
            <a:off x="5564329" y="4548353"/>
            <a:ext cx="497762" cy="70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B2C76B-1E7C-41C9-AFB4-B70EF41AEA34}"/>
              </a:ext>
            </a:extLst>
          </p:cNvPr>
          <p:cNvCxnSpPr>
            <a:cxnSpLocks/>
          </p:cNvCxnSpPr>
          <p:nvPr/>
        </p:nvCxnSpPr>
        <p:spPr>
          <a:xfrm flipH="1" flipV="1">
            <a:off x="2948002" y="4768573"/>
            <a:ext cx="872109" cy="48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55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 Requirements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• Operating System               -                      Windows OS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• Coding Language                -                       Python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• Tool                                       -                      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• Libraries                               -                       pandas, 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6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403-D133-4E34-8516-5B0E43270005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5032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Methodology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IN" sz="4000" dirty="0"/>
              <a:t>Steps involved in this project :</a:t>
            </a:r>
          </a:p>
          <a:p>
            <a:pPr algn="just">
              <a:lnSpc>
                <a:spcPct val="9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IN" sz="4000" dirty="0"/>
              <a:t>Collection of data and analysing the data.</a:t>
            </a:r>
          </a:p>
          <a:p>
            <a:r>
              <a:rPr lang="en-US" sz="4000" dirty="0"/>
              <a:t>Accuracy of the model is important so removing of the null values is important, thus analyzing is important.</a:t>
            </a:r>
            <a:endParaRPr lang="en-IN" sz="4000" dirty="0"/>
          </a:p>
          <a:p>
            <a:r>
              <a:rPr lang="en-IN" sz="4000" dirty="0"/>
              <a:t>The analysed data is then used to train our model.</a:t>
            </a:r>
          </a:p>
          <a:p>
            <a:r>
              <a:rPr lang="en-IN" sz="4000" dirty="0"/>
              <a:t>Using the Random forest  algorithm to train our algorithm.</a:t>
            </a:r>
          </a:p>
          <a:p>
            <a:r>
              <a:rPr lang="en-IN" sz="4000" dirty="0"/>
              <a:t>Using the model to predict the visa for approval.</a:t>
            </a:r>
          </a:p>
          <a:p>
            <a:r>
              <a:rPr lang="en-IN" sz="4000" dirty="0"/>
              <a:t>Using the algorithm to predict the rate  visa.</a:t>
            </a:r>
          </a:p>
          <a:p>
            <a:r>
              <a:rPr lang="en-IN" sz="4000" dirty="0"/>
              <a:t>Calculation of the accuracy value, which if higher than 85% tells us that our model work great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6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This project uses,</a:t>
            </a:r>
          </a:p>
          <a:p>
            <a:pPr marL="285750" indent="-285750"/>
            <a:r>
              <a:rPr lang="en-IN" dirty="0"/>
              <a:t>Data sheet from the cognibot.</a:t>
            </a:r>
          </a:p>
          <a:p>
            <a:pPr marL="285750" indent="-285750"/>
            <a:r>
              <a:rPr lang="en-IN" dirty="0"/>
              <a:t>Inbuilt libraries in python like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/>
              <a:t>Numpy</a:t>
            </a:r>
            <a:r>
              <a:rPr lang="en-IN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/>
              <a:t>Matplotlib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Pandas</a:t>
            </a:r>
          </a:p>
          <a:p>
            <a:pPr marL="285750" indent="-285750"/>
            <a:r>
              <a:rPr lang="en-IN" dirty="0"/>
              <a:t>Inbuilt </a:t>
            </a:r>
            <a:r>
              <a:rPr lang="en-IN" dirty="0" err="1"/>
              <a:t>fuctions</a:t>
            </a:r>
            <a:r>
              <a:rPr lang="en-IN" dirty="0"/>
              <a:t> like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/>
              <a:t>Seaborn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Random classifier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Train-test split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Classification report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Confusion </a:t>
            </a:r>
          </a:p>
          <a:p>
            <a:r>
              <a:rPr lang="en-IN" dirty="0"/>
              <a:t>The inbuilt libraries are used to analyse the data i.e.</a:t>
            </a:r>
          </a:p>
          <a:p>
            <a:pPr marL="285750" indent="-285750"/>
            <a:r>
              <a:rPr lang="en-IN" dirty="0" err="1"/>
              <a:t>Numpy</a:t>
            </a:r>
            <a:r>
              <a:rPr lang="en-IN" dirty="0"/>
              <a:t> is used to work with arrays </a:t>
            </a:r>
          </a:p>
          <a:p>
            <a:pPr marL="285750" indent="-285750"/>
            <a:r>
              <a:rPr lang="en-IN" dirty="0" err="1"/>
              <a:t>Matplotlib</a:t>
            </a:r>
            <a:r>
              <a:rPr lang="en-IN" dirty="0"/>
              <a:t> is used to visualize the analysed data</a:t>
            </a:r>
          </a:p>
          <a:p>
            <a:pPr marL="285750" indent="-285750"/>
            <a:r>
              <a:rPr lang="en-IN" dirty="0"/>
              <a:t>Pandas helps us to retrieve data from data sheet into the mark-up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12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12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1092</Words>
  <Application>Microsoft Office PowerPoint</Application>
  <PresentationFormat>On-screen Show (4:3)</PresentationFormat>
  <Paragraphs>171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Franklin Gothic Book (Body)</vt:lpstr>
      <vt:lpstr>Wingdings</vt:lpstr>
      <vt:lpstr>Custom Design</vt:lpstr>
      <vt:lpstr> </vt:lpstr>
      <vt:lpstr>Presentation Outline</vt:lpstr>
      <vt:lpstr>PowerPoint Presentation</vt:lpstr>
      <vt:lpstr>PowerPoint Presentation</vt:lpstr>
      <vt:lpstr>Objectives and Scope</vt:lpstr>
      <vt:lpstr>Ideation Map</vt:lpstr>
      <vt:lpstr>Software Requirements</vt:lpstr>
      <vt:lpstr>Methodology</vt:lpstr>
      <vt:lpstr>PowerPoint Presentation</vt:lpstr>
      <vt:lpstr>PowerPoint Presentation</vt:lpstr>
      <vt:lpstr>PowerPoint Presentation</vt:lpstr>
      <vt:lpstr>Data visualization:-</vt:lpstr>
      <vt:lpstr>PowerPoint Presentation</vt:lpstr>
      <vt:lpstr>PowerPoint Presentation</vt:lpstr>
      <vt:lpstr>PowerPoint Presentation</vt:lpstr>
      <vt:lpstr>Results and Discussion</vt:lpstr>
      <vt:lpstr>PowerPoint Presentation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PAGADALA SIVA THARUN</cp:lastModifiedBy>
  <cp:revision>83</cp:revision>
  <dcterms:created xsi:type="dcterms:W3CDTF">2019-11-06T07:48:53Z</dcterms:created>
  <dcterms:modified xsi:type="dcterms:W3CDTF">2022-04-12T06:14:26Z</dcterms:modified>
</cp:coreProperties>
</file>