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61" r:id="rId2"/>
    <p:sldId id="290" r:id="rId3"/>
    <p:sldId id="277" r:id="rId4"/>
    <p:sldId id="291" r:id="rId5"/>
    <p:sldId id="279" r:id="rId6"/>
    <p:sldId id="281" r:id="rId7"/>
    <p:sldId id="292" r:id="rId8"/>
    <p:sldId id="283" r:id="rId9"/>
    <p:sldId id="293" r:id="rId10"/>
    <p:sldId id="294" r:id="rId11"/>
    <p:sldId id="296" r:id="rId12"/>
    <p:sldId id="297" r:id="rId13"/>
    <p:sldId id="300" r:id="rId14"/>
    <p:sldId id="303" r:id="rId15"/>
    <p:sldId id="301" r:id="rId16"/>
    <p:sldId id="302" r:id="rId17"/>
    <p:sldId id="284" r:id="rId18"/>
    <p:sldId id="285"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590" autoAdjust="0"/>
  </p:normalViewPr>
  <p:slideViewPr>
    <p:cSldViewPr>
      <p:cViewPr>
        <p:scale>
          <a:sx n="75" d="100"/>
          <a:sy n="75" d="100"/>
        </p:scale>
        <p:origin x="-1680"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1298C-6B76-431B-9B6F-A1FBE1AE156B}" type="doc">
      <dgm:prSet loTypeId="urn:microsoft.com/office/officeart/2005/8/layout/vProcess5" loCatId="process" qsTypeId="urn:microsoft.com/office/officeart/2005/8/quickstyle/simple1" qsCatId="simple" csTypeId="urn:microsoft.com/office/officeart/2005/8/colors/accent5_5" csCatId="accent5" phldr="1"/>
      <dgm:spPr/>
      <dgm:t>
        <a:bodyPr/>
        <a:lstStyle/>
        <a:p>
          <a:endParaRPr lang="en-US"/>
        </a:p>
      </dgm:t>
    </dgm:pt>
    <dgm:pt modelId="{FDDC8A44-913C-4485-9A09-EB83AC54524D}">
      <dgm:prSet phldrT="[Text]"/>
      <dgm:spPr/>
      <dgm:t>
        <a:bodyPr/>
        <a:lstStyle/>
        <a:p>
          <a:r>
            <a:rPr lang="en-US" dirty="0" smtClean="0"/>
            <a:t>Collecting the data.</a:t>
          </a:r>
          <a:endParaRPr lang="en-US" dirty="0"/>
        </a:p>
      </dgm:t>
    </dgm:pt>
    <dgm:pt modelId="{7272C9A3-0F8D-4D24-8F43-0E6B027FA3C2}" type="parTrans" cxnId="{B492FA63-189A-4BD5-A6F4-EB549B908CEB}">
      <dgm:prSet/>
      <dgm:spPr/>
      <dgm:t>
        <a:bodyPr/>
        <a:lstStyle/>
        <a:p>
          <a:endParaRPr lang="en-US"/>
        </a:p>
      </dgm:t>
    </dgm:pt>
    <dgm:pt modelId="{0D6F0A18-AF9C-41C1-AA14-7B4E6113DD30}" type="sibTrans" cxnId="{B492FA63-189A-4BD5-A6F4-EB549B908CEB}">
      <dgm:prSet/>
      <dgm:spPr/>
      <dgm:t>
        <a:bodyPr/>
        <a:lstStyle/>
        <a:p>
          <a:endParaRPr lang="en-US"/>
        </a:p>
      </dgm:t>
    </dgm:pt>
    <dgm:pt modelId="{CF65EAC8-6A8F-4195-816A-B0E4499E864C}">
      <dgm:prSet phldrT="[Text]"/>
      <dgm:spPr/>
      <dgm:t>
        <a:bodyPr/>
        <a:lstStyle/>
        <a:p>
          <a:r>
            <a:rPr lang="en-US" dirty="0" smtClean="0"/>
            <a:t>Analyzing the data and removing the null values.</a:t>
          </a:r>
          <a:endParaRPr lang="en-US" dirty="0"/>
        </a:p>
      </dgm:t>
    </dgm:pt>
    <dgm:pt modelId="{E9837091-10DB-4B45-8220-0FC43947E0A1}" type="parTrans" cxnId="{BF38B80C-4608-470B-8127-8CBE8714AD69}">
      <dgm:prSet/>
      <dgm:spPr/>
      <dgm:t>
        <a:bodyPr/>
        <a:lstStyle/>
        <a:p>
          <a:endParaRPr lang="en-US"/>
        </a:p>
      </dgm:t>
    </dgm:pt>
    <dgm:pt modelId="{9E0F70C0-F367-4D55-970C-6F971AC2B47E}" type="sibTrans" cxnId="{BF38B80C-4608-470B-8127-8CBE8714AD69}">
      <dgm:prSet/>
      <dgm:spPr/>
      <dgm:t>
        <a:bodyPr/>
        <a:lstStyle/>
        <a:p>
          <a:endParaRPr lang="en-US"/>
        </a:p>
      </dgm:t>
    </dgm:pt>
    <dgm:pt modelId="{0614FB06-D654-48A2-A047-6BFEE6FE9D52}">
      <dgm:prSet phldrT="[Text]"/>
      <dgm:spPr/>
      <dgm:t>
        <a:bodyPr/>
        <a:lstStyle/>
        <a:p>
          <a:r>
            <a:rPr lang="en-US" dirty="0" smtClean="0"/>
            <a:t>Visualizing the analyzed data</a:t>
          </a:r>
          <a:endParaRPr lang="en-US" dirty="0"/>
        </a:p>
      </dgm:t>
    </dgm:pt>
    <dgm:pt modelId="{8863EE2A-FD65-453F-AF56-7C10408E1F20}" type="parTrans" cxnId="{DCAF6083-846B-409D-A309-7204D487E045}">
      <dgm:prSet/>
      <dgm:spPr/>
      <dgm:t>
        <a:bodyPr/>
        <a:lstStyle/>
        <a:p>
          <a:endParaRPr lang="en-US"/>
        </a:p>
      </dgm:t>
    </dgm:pt>
    <dgm:pt modelId="{9EC390A9-666E-41B2-970A-19EB14A3B9AC}" type="sibTrans" cxnId="{DCAF6083-846B-409D-A309-7204D487E045}">
      <dgm:prSet/>
      <dgm:spPr/>
      <dgm:t>
        <a:bodyPr/>
        <a:lstStyle/>
        <a:p>
          <a:endParaRPr lang="en-US"/>
        </a:p>
      </dgm:t>
    </dgm:pt>
    <dgm:pt modelId="{392F9B83-3C6C-4087-8725-BDB7BB598AB9}">
      <dgm:prSet phldrT="[Text]"/>
      <dgm:spPr/>
      <dgm:t>
        <a:bodyPr/>
        <a:lstStyle/>
        <a:p>
          <a:r>
            <a:rPr lang="en-US" dirty="0" smtClean="0"/>
            <a:t>Training the machine using train-split algorithm.</a:t>
          </a:r>
          <a:endParaRPr lang="en-US" dirty="0"/>
        </a:p>
      </dgm:t>
    </dgm:pt>
    <dgm:pt modelId="{133F2DD7-ACDB-40F5-B3CF-952111F50DA9}" type="parTrans" cxnId="{DAB1FE78-51AD-4D3E-AE9D-ACE515EDDA69}">
      <dgm:prSet/>
      <dgm:spPr/>
      <dgm:t>
        <a:bodyPr/>
        <a:lstStyle/>
        <a:p>
          <a:endParaRPr lang="en-US"/>
        </a:p>
      </dgm:t>
    </dgm:pt>
    <dgm:pt modelId="{048A54D5-164B-490E-9AD7-0A85A3588A95}" type="sibTrans" cxnId="{DAB1FE78-51AD-4D3E-AE9D-ACE515EDDA69}">
      <dgm:prSet/>
      <dgm:spPr/>
      <dgm:t>
        <a:bodyPr/>
        <a:lstStyle/>
        <a:p>
          <a:endParaRPr lang="en-US"/>
        </a:p>
      </dgm:t>
    </dgm:pt>
    <dgm:pt modelId="{B29A5C15-E203-427E-9E64-8B4AD747AE8A}">
      <dgm:prSet phldrT="[Text]"/>
      <dgm:spPr/>
      <dgm:t>
        <a:bodyPr/>
        <a:lstStyle/>
        <a:p>
          <a:r>
            <a:rPr lang="en-US" dirty="0" smtClean="0"/>
            <a:t>Predicting the value using natural gas price prediction.</a:t>
          </a:r>
          <a:endParaRPr lang="en-US" dirty="0"/>
        </a:p>
      </dgm:t>
    </dgm:pt>
    <dgm:pt modelId="{CE4E6751-8247-4B91-8E88-53639A797F2F}" type="parTrans" cxnId="{D2970029-5AEA-4B2C-838E-4A43CED6464E}">
      <dgm:prSet/>
      <dgm:spPr/>
      <dgm:t>
        <a:bodyPr/>
        <a:lstStyle/>
        <a:p>
          <a:endParaRPr lang="en-US"/>
        </a:p>
      </dgm:t>
    </dgm:pt>
    <dgm:pt modelId="{FD4D1247-06AC-4195-81E5-129F2D69C2FF}" type="sibTrans" cxnId="{D2970029-5AEA-4B2C-838E-4A43CED6464E}">
      <dgm:prSet/>
      <dgm:spPr/>
      <dgm:t>
        <a:bodyPr/>
        <a:lstStyle/>
        <a:p>
          <a:endParaRPr lang="en-US"/>
        </a:p>
      </dgm:t>
    </dgm:pt>
    <dgm:pt modelId="{E4AFEEFC-7EF3-4C8D-89C8-9F998F9E42C2}">
      <dgm:prSet phldrT="[Text]"/>
      <dgm:spPr/>
      <dgm:t>
        <a:bodyPr/>
        <a:lstStyle/>
        <a:p>
          <a:endParaRPr lang="en-US"/>
        </a:p>
      </dgm:t>
    </dgm:pt>
    <dgm:pt modelId="{AB839621-B9BE-47B7-8115-85867E89A51E}" type="parTrans" cxnId="{9AB254F3-557C-4135-ACD5-89EBC6CBE5E3}">
      <dgm:prSet/>
      <dgm:spPr/>
      <dgm:t>
        <a:bodyPr/>
        <a:lstStyle/>
        <a:p>
          <a:endParaRPr lang="en-US"/>
        </a:p>
      </dgm:t>
    </dgm:pt>
    <dgm:pt modelId="{87571D48-2F79-4A24-B73A-FD065269B39F}" type="sibTrans" cxnId="{9AB254F3-557C-4135-ACD5-89EBC6CBE5E3}">
      <dgm:prSet/>
      <dgm:spPr/>
      <dgm:t>
        <a:bodyPr/>
        <a:lstStyle/>
        <a:p>
          <a:endParaRPr lang="en-US"/>
        </a:p>
      </dgm:t>
    </dgm:pt>
    <dgm:pt modelId="{99A6CE6E-44D7-49B2-8749-81F29A6E1BAB}" type="pres">
      <dgm:prSet presAssocID="{D4B1298C-6B76-431B-9B6F-A1FBE1AE156B}" presName="outerComposite" presStyleCnt="0">
        <dgm:presLayoutVars>
          <dgm:chMax val="5"/>
          <dgm:dir/>
          <dgm:resizeHandles val="exact"/>
        </dgm:presLayoutVars>
      </dgm:prSet>
      <dgm:spPr/>
      <dgm:t>
        <a:bodyPr/>
        <a:lstStyle/>
        <a:p>
          <a:endParaRPr lang="en-US"/>
        </a:p>
      </dgm:t>
    </dgm:pt>
    <dgm:pt modelId="{C925D530-2413-4DD9-BFDE-17CA50F8911B}" type="pres">
      <dgm:prSet presAssocID="{D4B1298C-6B76-431B-9B6F-A1FBE1AE156B}" presName="dummyMaxCanvas" presStyleCnt="0">
        <dgm:presLayoutVars/>
      </dgm:prSet>
      <dgm:spPr/>
    </dgm:pt>
    <dgm:pt modelId="{99B2115A-647A-4343-92FF-BB8EF5659B4F}" type="pres">
      <dgm:prSet presAssocID="{D4B1298C-6B76-431B-9B6F-A1FBE1AE156B}" presName="FiveNodes_1" presStyleLbl="node1" presStyleIdx="0" presStyleCnt="5" custLinFactNeighborX="461" custLinFactNeighborY="1525">
        <dgm:presLayoutVars>
          <dgm:bulletEnabled val="1"/>
        </dgm:presLayoutVars>
      </dgm:prSet>
      <dgm:spPr/>
      <dgm:t>
        <a:bodyPr/>
        <a:lstStyle/>
        <a:p>
          <a:endParaRPr lang="en-US"/>
        </a:p>
      </dgm:t>
    </dgm:pt>
    <dgm:pt modelId="{19130766-5114-4D41-A66A-7B9A2E5C9FA5}" type="pres">
      <dgm:prSet presAssocID="{D4B1298C-6B76-431B-9B6F-A1FBE1AE156B}" presName="FiveNodes_2" presStyleLbl="node1" presStyleIdx="1" presStyleCnt="5">
        <dgm:presLayoutVars>
          <dgm:bulletEnabled val="1"/>
        </dgm:presLayoutVars>
      </dgm:prSet>
      <dgm:spPr/>
      <dgm:t>
        <a:bodyPr/>
        <a:lstStyle/>
        <a:p>
          <a:endParaRPr lang="en-US"/>
        </a:p>
      </dgm:t>
    </dgm:pt>
    <dgm:pt modelId="{6B65D601-E097-446E-86DD-04CE27A61847}" type="pres">
      <dgm:prSet presAssocID="{D4B1298C-6B76-431B-9B6F-A1FBE1AE156B}" presName="FiveNodes_3" presStyleLbl="node1" presStyleIdx="2" presStyleCnt="5">
        <dgm:presLayoutVars>
          <dgm:bulletEnabled val="1"/>
        </dgm:presLayoutVars>
      </dgm:prSet>
      <dgm:spPr/>
      <dgm:t>
        <a:bodyPr/>
        <a:lstStyle/>
        <a:p>
          <a:endParaRPr lang="en-US"/>
        </a:p>
      </dgm:t>
    </dgm:pt>
    <dgm:pt modelId="{516D0DB3-29AF-4962-95EB-615196FE84F0}" type="pres">
      <dgm:prSet presAssocID="{D4B1298C-6B76-431B-9B6F-A1FBE1AE156B}" presName="FiveNodes_4" presStyleLbl="node1" presStyleIdx="3" presStyleCnt="5">
        <dgm:presLayoutVars>
          <dgm:bulletEnabled val="1"/>
        </dgm:presLayoutVars>
      </dgm:prSet>
      <dgm:spPr/>
      <dgm:t>
        <a:bodyPr/>
        <a:lstStyle/>
        <a:p>
          <a:endParaRPr lang="en-US"/>
        </a:p>
      </dgm:t>
    </dgm:pt>
    <dgm:pt modelId="{6E3B4DA1-7063-4FDD-9A68-620250AAB133}" type="pres">
      <dgm:prSet presAssocID="{D4B1298C-6B76-431B-9B6F-A1FBE1AE156B}" presName="FiveNodes_5" presStyleLbl="node1" presStyleIdx="4" presStyleCnt="5">
        <dgm:presLayoutVars>
          <dgm:bulletEnabled val="1"/>
        </dgm:presLayoutVars>
      </dgm:prSet>
      <dgm:spPr/>
      <dgm:t>
        <a:bodyPr/>
        <a:lstStyle/>
        <a:p>
          <a:endParaRPr lang="en-US"/>
        </a:p>
      </dgm:t>
    </dgm:pt>
    <dgm:pt modelId="{3DEF7339-AACF-41FB-B5E3-A8DBB3F7A47C}" type="pres">
      <dgm:prSet presAssocID="{D4B1298C-6B76-431B-9B6F-A1FBE1AE156B}" presName="FiveConn_1-2" presStyleLbl="fgAccFollowNode1" presStyleIdx="0" presStyleCnt="4">
        <dgm:presLayoutVars>
          <dgm:bulletEnabled val="1"/>
        </dgm:presLayoutVars>
      </dgm:prSet>
      <dgm:spPr/>
      <dgm:t>
        <a:bodyPr/>
        <a:lstStyle/>
        <a:p>
          <a:endParaRPr lang="en-US"/>
        </a:p>
      </dgm:t>
    </dgm:pt>
    <dgm:pt modelId="{BD5D101B-D842-426A-8743-8189C378949B}" type="pres">
      <dgm:prSet presAssocID="{D4B1298C-6B76-431B-9B6F-A1FBE1AE156B}" presName="FiveConn_2-3" presStyleLbl="fgAccFollowNode1" presStyleIdx="1" presStyleCnt="4">
        <dgm:presLayoutVars>
          <dgm:bulletEnabled val="1"/>
        </dgm:presLayoutVars>
      </dgm:prSet>
      <dgm:spPr/>
      <dgm:t>
        <a:bodyPr/>
        <a:lstStyle/>
        <a:p>
          <a:endParaRPr lang="en-US"/>
        </a:p>
      </dgm:t>
    </dgm:pt>
    <dgm:pt modelId="{D5D55FC9-24F8-469D-93B3-0C8FD63943C7}" type="pres">
      <dgm:prSet presAssocID="{D4B1298C-6B76-431B-9B6F-A1FBE1AE156B}" presName="FiveConn_3-4" presStyleLbl="fgAccFollowNode1" presStyleIdx="2" presStyleCnt="4">
        <dgm:presLayoutVars>
          <dgm:bulletEnabled val="1"/>
        </dgm:presLayoutVars>
      </dgm:prSet>
      <dgm:spPr/>
      <dgm:t>
        <a:bodyPr/>
        <a:lstStyle/>
        <a:p>
          <a:endParaRPr lang="en-US"/>
        </a:p>
      </dgm:t>
    </dgm:pt>
    <dgm:pt modelId="{739256C1-6946-4F31-ADA0-2CDA23D78CFF}" type="pres">
      <dgm:prSet presAssocID="{D4B1298C-6B76-431B-9B6F-A1FBE1AE156B}" presName="FiveConn_4-5" presStyleLbl="fgAccFollowNode1" presStyleIdx="3" presStyleCnt="4">
        <dgm:presLayoutVars>
          <dgm:bulletEnabled val="1"/>
        </dgm:presLayoutVars>
      </dgm:prSet>
      <dgm:spPr/>
      <dgm:t>
        <a:bodyPr/>
        <a:lstStyle/>
        <a:p>
          <a:endParaRPr lang="en-US"/>
        </a:p>
      </dgm:t>
    </dgm:pt>
    <dgm:pt modelId="{D64B152D-9C4D-4198-B904-7EAF1782F7AC}" type="pres">
      <dgm:prSet presAssocID="{D4B1298C-6B76-431B-9B6F-A1FBE1AE156B}" presName="FiveNodes_1_text" presStyleLbl="node1" presStyleIdx="4" presStyleCnt="5">
        <dgm:presLayoutVars>
          <dgm:bulletEnabled val="1"/>
        </dgm:presLayoutVars>
      </dgm:prSet>
      <dgm:spPr/>
      <dgm:t>
        <a:bodyPr/>
        <a:lstStyle/>
        <a:p>
          <a:endParaRPr lang="en-US"/>
        </a:p>
      </dgm:t>
    </dgm:pt>
    <dgm:pt modelId="{D5035FB1-5F1B-4320-BF1F-62E1B2097300}" type="pres">
      <dgm:prSet presAssocID="{D4B1298C-6B76-431B-9B6F-A1FBE1AE156B}" presName="FiveNodes_2_text" presStyleLbl="node1" presStyleIdx="4" presStyleCnt="5">
        <dgm:presLayoutVars>
          <dgm:bulletEnabled val="1"/>
        </dgm:presLayoutVars>
      </dgm:prSet>
      <dgm:spPr/>
      <dgm:t>
        <a:bodyPr/>
        <a:lstStyle/>
        <a:p>
          <a:endParaRPr lang="en-US"/>
        </a:p>
      </dgm:t>
    </dgm:pt>
    <dgm:pt modelId="{64EBC440-CC05-442D-9A12-E7F8FF658CEC}" type="pres">
      <dgm:prSet presAssocID="{D4B1298C-6B76-431B-9B6F-A1FBE1AE156B}" presName="FiveNodes_3_text" presStyleLbl="node1" presStyleIdx="4" presStyleCnt="5">
        <dgm:presLayoutVars>
          <dgm:bulletEnabled val="1"/>
        </dgm:presLayoutVars>
      </dgm:prSet>
      <dgm:spPr/>
      <dgm:t>
        <a:bodyPr/>
        <a:lstStyle/>
        <a:p>
          <a:endParaRPr lang="en-US"/>
        </a:p>
      </dgm:t>
    </dgm:pt>
    <dgm:pt modelId="{614DA8D8-280E-491E-954A-5F0585614299}" type="pres">
      <dgm:prSet presAssocID="{D4B1298C-6B76-431B-9B6F-A1FBE1AE156B}" presName="FiveNodes_4_text" presStyleLbl="node1" presStyleIdx="4" presStyleCnt="5">
        <dgm:presLayoutVars>
          <dgm:bulletEnabled val="1"/>
        </dgm:presLayoutVars>
      </dgm:prSet>
      <dgm:spPr/>
      <dgm:t>
        <a:bodyPr/>
        <a:lstStyle/>
        <a:p>
          <a:endParaRPr lang="en-US"/>
        </a:p>
      </dgm:t>
    </dgm:pt>
    <dgm:pt modelId="{9979200D-659B-48B4-9914-7BCA244F1D5F}" type="pres">
      <dgm:prSet presAssocID="{D4B1298C-6B76-431B-9B6F-A1FBE1AE156B}" presName="FiveNodes_5_text" presStyleLbl="node1" presStyleIdx="4" presStyleCnt="5">
        <dgm:presLayoutVars>
          <dgm:bulletEnabled val="1"/>
        </dgm:presLayoutVars>
      </dgm:prSet>
      <dgm:spPr/>
      <dgm:t>
        <a:bodyPr/>
        <a:lstStyle/>
        <a:p>
          <a:endParaRPr lang="en-US"/>
        </a:p>
      </dgm:t>
    </dgm:pt>
  </dgm:ptLst>
  <dgm:cxnLst>
    <dgm:cxn modelId="{7A4414E8-B7DB-4CF8-88A1-9E1939AF646A}" type="presOf" srcId="{048A54D5-164B-490E-9AD7-0A85A3588A95}" destId="{739256C1-6946-4F31-ADA0-2CDA23D78CFF}" srcOrd="0" destOrd="0" presId="urn:microsoft.com/office/officeart/2005/8/layout/vProcess5"/>
    <dgm:cxn modelId="{49AADD02-5873-460C-860E-BA7DC4684529}" type="presOf" srcId="{B29A5C15-E203-427E-9E64-8B4AD747AE8A}" destId="{6E3B4DA1-7063-4FDD-9A68-620250AAB133}" srcOrd="0" destOrd="0" presId="urn:microsoft.com/office/officeart/2005/8/layout/vProcess5"/>
    <dgm:cxn modelId="{D2970029-5AEA-4B2C-838E-4A43CED6464E}" srcId="{D4B1298C-6B76-431B-9B6F-A1FBE1AE156B}" destId="{B29A5C15-E203-427E-9E64-8B4AD747AE8A}" srcOrd="4" destOrd="0" parTransId="{CE4E6751-8247-4B91-8E88-53639A797F2F}" sibTransId="{FD4D1247-06AC-4195-81E5-129F2D69C2FF}"/>
    <dgm:cxn modelId="{821427FF-3B09-4D4C-9E8F-146F4E81CB77}" type="presOf" srcId="{392F9B83-3C6C-4087-8725-BDB7BB598AB9}" destId="{614DA8D8-280E-491E-954A-5F0585614299}" srcOrd="1" destOrd="0" presId="urn:microsoft.com/office/officeart/2005/8/layout/vProcess5"/>
    <dgm:cxn modelId="{DD1A2BD2-10F0-4ECC-B5E2-73F2B97B92B1}" type="presOf" srcId="{0614FB06-D654-48A2-A047-6BFEE6FE9D52}" destId="{64EBC440-CC05-442D-9A12-E7F8FF658CEC}" srcOrd="1" destOrd="0" presId="urn:microsoft.com/office/officeart/2005/8/layout/vProcess5"/>
    <dgm:cxn modelId="{4E564348-E7BC-4E02-89D3-E169952D2C17}" type="presOf" srcId="{9E0F70C0-F367-4D55-970C-6F971AC2B47E}" destId="{BD5D101B-D842-426A-8743-8189C378949B}" srcOrd="0" destOrd="0" presId="urn:microsoft.com/office/officeart/2005/8/layout/vProcess5"/>
    <dgm:cxn modelId="{DCAF6083-846B-409D-A309-7204D487E045}" srcId="{D4B1298C-6B76-431B-9B6F-A1FBE1AE156B}" destId="{0614FB06-D654-48A2-A047-6BFEE6FE9D52}" srcOrd="2" destOrd="0" parTransId="{8863EE2A-FD65-453F-AF56-7C10408E1F20}" sibTransId="{9EC390A9-666E-41B2-970A-19EB14A3B9AC}"/>
    <dgm:cxn modelId="{BF38B80C-4608-470B-8127-8CBE8714AD69}" srcId="{D4B1298C-6B76-431B-9B6F-A1FBE1AE156B}" destId="{CF65EAC8-6A8F-4195-816A-B0E4499E864C}" srcOrd="1" destOrd="0" parTransId="{E9837091-10DB-4B45-8220-0FC43947E0A1}" sibTransId="{9E0F70C0-F367-4D55-970C-6F971AC2B47E}"/>
    <dgm:cxn modelId="{09341B8C-36F0-41A5-8AC2-6EAD42A60491}" type="presOf" srcId="{0614FB06-D654-48A2-A047-6BFEE6FE9D52}" destId="{6B65D601-E097-446E-86DD-04CE27A61847}" srcOrd="0" destOrd="0" presId="urn:microsoft.com/office/officeart/2005/8/layout/vProcess5"/>
    <dgm:cxn modelId="{A529B172-91F5-4D8C-9FB4-5E8DD34EC9C2}" type="presOf" srcId="{D4B1298C-6B76-431B-9B6F-A1FBE1AE156B}" destId="{99A6CE6E-44D7-49B2-8749-81F29A6E1BAB}" srcOrd="0" destOrd="0" presId="urn:microsoft.com/office/officeart/2005/8/layout/vProcess5"/>
    <dgm:cxn modelId="{809326BD-A751-466F-A6E6-7876D02D4C61}" type="presOf" srcId="{9EC390A9-666E-41B2-970A-19EB14A3B9AC}" destId="{D5D55FC9-24F8-469D-93B3-0C8FD63943C7}" srcOrd="0" destOrd="0" presId="urn:microsoft.com/office/officeart/2005/8/layout/vProcess5"/>
    <dgm:cxn modelId="{E826FADA-6748-4024-8814-C56AAA538F29}" type="presOf" srcId="{CF65EAC8-6A8F-4195-816A-B0E4499E864C}" destId="{19130766-5114-4D41-A66A-7B9A2E5C9FA5}" srcOrd="0" destOrd="0" presId="urn:microsoft.com/office/officeart/2005/8/layout/vProcess5"/>
    <dgm:cxn modelId="{92F905CD-A1BD-46CB-841A-AE32F207C713}" type="presOf" srcId="{FDDC8A44-913C-4485-9A09-EB83AC54524D}" destId="{99B2115A-647A-4343-92FF-BB8EF5659B4F}" srcOrd="0" destOrd="0" presId="urn:microsoft.com/office/officeart/2005/8/layout/vProcess5"/>
    <dgm:cxn modelId="{551CFA07-8C81-4377-A9BE-51451FB63828}" type="presOf" srcId="{392F9B83-3C6C-4087-8725-BDB7BB598AB9}" destId="{516D0DB3-29AF-4962-95EB-615196FE84F0}" srcOrd="0" destOrd="0" presId="urn:microsoft.com/office/officeart/2005/8/layout/vProcess5"/>
    <dgm:cxn modelId="{F2BDB29D-9AC7-4549-8424-0ACBE316D1A2}" type="presOf" srcId="{B29A5C15-E203-427E-9E64-8B4AD747AE8A}" destId="{9979200D-659B-48B4-9914-7BCA244F1D5F}" srcOrd="1" destOrd="0" presId="urn:microsoft.com/office/officeart/2005/8/layout/vProcess5"/>
    <dgm:cxn modelId="{9AB254F3-557C-4135-ACD5-89EBC6CBE5E3}" srcId="{D4B1298C-6B76-431B-9B6F-A1FBE1AE156B}" destId="{E4AFEEFC-7EF3-4C8D-89C8-9F998F9E42C2}" srcOrd="5" destOrd="0" parTransId="{AB839621-B9BE-47B7-8115-85867E89A51E}" sibTransId="{87571D48-2F79-4A24-B73A-FD065269B39F}"/>
    <dgm:cxn modelId="{DAB1FE78-51AD-4D3E-AE9D-ACE515EDDA69}" srcId="{D4B1298C-6B76-431B-9B6F-A1FBE1AE156B}" destId="{392F9B83-3C6C-4087-8725-BDB7BB598AB9}" srcOrd="3" destOrd="0" parTransId="{133F2DD7-ACDB-40F5-B3CF-952111F50DA9}" sibTransId="{048A54D5-164B-490E-9AD7-0A85A3588A95}"/>
    <dgm:cxn modelId="{B492FA63-189A-4BD5-A6F4-EB549B908CEB}" srcId="{D4B1298C-6B76-431B-9B6F-A1FBE1AE156B}" destId="{FDDC8A44-913C-4485-9A09-EB83AC54524D}" srcOrd="0" destOrd="0" parTransId="{7272C9A3-0F8D-4D24-8F43-0E6B027FA3C2}" sibTransId="{0D6F0A18-AF9C-41C1-AA14-7B4E6113DD30}"/>
    <dgm:cxn modelId="{576BA89D-B4CB-4BA3-9E57-0883C14CE492}" type="presOf" srcId="{FDDC8A44-913C-4485-9A09-EB83AC54524D}" destId="{D64B152D-9C4D-4198-B904-7EAF1782F7AC}" srcOrd="1" destOrd="0" presId="urn:microsoft.com/office/officeart/2005/8/layout/vProcess5"/>
    <dgm:cxn modelId="{F17567D8-C62F-4EE4-BF86-282F9A89CD0A}" type="presOf" srcId="{CF65EAC8-6A8F-4195-816A-B0E4499E864C}" destId="{D5035FB1-5F1B-4320-BF1F-62E1B2097300}" srcOrd="1" destOrd="0" presId="urn:microsoft.com/office/officeart/2005/8/layout/vProcess5"/>
    <dgm:cxn modelId="{F5EEE7E2-78D3-4927-B4A7-CFCE5CB13F62}" type="presOf" srcId="{0D6F0A18-AF9C-41C1-AA14-7B4E6113DD30}" destId="{3DEF7339-AACF-41FB-B5E3-A8DBB3F7A47C}" srcOrd="0" destOrd="0" presId="urn:microsoft.com/office/officeart/2005/8/layout/vProcess5"/>
    <dgm:cxn modelId="{E169D806-CBFA-4A02-938E-19A484F07A32}" type="presParOf" srcId="{99A6CE6E-44D7-49B2-8749-81F29A6E1BAB}" destId="{C925D530-2413-4DD9-BFDE-17CA50F8911B}" srcOrd="0" destOrd="0" presId="urn:microsoft.com/office/officeart/2005/8/layout/vProcess5"/>
    <dgm:cxn modelId="{23178378-8232-4C75-A0FE-BF5506CB2D8F}" type="presParOf" srcId="{99A6CE6E-44D7-49B2-8749-81F29A6E1BAB}" destId="{99B2115A-647A-4343-92FF-BB8EF5659B4F}" srcOrd="1" destOrd="0" presId="urn:microsoft.com/office/officeart/2005/8/layout/vProcess5"/>
    <dgm:cxn modelId="{1E754FA4-DF77-4483-99D9-E34784D5A967}" type="presParOf" srcId="{99A6CE6E-44D7-49B2-8749-81F29A6E1BAB}" destId="{19130766-5114-4D41-A66A-7B9A2E5C9FA5}" srcOrd="2" destOrd="0" presId="urn:microsoft.com/office/officeart/2005/8/layout/vProcess5"/>
    <dgm:cxn modelId="{E8E198CC-90F8-4ECB-91E6-D743AD672C5B}" type="presParOf" srcId="{99A6CE6E-44D7-49B2-8749-81F29A6E1BAB}" destId="{6B65D601-E097-446E-86DD-04CE27A61847}" srcOrd="3" destOrd="0" presId="urn:microsoft.com/office/officeart/2005/8/layout/vProcess5"/>
    <dgm:cxn modelId="{21EE2A36-6C20-478E-B8E7-13266DD6B537}" type="presParOf" srcId="{99A6CE6E-44D7-49B2-8749-81F29A6E1BAB}" destId="{516D0DB3-29AF-4962-95EB-615196FE84F0}" srcOrd="4" destOrd="0" presId="urn:microsoft.com/office/officeart/2005/8/layout/vProcess5"/>
    <dgm:cxn modelId="{13CBBA67-5EBD-47A2-95D4-66829612E335}" type="presParOf" srcId="{99A6CE6E-44D7-49B2-8749-81F29A6E1BAB}" destId="{6E3B4DA1-7063-4FDD-9A68-620250AAB133}" srcOrd="5" destOrd="0" presId="urn:microsoft.com/office/officeart/2005/8/layout/vProcess5"/>
    <dgm:cxn modelId="{798FA750-BCF3-4FB2-854F-3EBA196CF7C6}" type="presParOf" srcId="{99A6CE6E-44D7-49B2-8749-81F29A6E1BAB}" destId="{3DEF7339-AACF-41FB-B5E3-A8DBB3F7A47C}" srcOrd="6" destOrd="0" presId="urn:microsoft.com/office/officeart/2005/8/layout/vProcess5"/>
    <dgm:cxn modelId="{1CD91107-3ED4-415F-AC98-7254B2CF480B}" type="presParOf" srcId="{99A6CE6E-44D7-49B2-8749-81F29A6E1BAB}" destId="{BD5D101B-D842-426A-8743-8189C378949B}" srcOrd="7" destOrd="0" presId="urn:microsoft.com/office/officeart/2005/8/layout/vProcess5"/>
    <dgm:cxn modelId="{9D5C4BA0-D763-4C61-A772-124E9280B9CA}" type="presParOf" srcId="{99A6CE6E-44D7-49B2-8749-81F29A6E1BAB}" destId="{D5D55FC9-24F8-469D-93B3-0C8FD63943C7}" srcOrd="8" destOrd="0" presId="urn:microsoft.com/office/officeart/2005/8/layout/vProcess5"/>
    <dgm:cxn modelId="{7D7CA0BB-1E82-49A8-8A4B-19BBEC152530}" type="presParOf" srcId="{99A6CE6E-44D7-49B2-8749-81F29A6E1BAB}" destId="{739256C1-6946-4F31-ADA0-2CDA23D78CFF}" srcOrd="9" destOrd="0" presId="urn:microsoft.com/office/officeart/2005/8/layout/vProcess5"/>
    <dgm:cxn modelId="{CA620022-59EE-4D69-AC02-7111C7CFC6C3}" type="presParOf" srcId="{99A6CE6E-44D7-49B2-8749-81F29A6E1BAB}" destId="{D64B152D-9C4D-4198-B904-7EAF1782F7AC}" srcOrd="10" destOrd="0" presId="urn:microsoft.com/office/officeart/2005/8/layout/vProcess5"/>
    <dgm:cxn modelId="{C8F438BD-2FB3-4B44-ADB4-75701E6DF536}" type="presParOf" srcId="{99A6CE6E-44D7-49B2-8749-81F29A6E1BAB}" destId="{D5035FB1-5F1B-4320-BF1F-62E1B2097300}" srcOrd="11" destOrd="0" presId="urn:microsoft.com/office/officeart/2005/8/layout/vProcess5"/>
    <dgm:cxn modelId="{6D3C2BB8-2028-4469-B257-D2E787EBC73A}" type="presParOf" srcId="{99A6CE6E-44D7-49B2-8749-81F29A6E1BAB}" destId="{64EBC440-CC05-442D-9A12-E7F8FF658CEC}" srcOrd="12" destOrd="0" presId="urn:microsoft.com/office/officeart/2005/8/layout/vProcess5"/>
    <dgm:cxn modelId="{A0A145C6-0FDF-46DD-936C-F63E56ED8741}" type="presParOf" srcId="{99A6CE6E-44D7-49B2-8749-81F29A6E1BAB}" destId="{614DA8D8-280E-491E-954A-5F0585614299}" srcOrd="13" destOrd="0" presId="urn:microsoft.com/office/officeart/2005/8/layout/vProcess5"/>
    <dgm:cxn modelId="{3ADD24AB-4A4C-4FEC-810D-982488A9C528}" type="presParOf" srcId="{99A6CE6E-44D7-49B2-8749-81F29A6E1BAB}" destId="{9979200D-659B-48B4-9914-7BCA244F1D5F}" srcOrd="14" destOrd="0" presId="urn:microsoft.com/office/officeart/2005/8/layout/vProcess5"/>
  </dgm:cxnLst>
  <dgm:bg/>
  <dgm:whole>
    <a:ln>
      <a:solidFill>
        <a:schemeClr val="bg1"/>
      </a:solid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9B2115A-647A-4343-92FF-BB8EF5659B4F}">
      <dsp:nvSpPr>
        <dsp:cNvPr id="0" name=""/>
        <dsp:cNvSpPr/>
      </dsp:nvSpPr>
      <dsp:spPr>
        <a:xfrm>
          <a:off x="25380" y="12701"/>
          <a:ext cx="5505577" cy="832865"/>
        </a:xfrm>
        <a:prstGeom prst="roundRect">
          <a:avLst>
            <a:gd name="adj" fmla="val 10000"/>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Collecting the data.</a:t>
          </a:r>
          <a:endParaRPr lang="en-US" sz="2200" kern="1200" dirty="0"/>
        </a:p>
      </dsp:txBody>
      <dsp:txXfrm>
        <a:off x="25380" y="12701"/>
        <a:ext cx="4558191" cy="832865"/>
      </dsp:txXfrm>
    </dsp:sp>
    <dsp:sp modelId="{19130766-5114-4D41-A66A-7B9A2E5C9FA5}">
      <dsp:nvSpPr>
        <dsp:cNvPr id="0" name=""/>
        <dsp:cNvSpPr/>
      </dsp:nvSpPr>
      <dsp:spPr>
        <a:xfrm>
          <a:off x="411130" y="948541"/>
          <a:ext cx="5505577" cy="832865"/>
        </a:xfrm>
        <a:prstGeom prst="roundRect">
          <a:avLst>
            <a:gd name="adj" fmla="val 10000"/>
          </a:avLst>
        </a:prstGeom>
        <a:solidFill>
          <a:schemeClr val="accent5">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Analyzing the data and removing the null values.</a:t>
          </a:r>
          <a:endParaRPr lang="en-US" sz="2200" kern="1200" dirty="0"/>
        </a:p>
      </dsp:txBody>
      <dsp:txXfrm>
        <a:off x="411130" y="948541"/>
        <a:ext cx="4553083" cy="832865"/>
      </dsp:txXfrm>
    </dsp:sp>
    <dsp:sp modelId="{6B65D601-E097-446E-86DD-04CE27A61847}">
      <dsp:nvSpPr>
        <dsp:cNvPr id="0" name=""/>
        <dsp:cNvSpPr/>
      </dsp:nvSpPr>
      <dsp:spPr>
        <a:xfrm>
          <a:off x="822261" y="1897083"/>
          <a:ext cx="5505577" cy="832865"/>
        </a:xfrm>
        <a:prstGeom prst="roundRect">
          <a:avLst>
            <a:gd name="adj" fmla="val 10000"/>
          </a:avLst>
        </a:prstGeom>
        <a:solidFill>
          <a:schemeClr val="accent5">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Visualizing the analyzed data</a:t>
          </a:r>
          <a:endParaRPr lang="en-US" sz="2200" kern="1200" dirty="0"/>
        </a:p>
      </dsp:txBody>
      <dsp:txXfrm>
        <a:off x="822261" y="1897083"/>
        <a:ext cx="4553083" cy="832865"/>
      </dsp:txXfrm>
    </dsp:sp>
    <dsp:sp modelId="{516D0DB3-29AF-4962-95EB-615196FE84F0}">
      <dsp:nvSpPr>
        <dsp:cNvPr id="0" name=""/>
        <dsp:cNvSpPr/>
      </dsp:nvSpPr>
      <dsp:spPr>
        <a:xfrm>
          <a:off x="1233392" y="2845625"/>
          <a:ext cx="5505577" cy="832865"/>
        </a:xfrm>
        <a:prstGeom prst="roundRect">
          <a:avLst>
            <a:gd name="adj" fmla="val 10000"/>
          </a:avLst>
        </a:prstGeom>
        <a:solidFill>
          <a:schemeClr val="accent5">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Training the machine using train-split algorithm.</a:t>
          </a:r>
          <a:endParaRPr lang="en-US" sz="2200" kern="1200" dirty="0"/>
        </a:p>
      </dsp:txBody>
      <dsp:txXfrm>
        <a:off x="1233392" y="2845625"/>
        <a:ext cx="4553083" cy="832865"/>
      </dsp:txXfrm>
    </dsp:sp>
    <dsp:sp modelId="{6E3B4DA1-7063-4FDD-9A68-620250AAB133}">
      <dsp:nvSpPr>
        <dsp:cNvPr id="0" name=""/>
        <dsp:cNvSpPr/>
      </dsp:nvSpPr>
      <dsp:spPr>
        <a:xfrm>
          <a:off x="1644522" y="3794167"/>
          <a:ext cx="5505577" cy="832865"/>
        </a:xfrm>
        <a:prstGeom prst="roundRect">
          <a:avLst>
            <a:gd name="adj" fmla="val 10000"/>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t>Predicting the value using natural gas price prediction.</a:t>
          </a:r>
          <a:endParaRPr lang="en-US" sz="2200" kern="1200" dirty="0"/>
        </a:p>
      </dsp:txBody>
      <dsp:txXfrm>
        <a:off x="1644522" y="3794167"/>
        <a:ext cx="4553083" cy="832865"/>
      </dsp:txXfrm>
    </dsp:sp>
    <dsp:sp modelId="{3DEF7339-AACF-41FB-B5E3-A8DBB3F7A47C}">
      <dsp:nvSpPr>
        <dsp:cNvPr id="0" name=""/>
        <dsp:cNvSpPr/>
      </dsp:nvSpPr>
      <dsp:spPr>
        <a:xfrm>
          <a:off x="4964214" y="608454"/>
          <a:ext cx="541362" cy="541362"/>
        </a:xfrm>
        <a:prstGeom prst="downArrow">
          <a:avLst>
            <a:gd name="adj1" fmla="val 55000"/>
            <a:gd name="adj2" fmla="val 45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4964214" y="608454"/>
        <a:ext cx="541362" cy="541362"/>
      </dsp:txXfrm>
    </dsp:sp>
    <dsp:sp modelId="{BD5D101B-D842-426A-8743-8189C378949B}">
      <dsp:nvSpPr>
        <dsp:cNvPr id="0" name=""/>
        <dsp:cNvSpPr/>
      </dsp:nvSpPr>
      <dsp:spPr>
        <a:xfrm>
          <a:off x="5375344" y="1556996"/>
          <a:ext cx="541362" cy="541362"/>
        </a:xfrm>
        <a:prstGeom prst="downArrow">
          <a:avLst>
            <a:gd name="adj1" fmla="val 55000"/>
            <a:gd name="adj2" fmla="val 45000"/>
          </a:avLst>
        </a:prstGeom>
        <a:solidFill>
          <a:schemeClr val="accent5">
            <a:alpha val="90000"/>
            <a:tint val="40000"/>
            <a:hueOff val="0"/>
            <a:satOff val="0"/>
            <a:lumOff val="0"/>
            <a:alphaOff val="-13333"/>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375344" y="1556996"/>
        <a:ext cx="541362" cy="541362"/>
      </dsp:txXfrm>
    </dsp:sp>
    <dsp:sp modelId="{D5D55FC9-24F8-469D-93B3-0C8FD63943C7}">
      <dsp:nvSpPr>
        <dsp:cNvPr id="0" name=""/>
        <dsp:cNvSpPr/>
      </dsp:nvSpPr>
      <dsp:spPr>
        <a:xfrm>
          <a:off x="5786475" y="2491657"/>
          <a:ext cx="541362" cy="541362"/>
        </a:xfrm>
        <a:prstGeom prst="downArrow">
          <a:avLst>
            <a:gd name="adj1" fmla="val 55000"/>
            <a:gd name="adj2" fmla="val 45000"/>
          </a:avLst>
        </a:prstGeom>
        <a:solidFill>
          <a:schemeClr val="accent5">
            <a:alpha val="90000"/>
            <a:tint val="40000"/>
            <a:hueOff val="0"/>
            <a:satOff val="0"/>
            <a:lumOff val="0"/>
            <a:alphaOff val="-26667"/>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5786475" y="2491657"/>
        <a:ext cx="541362" cy="541362"/>
      </dsp:txXfrm>
    </dsp:sp>
    <dsp:sp modelId="{739256C1-6946-4F31-ADA0-2CDA23D78CFF}">
      <dsp:nvSpPr>
        <dsp:cNvPr id="0" name=""/>
        <dsp:cNvSpPr/>
      </dsp:nvSpPr>
      <dsp:spPr>
        <a:xfrm>
          <a:off x="6197606" y="3449453"/>
          <a:ext cx="541362" cy="541362"/>
        </a:xfrm>
        <a:prstGeom prst="downArrow">
          <a:avLst>
            <a:gd name="adj1" fmla="val 55000"/>
            <a:gd name="adj2" fmla="val 45000"/>
          </a:avLst>
        </a:prstGeom>
        <a:solidFill>
          <a:schemeClr val="accent5">
            <a:alpha val="90000"/>
            <a:tint val="40000"/>
            <a:hueOff val="0"/>
            <a:satOff val="0"/>
            <a:lumOff val="0"/>
            <a:alphaOff val="-4000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endParaRPr lang="en-US" sz="2400" kern="1200"/>
        </a:p>
      </dsp:txBody>
      <dsp:txXfrm>
        <a:off x="6197606" y="3449453"/>
        <a:ext cx="541362" cy="54136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6</a:t>
            </a:fld>
            <a:endParaRPr lang="en-US"/>
          </a:p>
        </p:txBody>
      </p:sp>
    </p:spTree>
    <p:extLst>
      <p:ext uri="{BB962C8B-B14F-4D97-AF65-F5344CB8AC3E}">
        <p14:creationId xmlns=""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6EC765-4EEE-40D6-8764-C358A9B0EA2D}"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A40CD3-6E5F-40AF-B983-BCBC5BE7EFA8}"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4D0355-2878-40EF-BB47-0AEFF38312E9}"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EAEA68-FEEF-400D-AE97-0743E2B01B36}"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4555E2-DE6E-4EB6-8DFA-DC17E6D6B29D}"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9C9DA3-207B-4128-A780-0899C9C276AD}" type="datetime3">
              <a:rPr lang="en-US" smtClean="0"/>
              <a:pPr/>
              <a:t>12 April 2022</a:t>
            </a:fld>
            <a:endParaRPr lang="en-US"/>
          </a:p>
        </p:txBody>
      </p:sp>
      <p:sp>
        <p:nvSpPr>
          <p:cNvPr id="4" name="Footer Placeholder 3"/>
          <p:cNvSpPr>
            <a:spLocks noGrp="1"/>
          </p:cNvSpPr>
          <p:nvPr>
            <p:ph type="ftr" sz="quarter" idx="11"/>
          </p:nvPr>
        </p:nvSpPr>
        <p:spPr/>
        <p:txBody>
          <a:bodyPr/>
          <a:lstStyle/>
          <a:p>
            <a:r>
              <a:rPr lang="en-US" smtClean="0"/>
              <a:t>Department of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12 April 2022</a:t>
            </a:fld>
            <a:endParaRPr lang="en-US"/>
          </a:p>
        </p:txBody>
      </p:sp>
      <p:sp>
        <p:nvSpPr>
          <p:cNvPr id="3" name="Footer Placeholder 2"/>
          <p:cNvSpPr>
            <a:spLocks noGrp="1"/>
          </p:cNvSpPr>
          <p:nvPr>
            <p:ph type="ftr" sz="quarter" idx="11"/>
          </p:nvPr>
        </p:nvSpPr>
        <p:spPr/>
        <p:txBody>
          <a:bodyPr/>
          <a:lstStyle/>
          <a:p>
            <a:r>
              <a:rPr lang="en-US" smtClean="0"/>
              <a:t>Department of CSE</a:t>
            </a:r>
            <a:endParaRPr lang="en-US"/>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12 April 2022</a:t>
            </a:fld>
            <a:endParaRPr lang="en-US"/>
          </a:p>
        </p:txBody>
      </p:sp>
      <p:sp>
        <p:nvSpPr>
          <p:cNvPr id="6" name="Footer Placeholder 5"/>
          <p:cNvSpPr>
            <a:spLocks noGrp="1"/>
          </p:cNvSpPr>
          <p:nvPr>
            <p:ph type="ftr" sz="quarter" idx="11"/>
          </p:nvPr>
        </p:nvSpPr>
        <p:spPr/>
        <p:txBody>
          <a:bodyPr/>
          <a:lstStyle/>
          <a:p>
            <a:r>
              <a:rPr lang="en-US" smtClean="0"/>
              <a:t>Department of CSE</a:t>
            </a:r>
            <a:endParaRPr lang="en-US"/>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12 April 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latin typeface="Arial" pitchFamily="34" charset="0"/>
                <a:cs typeface="Arial" pitchFamily="34" charset="0"/>
              </a:rPr>
              <a:t> </a:t>
            </a:r>
            <a:endParaRPr lang="en-US" dirty="0">
              <a:latin typeface="Arial" pitchFamily="34" charset="0"/>
              <a:cs typeface="Arial" pitchFamily="34" charset="0"/>
            </a:endParaRPr>
          </a:p>
        </p:txBody>
      </p:sp>
      <p:sp>
        <p:nvSpPr>
          <p:cNvPr id="3" name="Content Placeholder 2"/>
          <p:cNvSpPr>
            <a:spLocks noGrp="1"/>
          </p:cNvSpPr>
          <p:nvPr>
            <p:ph idx="1"/>
          </p:nvPr>
        </p:nvSpPr>
        <p:spPr>
          <a:xfrm>
            <a:off x="609600" y="1600200"/>
            <a:ext cx="8229600" cy="4525963"/>
          </a:xfrm>
        </p:spPr>
        <p:txBody>
          <a:bodyPr/>
          <a:lstStyle/>
          <a:p>
            <a:pPr>
              <a:buNone/>
            </a:pPr>
            <a:r>
              <a:rPr lang="en-US" dirty="0" smtClean="0"/>
              <a:t> </a:t>
            </a:r>
            <a:endParaRPr lang="en-US" dirty="0"/>
          </a:p>
        </p:txBody>
      </p:sp>
      <p:sp>
        <p:nvSpPr>
          <p:cNvPr id="4" name="Date Placeholder 3"/>
          <p:cNvSpPr>
            <a:spLocks noGrp="1"/>
          </p:cNvSpPr>
          <p:nvPr>
            <p:ph type="dt" sz="half" idx="10"/>
          </p:nvPr>
        </p:nvSpPr>
        <p:spPr/>
        <p:txBody>
          <a:bodyPr/>
          <a:lstStyle/>
          <a:p>
            <a:fld id="{00770AC0-521A-4761-B605-21BC84785148}" type="datetime3">
              <a:rPr lang="en-US" smtClean="0"/>
              <a:pPr/>
              <a:t>12 April 2022</a:t>
            </a:fld>
            <a:endParaRPr lang="en-US" dirty="0"/>
          </a:p>
        </p:txBody>
      </p:sp>
      <p:sp>
        <p:nvSpPr>
          <p:cNvPr id="5" name="Footer Placeholder 4"/>
          <p:cNvSpPr>
            <a:spLocks noGrp="1"/>
          </p:cNvSpPr>
          <p:nvPr>
            <p:ph type="ftr" sz="quarter" idx="11"/>
          </p:nvPr>
        </p:nvSpPr>
        <p:spPr/>
        <p:txBody>
          <a:bodyPr/>
          <a:lstStyle/>
          <a:p>
            <a:r>
              <a:rPr lang="en-US" smtClean="0"/>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1</a:t>
            </a:fld>
            <a:endParaRPr lang="en-US"/>
          </a:p>
        </p:txBody>
      </p:sp>
      <p:sp>
        <p:nvSpPr>
          <p:cNvPr id="7" name="Rectangle 6"/>
          <p:cNvSpPr/>
          <p:nvPr/>
        </p:nvSpPr>
        <p:spPr>
          <a:xfrm>
            <a:off x="1213028" y="2505363"/>
            <a:ext cx="6717941" cy="1877437"/>
          </a:xfrm>
          <a:prstGeom prst="rect">
            <a:avLst/>
          </a:prstGeom>
        </p:spPr>
        <p:txBody>
          <a:bodyPr wrap="square">
            <a:spAutoFit/>
          </a:bodyPr>
          <a:lstStyle/>
          <a:p>
            <a:pPr algn="ctr"/>
            <a:r>
              <a:rPr lang="en-US" sz="3600" dirty="0"/>
              <a:t>Machine </a:t>
            </a:r>
            <a:r>
              <a:rPr lang="en-IN" sz="3600" dirty="0"/>
              <a:t>learning project</a:t>
            </a:r>
          </a:p>
          <a:p>
            <a:pPr algn="ctr"/>
            <a:r>
              <a:rPr lang="en-IN" sz="3600" dirty="0"/>
              <a:t>Topic:- </a:t>
            </a:r>
            <a:r>
              <a:rPr lang="en-IN" sz="3600" dirty="0" smtClean="0"/>
              <a:t>Natural gas price prediction</a:t>
            </a:r>
            <a:endParaRPr lang="en-IN" sz="3600" dirty="0"/>
          </a:p>
          <a:p>
            <a:endParaRPr lang="en-US" sz="4400" dirty="0"/>
          </a:p>
        </p:txBody>
      </p:sp>
      <p:sp>
        <p:nvSpPr>
          <p:cNvPr id="8" name="Rectangle 7"/>
          <p:cNvSpPr/>
          <p:nvPr/>
        </p:nvSpPr>
        <p:spPr>
          <a:xfrm>
            <a:off x="1143000" y="4114800"/>
            <a:ext cx="6629399" cy="1477328"/>
          </a:xfrm>
          <a:prstGeom prst="rect">
            <a:avLst/>
          </a:prstGeom>
        </p:spPr>
        <p:txBody>
          <a:bodyPr wrap="square">
            <a:spAutoFit/>
          </a:bodyPr>
          <a:lstStyle/>
          <a:p>
            <a:pPr algn="ctr"/>
            <a:r>
              <a:rPr lang="en-US" dirty="0">
                <a:latin typeface="Arial" pitchFamily="34" charset="0"/>
                <a:cs typeface="Arial" pitchFamily="34" charset="0"/>
              </a:rPr>
              <a:t>Project Supervisor </a:t>
            </a:r>
            <a:r>
              <a:rPr lang="en-US" dirty="0" smtClean="0">
                <a:latin typeface="Arial" pitchFamily="34" charset="0"/>
                <a:cs typeface="Arial" pitchFamily="34" charset="0"/>
              </a:rPr>
              <a:t>:-</a:t>
            </a:r>
            <a:r>
              <a:rPr lang="en-US" dirty="0" err="1" smtClean="0">
                <a:latin typeface="Arial" pitchFamily="34" charset="0"/>
                <a:cs typeface="Arial" pitchFamily="34" charset="0"/>
              </a:rPr>
              <a:t>Ms.E.Srividhya</a:t>
            </a:r>
            <a:r>
              <a:rPr lang="en-US" dirty="0" smtClean="0">
                <a:latin typeface="Arial" pitchFamily="34" charset="0"/>
                <a:cs typeface="Arial" pitchFamily="34" charset="0"/>
              </a:rPr>
              <a:t>. </a:t>
            </a:r>
            <a:r>
              <a:rPr lang="en-US" dirty="0"/>
              <a:t>M.E., Ph.D.,</a:t>
            </a:r>
            <a:endParaRPr lang="en-US" dirty="0">
              <a:latin typeface="Arial" pitchFamily="34" charset="0"/>
              <a:cs typeface="Arial" pitchFamily="34" charset="0"/>
            </a:endParaRPr>
          </a:p>
          <a:p>
            <a:pPr algn="ctr">
              <a:lnSpc>
                <a:spcPct val="150000"/>
              </a:lnSpc>
            </a:pPr>
            <a:r>
              <a:rPr lang="en-US" dirty="0">
                <a:latin typeface="Arial" pitchFamily="34" charset="0"/>
                <a:cs typeface="Arial" pitchFamily="34" charset="0"/>
              </a:rPr>
              <a:t>Name of the Student :- </a:t>
            </a:r>
            <a:r>
              <a:rPr lang="en-US" dirty="0" err="1" smtClean="0">
                <a:latin typeface="Arial" pitchFamily="34" charset="0"/>
                <a:cs typeface="Arial" pitchFamily="34" charset="0"/>
              </a:rPr>
              <a:t>Mr.Jaffar</a:t>
            </a:r>
            <a:r>
              <a:rPr lang="en-US" dirty="0" smtClean="0">
                <a:latin typeface="Arial" pitchFamily="34" charset="0"/>
                <a:cs typeface="Arial" pitchFamily="34" charset="0"/>
              </a:rPr>
              <a:t> </a:t>
            </a:r>
            <a:r>
              <a:rPr lang="en-US" dirty="0" err="1" smtClean="0">
                <a:latin typeface="Arial" pitchFamily="34" charset="0"/>
                <a:cs typeface="Arial" pitchFamily="34" charset="0"/>
              </a:rPr>
              <a:t>Siddiq</a:t>
            </a:r>
            <a:r>
              <a:rPr lang="en-US" dirty="0" smtClean="0">
                <a:latin typeface="Arial" pitchFamily="34" charset="0"/>
                <a:cs typeface="Arial" pitchFamily="34" charset="0"/>
              </a:rPr>
              <a:t> </a:t>
            </a:r>
            <a:r>
              <a:rPr lang="en-US" dirty="0" err="1" smtClean="0">
                <a:latin typeface="Arial" pitchFamily="34" charset="0"/>
                <a:cs typeface="Arial" pitchFamily="34" charset="0"/>
              </a:rPr>
              <a:t>Syed</a:t>
            </a:r>
            <a:r>
              <a:rPr lang="en-US" dirty="0" smtClean="0">
                <a:latin typeface="Arial" pitchFamily="34" charset="0"/>
                <a:cs typeface="Arial" pitchFamily="34" charset="0"/>
              </a:rPr>
              <a:t>.</a:t>
            </a:r>
            <a:endParaRPr lang="en-US" dirty="0">
              <a:latin typeface="Arial" pitchFamily="34" charset="0"/>
              <a:cs typeface="Arial" pitchFamily="34" charset="0"/>
            </a:endParaRPr>
          </a:p>
          <a:p>
            <a:pPr algn="ctr">
              <a:lnSpc>
                <a:spcPct val="150000"/>
              </a:lnSpc>
            </a:pPr>
            <a:r>
              <a:rPr lang="en-US" dirty="0">
                <a:latin typeface="Arial" pitchFamily="34" charset="0"/>
                <a:cs typeface="Arial" pitchFamily="34" charset="0"/>
              </a:rPr>
              <a:t>Register Number :- </a:t>
            </a:r>
            <a:r>
              <a:rPr lang="en-US" dirty="0" smtClean="0">
                <a:latin typeface="Arial" pitchFamily="34" charset="0"/>
                <a:cs typeface="Arial" pitchFamily="34" charset="0"/>
              </a:rPr>
              <a:t>39111007.</a:t>
            </a:r>
            <a:endParaRPr lang="en-US" dirty="0">
              <a:latin typeface="Arial" pitchFamily="34" charset="0"/>
              <a:cs typeface="Arial" pitchFamily="34" charset="0"/>
            </a:endParaRPr>
          </a:p>
          <a:p>
            <a:endParaRPr lang="en-US" dirty="0" smtClean="0">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599" y="228600"/>
            <a:ext cx="8686800" cy="175259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buNone/>
            </a:pPr>
            <a:endParaRPr lang="en-IN" dirty="0">
              <a:latin typeface="Arial" panose="020B0604020202020204" pitchFamily="34" charset="0"/>
              <a:cs typeface="Arial" panose="020B0604020202020204" pitchFamily="34" charset="0"/>
            </a:endParaRPr>
          </a:p>
          <a:p>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pic>
        <p:nvPicPr>
          <p:cNvPr id="7" name="decision-tree.jpg" descr="decision-tree.jpg"/>
          <p:cNvPicPr>
            <a:picLocks noChangeAspect="1"/>
          </p:cNvPicPr>
          <p:nvPr/>
        </p:nvPicPr>
        <p:blipFill>
          <a:blip r:embed="rId2" cstate="print">
            <a:extLst/>
          </a:blip>
          <a:srcRect l="5173" t="2491" r="5173" b="2491"/>
          <a:stretch>
            <a:fillRect/>
          </a:stretch>
        </p:blipFill>
        <p:spPr>
          <a:xfrm>
            <a:off x="990600" y="1600200"/>
            <a:ext cx="6315047" cy="4170340"/>
          </a:xfrm>
          <a:prstGeom prst="rect">
            <a:avLst/>
          </a:prstGeom>
          <a:ln w="25400">
            <a:solidFill>
              <a:srgbClr val="000000"/>
            </a:solidFill>
            <a:miter lim="400000"/>
          </a:ln>
        </p:spPr>
      </p:pic>
    </p:spTree>
    <p:extLst>
      <p:ext uri="{BB962C8B-B14F-4D97-AF65-F5344CB8AC3E}">
        <p14:creationId xmlns="" xmlns:p14="http://schemas.microsoft.com/office/powerpoint/2010/main" val="146638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298940" y="152400"/>
            <a:ext cx="8229600" cy="1066800"/>
          </a:xfrm>
        </p:spPr>
        <p:txBody>
          <a:bodyPr/>
          <a:lstStyle/>
          <a:p>
            <a:r>
              <a:rPr lang="en-US" dirty="0" smtClean="0"/>
              <a:t>Implementation:-</a:t>
            </a:r>
            <a:endParaRPr lang="en-US" dirty="0"/>
          </a:p>
        </p:txBody>
      </p:sp>
      <p:sp>
        <p:nvSpPr>
          <p:cNvPr id="3" name="Content Placeholder 2"/>
          <p:cNvSpPr>
            <a:spLocks noGrp="1"/>
          </p:cNvSpPr>
          <p:nvPr>
            <p:ph idx="1"/>
          </p:nvPr>
        </p:nvSpPr>
        <p:spPr>
          <a:xfrm>
            <a:off x="457200" y="1295400"/>
            <a:ext cx="8229600" cy="5334000"/>
          </a:xfrm>
        </p:spPr>
        <p:txBody>
          <a:bodyPr>
            <a:normAutofit lnSpcReduction="10000"/>
          </a:bodyPr>
          <a:lstStyle/>
          <a:p>
            <a:pPr marL="0" indent="0" defTabSz="643889">
              <a:spcBef>
                <a:spcPts val="4100"/>
              </a:spcBef>
              <a:buSzTx/>
              <a:buNone/>
              <a:defRPr sz="3900">
                <a:latin typeface="Arial Narrow"/>
                <a:ea typeface="Arial Narrow"/>
                <a:cs typeface="Arial Narrow"/>
                <a:sym typeface="Arial Narrow"/>
              </a:defRPr>
            </a:pPr>
            <a:r>
              <a:rPr lang="en-IN" sz="2000" dirty="0" smtClean="0"/>
              <a:t>Step 1:</a:t>
            </a:r>
            <a:r>
              <a:rPr lang="en-US" sz="2000" dirty="0" smtClean="0"/>
              <a:t> Import the required libraries.</a:t>
            </a:r>
          </a:p>
          <a:p>
            <a:pPr marL="0" indent="0" defTabSz="643889">
              <a:spcBef>
                <a:spcPts val="4100"/>
              </a:spcBef>
              <a:buSzTx/>
              <a:buNone/>
              <a:defRPr sz="3900">
                <a:latin typeface="Arial Narrow"/>
                <a:ea typeface="Arial Narrow"/>
                <a:cs typeface="Arial Narrow"/>
                <a:sym typeface="Arial Narrow"/>
              </a:defRPr>
            </a:pPr>
            <a:r>
              <a:rPr lang="en-US" sz="2000" dirty="0" smtClean="0"/>
              <a:t>Step 2: </a:t>
            </a:r>
            <a:r>
              <a:rPr lang="en-US" sz="2000" dirty="0" err="1" smtClean="0"/>
              <a:t>Initialise</a:t>
            </a:r>
            <a:r>
              <a:rPr lang="en-US" sz="2000" dirty="0" smtClean="0"/>
              <a:t> and print the Dataset.</a:t>
            </a:r>
          </a:p>
          <a:p>
            <a:pPr marL="0" indent="0" defTabSz="643889">
              <a:spcBef>
                <a:spcPts val="4100"/>
              </a:spcBef>
              <a:buSzTx/>
              <a:buNone/>
              <a:defRPr sz="3900">
                <a:latin typeface="Arial Narrow"/>
                <a:ea typeface="Arial Narrow"/>
                <a:cs typeface="Arial Narrow"/>
                <a:sym typeface="Arial Narrow"/>
              </a:defRPr>
            </a:pPr>
            <a:r>
              <a:rPr lang="en-US" sz="2000" dirty="0" smtClean="0"/>
              <a:t>Step 3: Select all the rows and column from the dataset to “X”.</a:t>
            </a:r>
          </a:p>
          <a:p>
            <a:pPr marL="0" indent="0" defTabSz="643889">
              <a:spcBef>
                <a:spcPts val="4100"/>
              </a:spcBef>
              <a:buSzTx/>
              <a:buNone/>
              <a:defRPr sz="3900">
                <a:latin typeface="Arial Narrow"/>
                <a:ea typeface="Arial Narrow"/>
                <a:cs typeface="Arial Narrow"/>
                <a:sym typeface="Arial Narrow"/>
              </a:defRPr>
            </a:pPr>
            <a:r>
              <a:rPr lang="en-US" sz="2000" dirty="0" smtClean="0"/>
              <a:t>Step 4: Select all of the rows and column from the dataset to “y”.</a:t>
            </a:r>
          </a:p>
          <a:p>
            <a:pPr marL="0" indent="0" defTabSz="643889">
              <a:spcBef>
                <a:spcPts val="4100"/>
              </a:spcBef>
              <a:buSzTx/>
              <a:buNone/>
              <a:defRPr sz="3900">
                <a:latin typeface="Arial Narrow"/>
                <a:ea typeface="Arial Narrow"/>
                <a:cs typeface="Arial Narrow"/>
                <a:sym typeface="Arial Narrow"/>
              </a:defRPr>
            </a:pPr>
            <a:r>
              <a:rPr lang="en-US" sz="2000" dirty="0" smtClean="0"/>
              <a:t>Step 5: Fit decision tree </a:t>
            </a:r>
            <a:r>
              <a:rPr lang="en-US" sz="2000" dirty="0" err="1" smtClean="0"/>
              <a:t>regressor</a:t>
            </a:r>
            <a:r>
              <a:rPr lang="en-US" sz="2000" dirty="0" smtClean="0"/>
              <a:t> to the dataset.</a:t>
            </a:r>
          </a:p>
          <a:p>
            <a:pPr marL="0" indent="0" defTabSz="643889">
              <a:spcBef>
                <a:spcPts val="4100"/>
              </a:spcBef>
              <a:buSzTx/>
              <a:buNone/>
              <a:defRPr sz="3900">
                <a:latin typeface="Arial Narrow"/>
                <a:ea typeface="Arial Narrow"/>
                <a:cs typeface="Arial Narrow"/>
                <a:sym typeface="Arial Narrow"/>
              </a:defRPr>
            </a:pPr>
            <a:r>
              <a:rPr lang="en-US" sz="2000" dirty="0" smtClean="0"/>
              <a:t>Step 6: Predicting a new value.</a:t>
            </a:r>
          </a:p>
          <a:p>
            <a:pPr marL="0" indent="0" defTabSz="643889">
              <a:spcBef>
                <a:spcPts val="4100"/>
              </a:spcBef>
              <a:buSzTx/>
              <a:buNone/>
              <a:defRPr sz="3900">
                <a:latin typeface="Arial Narrow"/>
                <a:ea typeface="Arial Narrow"/>
                <a:cs typeface="Arial Narrow"/>
                <a:sym typeface="Arial Narrow"/>
              </a:defRPr>
            </a:pPr>
            <a:r>
              <a:rPr lang="en-US" sz="2000" dirty="0" smtClean="0"/>
              <a:t>Step 7:  </a:t>
            </a:r>
            <a:r>
              <a:rPr lang="en-US" sz="2000" dirty="0" err="1" smtClean="0"/>
              <a:t>Visualising</a:t>
            </a:r>
            <a:r>
              <a:rPr lang="en-US" sz="2000" dirty="0" smtClean="0"/>
              <a:t> the result.</a:t>
            </a:r>
          </a:p>
          <a:p>
            <a:pPr marL="0" indent="0" defTabSz="643889">
              <a:spcBef>
                <a:spcPts val="4100"/>
              </a:spcBef>
              <a:buSzTx/>
              <a:buNone/>
              <a:defRPr sz="3900">
                <a:latin typeface="Arial Narrow"/>
                <a:ea typeface="Arial Narrow"/>
                <a:cs typeface="Arial Narrow"/>
                <a:sym typeface="Arial Narrow"/>
              </a:defRPr>
            </a:pPr>
            <a:endParaRPr lang="en-US" dirty="0" smtClean="0"/>
          </a:p>
          <a:p>
            <a:pPr marL="0" indent="0" defTabSz="643889">
              <a:spcBef>
                <a:spcPts val="4100"/>
              </a:spcBef>
              <a:buSzTx/>
              <a:buNone/>
              <a:defRPr sz="3900">
                <a:latin typeface="Arial Narrow"/>
                <a:ea typeface="Arial Narrow"/>
                <a:cs typeface="Arial Narrow"/>
                <a:sym typeface="Arial Narrow"/>
              </a:defRPr>
            </a:pPr>
            <a:endParaRPr lang="en-US" dirty="0" smtClean="0"/>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sp>
        <p:nvSpPr>
          <p:cNvPr id="7" name="Rectangle 6"/>
          <p:cNvSpPr/>
          <p:nvPr/>
        </p:nvSpPr>
        <p:spPr>
          <a:xfrm>
            <a:off x="2209800" y="1752600"/>
            <a:ext cx="4572000" cy="400110"/>
          </a:xfrm>
          <a:prstGeom prst="rect">
            <a:avLst/>
          </a:prstGeom>
        </p:spPr>
        <p:txBody>
          <a:bodyPr wrap="square">
            <a:spAutoFit/>
          </a:bodyPr>
          <a:lstStyle/>
          <a:p>
            <a:pPr defTabSz="643889">
              <a:spcBef>
                <a:spcPts val="4100"/>
              </a:spcBef>
              <a:defRPr sz="3900">
                <a:latin typeface="Arial Narrow"/>
                <a:ea typeface="Arial Narrow"/>
                <a:cs typeface="Arial Narrow"/>
                <a:sym typeface="Arial Narrow"/>
              </a:defRPr>
            </a:pPr>
            <a:endParaRPr lang="en-US" sz="2000" dirty="0" smtClean="0"/>
          </a:p>
        </p:txBody>
      </p:sp>
    </p:spTree>
    <p:extLst>
      <p:ext uri="{BB962C8B-B14F-4D97-AF65-F5344CB8AC3E}">
        <p14:creationId xmlns="" xmlns:p14="http://schemas.microsoft.com/office/powerpoint/2010/main" val="129210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9" name="TextBox 8"/>
          <p:cNvSpPr txBox="1"/>
          <p:nvPr/>
        </p:nvSpPr>
        <p:spPr>
          <a:xfrm>
            <a:off x="1219200" y="1352284"/>
            <a:ext cx="6705600" cy="2554545"/>
          </a:xfrm>
          <a:prstGeom prst="rect">
            <a:avLst/>
          </a:prstGeom>
          <a:noFill/>
        </p:spPr>
        <p:txBody>
          <a:bodyPr wrap="square" rtlCol="0">
            <a:spAutoFit/>
          </a:bodyPr>
          <a:lstStyle/>
          <a:p>
            <a:r>
              <a:rPr lang="en-US" sz="2000" b="1" dirty="0" smtClean="0"/>
              <a:t>Training the machine </a:t>
            </a:r>
            <a:r>
              <a:rPr lang="en-US" sz="2000" dirty="0" smtClean="0"/>
              <a:t>:</a:t>
            </a:r>
          </a:p>
          <a:p>
            <a:pPr marL="285750" indent="-285750">
              <a:buFont typeface="Arial" panose="020B0604020202020204" pitchFamily="34" charset="0"/>
              <a:buChar char="•"/>
            </a:pPr>
            <a:r>
              <a:rPr lang="en-US" sz="2000" dirty="0" smtClean="0"/>
              <a:t>We use the train test split algorithm to train the model with data.</a:t>
            </a:r>
          </a:p>
          <a:p>
            <a:pPr marL="285750" indent="-285750">
              <a:buFont typeface="Arial" panose="020B0604020202020204" pitchFamily="34" charset="0"/>
              <a:buChar char="•"/>
            </a:pPr>
            <a:r>
              <a:rPr lang="en-US" sz="2000" dirty="0" smtClean="0"/>
              <a:t>This algorithm divides the data into 2 uneven parts.</a:t>
            </a:r>
          </a:p>
          <a:p>
            <a:pPr marL="285750" indent="-285750">
              <a:buFont typeface="Arial" panose="020B0604020202020204" pitchFamily="34" charset="0"/>
              <a:buChar char="•"/>
            </a:pPr>
            <a:r>
              <a:rPr lang="en-US" sz="2000" dirty="0" smtClean="0"/>
              <a:t>The model is trained with the larger part of then it tries to predict the result using the remaining part of the data.</a:t>
            </a:r>
          </a:p>
          <a:p>
            <a:pPr marL="285750" indent="-285750">
              <a:buFont typeface="Arial" panose="020B0604020202020204" pitchFamily="34" charset="0"/>
              <a:buChar char="•"/>
            </a:pPr>
            <a:r>
              <a:rPr lang="en-US" sz="2000" dirty="0" smtClean="0"/>
              <a:t>The model then trains itself from the second part of the data sheet reducing the work load on us.</a:t>
            </a:r>
            <a:endParaRPr lang="en-IN" sz="2000" dirty="0"/>
          </a:p>
        </p:txBody>
      </p:sp>
      <p:pic>
        <p:nvPicPr>
          <p:cNvPr id="2050" name="Picture 2"/>
          <p:cNvPicPr>
            <a:picLocks noChangeAspect="1" noChangeArrowheads="1"/>
          </p:cNvPicPr>
          <p:nvPr/>
        </p:nvPicPr>
        <p:blipFill>
          <a:blip r:embed="rId2" cstate="print"/>
          <a:srcRect/>
          <a:stretch>
            <a:fillRect/>
          </a:stretch>
        </p:blipFill>
        <p:spPr bwMode="auto">
          <a:xfrm>
            <a:off x="1447800" y="3886200"/>
            <a:ext cx="6203950" cy="2736850"/>
          </a:xfrm>
          <a:prstGeom prst="rect">
            <a:avLst/>
          </a:prstGeom>
          <a:noFill/>
          <a:ln w="9525">
            <a:noFill/>
            <a:miter lim="800000"/>
            <a:headEnd/>
            <a:tailEnd/>
          </a:ln>
        </p:spPr>
      </p:pic>
    </p:spTree>
    <p:extLst>
      <p:ext uri="{BB962C8B-B14F-4D97-AF65-F5344CB8AC3E}">
        <p14:creationId xmlns="" xmlns:p14="http://schemas.microsoft.com/office/powerpoint/2010/main" val="345211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Data visualization:-</a:t>
            </a:r>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1141262" y="1600200"/>
            <a:ext cx="6861476" cy="4648200"/>
          </a:xfrm>
          <a:prstGeom prst="rect">
            <a:avLst/>
          </a:prstGeom>
          <a:noFill/>
          <a:ln w="9525">
            <a:noFill/>
            <a:miter lim="800000"/>
            <a:headEnd/>
            <a:tailEnd/>
          </a:ln>
        </p:spPr>
      </p:pic>
    </p:spTree>
    <p:extLst>
      <p:ext uri="{BB962C8B-B14F-4D97-AF65-F5344CB8AC3E}">
        <p14:creationId xmlns="" xmlns:p14="http://schemas.microsoft.com/office/powerpoint/2010/main" val="140976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982980" y="1786731"/>
            <a:ext cx="7178040" cy="4152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TextBox 6"/>
          <p:cNvSpPr txBox="1"/>
          <p:nvPr/>
        </p:nvSpPr>
        <p:spPr>
          <a:xfrm>
            <a:off x="7410940" y="3621762"/>
            <a:ext cx="2235200" cy="369332"/>
          </a:xfrm>
          <a:prstGeom prst="rect">
            <a:avLst/>
          </a:prstGeom>
          <a:noFill/>
        </p:spPr>
        <p:txBody>
          <a:bodyPr wrap="square" rtlCol="0">
            <a:spAutoFit/>
          </a:bodyPr>
          <a:lstStyle/>
          <a:p>
            <a:r>
              <a:rPr lang="en-IN" dirty="0" err="1" smtClean="0"/>
              <a:t>Hea</a:t>
            </a:r>
            <a:endParaRPr lang="en-IN"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188720" y="1371600"/>
            <a:ext cx="6766560" cy="4724400"/>
          </a:xfrm>
          <a:prstGeom prst="rect">
            <a:avLst/>
          </a:prstGeom>
          <a:noFill/>
          <a:ln w="9525">
            <a:noFill/>
            <a:miter lim="800000"/>
            <a:headEnd/>
            <a:tailEnd/>
          </a:ln>
        </p:spPr>
      </p:pic>
    </p:spTree>
    <p:extLst>
      <p:ext uri="{BB962C8B-B14F-4D97-AF65-F5344CB8AC3E}">
        <p14:creationId xmlns="" xmlns:p14="http://schemas.microsoft.com/office/powerpoint/2010/main" val="2122783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sp>
        <p:nvSpPr>
          <p:cNvPr id="8" name="Rectangle 7"/>
          <p:cNvSpPr/>
          <p:nvPr/>
        </p:nvSpPr>
        <p:spPr>
          <a:xfrm>
            <a:off x="3311354" y="5644459"/>
            <a:ext cx="2204771" cy="369332"/>
          </a:xfrm>
          <a:prstGeom prst="rect">
            <a:avLst/>
          </a:prstGeom>
        </p:spPr>
        <p:txBody>
          <a:bodyPr wrap="none">
            <a:spAutoFit/>
          </a:bodyPr>
          <a:lstStyle/>
          <a:p>
            <a:r>
              <a:rPr lang="en-IN" dirty="0"/>
              <a:t>Box plot and bar plot </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1647119" y="1447800"/>
            <a:ext cx="5849762" cy="4678363"/>
          </a:xfrm>
          <a:prstGeom prst="rect">
            <a:avLst/>
          </a:prstGeom>
          <a:noFill/>
          <a:ln w="9525">
            <a:noFill/>
            <a:miter lim="800000"/>
            <a:headEnd/>
            <a:tailEnd/>
          </a:ln>
        </p:spPr>
      </p:pic>
    </p:spTree>
    <p:extLst>
      <p:ext uri="{BB962C8B-B14F-4D97-AF65-F5344CB8AC3E}">
        <p14:creationId xmlns="" xmlns:p14="http://schemas.microsoft.com/office/powerpoint/2010/main" val="2145361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sp>
        <p:nvSpPr>
          <p:cNvPr id="7" name="Title 1"/>
          <p:cNvSpPr>
            <a:spLocks noGrp="1"/>
          </p:cNvSpPr>
          <p:nvPr>
            <p:ph type="title"/>
          </p:nvPr>
        </p:nvSpPr>
        <p:spPr>
          <a:xfrm>
            <a:off x="381000" y="381000"/>
            <a:ext cx="8229600" cy="685800"/>
          </a:xfrm>
        </p:spPr>
        <p:txBody>
          <a:bodyPr>
            <a:normAutofit fontScale="90000"/>
          </a:bodyPr>
          <a:lstStyle/>
          <a:p>
            <a:pPr algn="l"/>
            <a:r>
              <a:rPr lang="en-US" dirty="0" smtClean="0">
                <a:latin typeface="Arial" pitchFamily="34" charset="0"/>
                <a:cs typeface="Arial" pitchFamily="34" charset="0"/>
              </a:rPr>
              <a:t>Results and Discussion</a:t>
            </a:r>
            <a:endParaRPr lang="en-US" dirty="0">
              <a:latin typeface="Arial" pitchFamily="34" charset="0"/>
              <a:cs typeface="Arial" pitchFamily="34" charset="0"/>
            </a:endParaRPr>
          </a:p>
        </p:txBody>
      </p:sp>
      <p:sp>
        <p:nvSpPr>
          <p:cNvPr id="8" name="Content Placeholder 2"/>
          <p:cNvSpPr>
            <a:spLocks noGrp="1"/>
          </p:cNvSpPr>
          <p:nvPr>
            <p:ph idx="1"/>
          </p:nvPr>
        </p:nvSpPr>
        <p:spPr>
          <a:xfrm>
            <a:off x="457200" y="1828800"/>
            <a:ext cx="8229600" cy="4068763"/>
          </a:xfrm>
        </p:spPr>
        <p:txBody>
          <a:bodyPr>
            <a:normAutofit fontScale="92500" lnSpcReduction="20000"/>
          </a:bodyPr>
          <a:lstStyle/>
          <a:p>
            <a:pPr>
              <a:defRPr>
                <a:latin typeface="Arial Narrow"/>
                <a:ea typeface="Arial Narrow"/>
                <a:cs typeface="Arial Narrow"/>
                <a:sym typeface="Arial Narrow"/>
              </a:defRPr>
            </a:pPr>
            <a:r>
              <a:rPr lang="en-US" dirty="0" smtClean="0">
                <a:latin typeface="+mj-lt"/>
              </a:rPr>
              <a:t>The program to predict the price of Natural Gas is executed using Python.</a:t>
            </a:r>
          </a:p>
          <a:p>
            <a:pPr>
              <a:defRPr>
                <a:latin typeface="Arial Narrow"/>
                <a:ea typeface="Arial Narrow"/>
                <a:cs typeface="Arial Narrow"/>
                <a:sym typeface="Arial Narrow"/>
              </a:defRPr>
            </a:pPr>
            <a:r>
              <a:rPr lang="en-US" dirty="0" smtClean="0">
                <a:latin typeface="+mj-lt"/>
              </a:rPr>
              <a:t>The year, month and date is taken as a input from the user.</a:t>
            </a:r>
          </a:p>
          <a:p>
            <a:pPr>
              <a:defRPr>
                <a:latin typeface="Arial Narrow"/>
                <a:ea typeface="Arial Narrow"/>
                <a:cs typeface="Arial Narrow"/>
                <a:sym typeface="Arial Narrow"/>
              </a:defRPr>
            </a:pPr>
            <a:r>
              <a:rPr lang="en-US" dirty="0" err="1" smtClean="0">
                <a:latin typeface="+mj-lt"/>
              </a:rPr>
              <a:t>Analysing</a:t>
            </a:r>
            <a:r>
              <a:rPr lang="en-US" dirty="0" smtClean="0">
                <a:latin typeface="+mj-lt"/>
              </a:rPr>
              <a:t> the date, the price of the natural gas is predicted by implementing Decision tree regression</a:t>
            </a:r>
            <a:r>
              <a:rPr lang="en-US" dirty="0" smtClean="0"/>
              <a:t>.</a:t>
            </a:r>
          </a:p>
          <a:p>
            <a:r>
              <a:rPr lang="en-US" dirty="0" smtClean="0">
                <a:latin typeface="+mj-lt"/>
                <a:cs typeface="Arial" pitchFamily="34" charset="0"/>
              </a:rPr>
              <a:t>Finally we can say that we have achieved 97% of accuracy.</a:t>
            </a:r>
            <a:endParaRPr lang="hi-IN" dirty="0" smtClean="0">
              <a:latin typeface="+mj-lt"/>
            </a:endParaRPr>
          </a:p>
          <a:p>
            <a:pPr>
              <a:defRPr>
                <a:latin typeface="Arial Narrow"/>
                <a:ea typeface="Arial Narrow"/>
                <a:cs typeface="Arial Narrow"/>
                <a:sym typeface="Arial Narrow"/>
              </a:defRPr>
            </a:pPr>
            <a:endParaRPr lang="en-US" dirty="0" smtClean="0"/>
          </a:p>
          <a:p>
            <a:pPr>
              <a:buNone/>
            </a:pPr>
            <a:endParaRPr lang="en-US" dirty="0">
              <a:latin typeface="Franklin Gothic Book (Body)"/>
            </a:endParaRPr>
          </a:p>
        </p:txBody>
      </p:sp>
    </p:spTree>
    <p:extLst>
      <p:ext uri="{BB962C8B-B14F-4D97-AF65-F5344CB8AC3E}">
        <p14:creationId xmlns="" xmlns:p14="http://schemas.microsoft.com/office/powerpoint/2010/main" val="225862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a:spLocks noGrp="1"/>
          </p:cNvSpPr>
          <p:nvPr>
            <p:ph type="title"/>
          </p:nvPr>
        </p:nvSpPr>
        <p:spPr>
          <a:xfrm>
            <a:off x="457200" y="609600"/>
            <a:ext cx="8229600" cy="685800"/>
          </a:xfrm>
        </p:spPr>
        <p:txBody>
          <a:bodyPr>
            <a:normAutofit fontScale="90000"/>
          </a:bodyPr>
          <a:lstStyle/>
          <a:p>
            <a:pPr algn="l"/>
            <a:r>
              <a:rPr lang="en-US" dirty="0" smtClean="0">
                <a:latin typeface="Arial" pitchFamily="34" charset="0"/>
                <a:cs typeface="Arial" pitchFamily="34" charset="0"/>
              </a:rPr>
              <a:t>Conclusion</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8" name="Content Placeholder 2"/>
          <p:cNvSpPr>
            <a:spLocks noGrp="1"/>
          </p:cNvSpPr>
          <p:nvPr>
            <p:ph idx="1"/>
          </p:nvPr>
        </p:nvSpPr>
        <p:spPr>
          <a:xfrm>
            <a:off x="533400" y="1676400"/>
            <a:ext cx="8229600" cy="4525963"/>
          </a:xfrm>
        </p:spPr>
        <p:txBody>
          <a:bodyPr>
            <a:normAutofit fontScale="92500" lnSpcReduction="20000"/>
          </a:bodyPr>
          <a:lstStyle/>
          <a:p>
            <a:r>
              <a:rPr lang="en-IN" sz="2800" dirty="0"/>
              <a:t>Our model was able to use the data properly and achieve a respectable result</a:t>
            </a:r>
          </a:p>
          <a:p>
            <a:r>
              <a:rPr lang="en-IN" sz="2800" dirty="0" smtClean="0"/>
              <a:t>As the </a:t>
            </a:r>
            <a:r>
              <a:rPr lang="en-IN" sz="2800" dirty="0"/>
              <a:t>accuracy score of the prediction </a:t>
            </a:r>
            <a:r>
              <a:rPr lang="en-IN" sz="2800" dirty="0" smtClean="0"/>
              <a:t>is 97% </a:t>
            </a:r>
            <a:r>
              <a:rPr lang="en-IN" sz="2800" dirty="0"/>
              <a:t>we can say that </a:t>
            </a:r>
            <a:r>
              <a:rPr lang="en-IN" sz="2800" dirty="0" smtClean="0"/>
              <a:t>the model </a:t>
            </a:r>
            <a:r>
              <a:rPr lang="en-IN" sz="2800" dirty="0"/>
              <a:t>works good and has achieved the goal we visualized </a:t>
            </a:r>
          </a:p>
          <a:p>
            <a:r>
              <a:rPr lang="en-IN" sz="2800" dirty="0"/>
              <a:t>The accuracy of the model can be still improved if the data is more analysed which is out the scope as it requires much precision in collection of the data </a:t>
            </a:r>
          </a:p>
          <a:p>
            <a:r>
              <a:rPr lang="en-IN" sz="2800" dirty="0"/>
              <a:t>The random classifier has an attribute named n-estimators which increases the accuracy when increased, but its tough to use as the model takes more time than usual </a:t>
            </a:r>
          </a:p>
          <a:p>
            <a:endParaRPr lang="en-US" dirty="0"/>
          </a:p>
        </p:txBody>
      </p:sp>
    </p:spTree>
    <p:extLst>
      <p:ext uri="{BB962C8B-B14F-4D97-AF65-F5344CB8AC3E}">
        <p14:creationId xmlns="" xmlns:p14="http://schemas.microsoft.com/office/powerpoint/2010/main" val="5428458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AE96E4-D5C8-425D-96E7-CA40EBBFE28F}"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
        <p:nvSpPr>
          <p:cNvPr id="7" name="Title 1"/>
          <p:cNvSpPr txBox="1">
            <a:spLocks/>
          </p:cNvSpPr>
          <p:nvPr/>
        </p:nvSpPr>
        <p:spPr>
          <a:xfrm>
            <a:off x="467436" y="550010"/>
            <a:ext cx="8229600" cy="838200"/>
          </a:xfrm>
          <a:prstGeom prst="rect">
            <a:avLst/>
          </a:prstGeom>
        </p:spPr>
        <p:txBody>
          <a:bodyPr vert="horz" lIns="91440" tIns="45720" rIns="91440" bIns="45720" rtlCol="0" anchor="ctr">
            <a:normAutofit fontScale="4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7300" dirty="0" smtClean="0">
                <a:latin typeface="Arial" pitchFamily="34" charset="0"/>
                <a:cs typeface="Arial" pitchFamily="34" charset="0"/>
              </a:rPr>
              <a:t>References:-</a:t>
            </a: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a:xfrm>
            <a:off x="457200" y="1295400"/>
            <a:ext cx="8229600" cy="2438401"/>
          </a:xfrm>
        </p:spPr>
        <p:txBody>
          <a:bodyPr>
            <a:normAutofit lnSpcReduction="10000"/>
          </a:bodyPr>
          <a:lstStyle/>
          <a:p>
            <a:pPr marL="445476" indent="-445476">
              <a:spcBef>
                <a:spcPts val="5300"/>
              </a:spcBef>
              <a:buNone/>
              <a:defRPr sz="3800">
                <a:latin typeface="Arial Narrow"/>
                <a:ea typeface="Arial Narrow"/>
                <a:cs typeface="Arial Narrow"/>
                <a:sym typeface="Arial Narrow"/>
              </a:defRPr>
            </a:pPr>
            <a:endParaRPr lang="en-US" sz="1600" dirty="0" smtClean="0">
              <a:latin typeface="+mj-lt"/>
            </a:endParaRPr>
          </a:p>
          <a:p>
            <a:r>
              <a:rPr lang="en-US" sz="2000" dirty="0" smtClean="0">
                <a:latin typeface="+mj-lt"/>
              </a:rPr>
              <a:t>Indian GDP growth dropped to 5.7% in 2009, well below the previous years’ levels according to the IMF’s World Economic Outlook from July 2010.</a:t>
            </a:r>
            <a:r>
              <a:rPr lang="en-US" sz="2000" baseline="71428" dirty="0" smtClean="0">
                <a:latin typeface="+mj-lt"/>
              </a:rPr>
              <a:t>20 </a:t>
            </a:r>
            <a:r>
              <a:rPr lang="en-US" sz="2000" dirty="0" smtClean="0">
                <a:latin typeface="+mj-lt"/>
              </a:rPr>
              <a:t>The IMF expects Indian GDP to grow back to 9.4% and 8.4% in 2010 and 2011 respectively</a:t>
            </a:r>
          </a:p>
          <a:p>
            <a:r>
              <a:rPr lang="en-US" sz="2000" dirty="0" smtClean="0">
                <a:latin typeface="+mj-lt"/>
              </a:rPr>
              <a:t>working paper is based on some of the material in, Anil Jain, Natural Gas in India: </a:t>
            </a:r>
            <a:r>
              <a:rPr lang="en-US" sz="2000" dirty="0" err="1" smtClean="0">
                <a:latin typeface="+mj-lt"/>
              </a:rPr>
              <a:t>Liberalisation</a:t>
            </a:r>
            <a:r>
              <a:rPr lang="en-US" sz="2000" dirty="0" smtClean="0">
                <a:latin typeface="+mj-lt"/>
              </a:rPr>
              <a:t> and Policy, forthcoming, Oxford University Press, 2011.</a:t>
            </a:r>
            <a:endParaRPr lang="en-IN" sz="2000" dirty="0">
              <a:latin typeface="+mj-lt"/>
            </a:endParaRPr>
          </a:p>
        </p:txBody>
      </p:sp>
      <p:pic>
        <p:nvPicPr>
          <p:cNvPr id="8" name="Screenshot 2022-04-11 at 10.46.08 PM.png" descr="Screenshot 2022-04-11 at 10.46.08 PM.png"/>
          <p:cNvPicPr>
            <a:picLocks noChangeAspect="1"/>
          </p:cNvPicPr>
          <p:nvPr/>
        </p:nvPicPr>
        <p:blipFill>
          <a:blip r:embed="rId2" cstate="print">
            <a:extLst/>
          </a:blip>
          <a:stretch>
            <a:fillRect/>
          </a:stretch>
        </p:blipFill>
        <p:spPr>
          <a:xfrm>
            <a:off x="2362200" y="3429000"/>
            <a:ext cx="3733800" cy="3074960"/>
          </a:xfrm>
          <a:prstGeom prst="rect">
            <a:avLst/>
          </a:prstGeom>
          <a:ln w="12700">
            <a:miter lim="400000"/>
          </a:ln>
        </p:spPr>
      </p:pic>
      <p:sp>
        <p:nvSpPr>
          <p:cNvPr id="9" name="Rectangle 8"/>
          <p:cNvSpPr/>
          <p:nvPr/>
        </p:nvSpPr>
        <p:spPr>
          <a:xfrm>
            <a:off x="2286000" y="2551837"/>
            <a:ext cx="4572000" cy="369332"/>
          </a:xfrm>
          <a:prstGeom prst="rect">
            <a:avLst/>
          </a:prstGeom>
        </p:spPr>
        <p:txBody>
          <a:bodyPr>
            <a:spAutoFit/>
          </a:bodyPr>
          <a:lstStyle/>
          <a:p>
            <a:endParaRPr lang="en-US" dirty="0"/>
          </a:p>
        </p:txBody>
      </p:sp>
    </p:spTree>
    <p:extLst>
      <p:ext uri="{BB962C8B-B14F-4D97-AF65-F5344CB8AC3E}">
        <p14:creationId xmlns="" xmlns:p14="http://schemas.microsoft.com/office/powerpoint/2010/main" val="1979194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smtClean="0">
                <a:latin typeface="Arial" pitchFamily="34" charset="0"/>
                <a:cs typeface="Arial" pitchFamily="34" charset="0"/>
              </a:rPr>
              <a:t>Presentation Outline</a:t>
            </a:r>
            <a:endParaRPr lang="en-US" dirty="0">
              <a:latin typeface="Arial" pitchFamily="34" charset="0"/>
              <a:cs typeface="Arial" pitchFamily="34" charset="0"/>
            </a:endParaRPr>
          </a:p>
        </p:txBody>
      </p:sp>
      <p:sp>
        <p:nvSpPr>
          <p:cNvPr id="3" name="Content Placeholder 2"/>
          <p:cNvSpPr>
            <a:spLocks noGrp="1"/>
          </p:cNvSpPr>
          <p:nvPr>
            <p:ph idx="1"/>
          </p:nvPr>
        </p:nvSpPr>
        <p:spPr>
          <a:xfrm>
            <a:off x="609600" y="1600200"/>
            <a:ext cx="8229600" cy="4525963"/>
          </a:xfrm>
        </p:spPr>
        <p:txBody>
          <a:bodyPr>
            <a:normAutofit fontScale="92500" lnSpcReduction="20000"/>
          </a:bodyPr>
          <a:lstStyle/>
          <a:p>
            <a:r>
              <a:rPr lang="en-US" dirty="0">
                <a:solidFill>
                  <a:prstClr val="black"/>
                </a:solidFill>
                <a:cs typeface="Arial" pitchFamily="34" charset="0"/>
              </a:rPr>
              <a:t>Course Certificate</a:t>
            </a:r>
          </a:p>
          <a:p>
            <a:r>
              <a:rPr lang="en-US" dirty="0">
                <a:solidFill>
                  <a:prstClr val="black"/>
                </a:solidFill>
                <a:cs typeface="Arial" pitchFamily="34" charset="0"/>
              </a:rPr>
              <a:t>Introduction</a:t>
            </a:r>
          </a:p>
          <a:p>
            <a:r>
              <a:rPr lang="en-US" dirty="0">
                <a:solidFill>
                  <a:prstClr val="black"/>
                </a:solidFill>
                <a:cs typeface="Arial" pitchFamily="34" charset="0"/>
              </a:rPr>
              <a:t>Objectives and scope</a:t>
            </a:r>
          </a:p>
          <a:p>
            <a:r>
              <a:rPr lang="en-US" dirty="0">
                <a:solidFill>
                  <a:prstClr val="black"/>
                </a:solidFill>
                <a:cs typeface="Arial" pitchFamily="34" charset="0"/>
              </a:rPr>
              <a:t>System Architecture / Ideation Map</a:t>
            </a:r>
          </a:p>
          <a:p>
            <a:r>
              <a:rPr lang="en-US" dirty="0">
                <a:solidFill>
                  <a:prstClr val="black"/>
                </a:solidFill>
                <a:cs typeface="Arial" pitchFamily="34" charset="0"/>
              </a:rPr>
              <a:t>Methodology</a:t>
            </a:r>
          </a:p>
          <a:p>
            <a:r>
              <a:rPr lang="en-US" dirty="0" smtClean="0">
                <a:solidFill>
                  <a:prstClr val="black"/>
                </a:solidFill>
                <a:cs typeface="Arial" pitchFamily="34" charset="0"/>
              </a:rPr>
              <a:t>Data </a:t>
            </a:r>
            <a:r>
              <a:rPr lang="en-US" dirty="0">
                <a:solidFill>
                  <a:prstClr val="black"/>
                </a:solidFill>
                <a:cs typeface="Arial" pitchFamily="34" charset="0"/>
              </a:rPr>
              <a:t>visualization</a:t>
            </a:r>
          </a:p>
          <a:p>
            <a:r>
              <a:rPr lang="en-US" dirty="0">
                <a:solidFill>
                  <a:prstClr val="black"/>
                </a:solidFill>
                <a:cs typeface="Arial" pitchFamily="34" charset="0"/>
              </a:rPr>
              <a:t>Results and Discussions</a:t>
            </a:r>
          </a:p>
          <a:p>
            <a:r>
              <a:rPr lang="en-US" dirty="0" smtClean="0">
                <a:solidFill>
                  <a:prstClr val="black"/>
                </a:solidFill>
                <a:cs typeface="Arial" pitchFamily="34" charset="0"/>
              </a:rPr>
              <a:t>Conclusion </a:t>
            </a:r>
            <a:r>
              <a:rPr lang="en-US" dirty="0">
                <a:solidFill>
                  <a:prstClr val="black"/>
                </a:solidFill>
                <a:cs typeface="Arial" pitchFamily="34" charset="0"/>
              </a:rPr>
              <a:t>&amp; Future work</a:t>
            </a:r>
          </a:p>
          <a:p>
            <a:r>
              <a:rPr lang="en-US" dirty="0">
                <a:solidFill>
                  <a:prstClr val="black"/>
                </a:solidFill>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12 April 2022</a:t>
            </a:fld>
            <a:endParaRPr lang="en-US" dirty="0"/>
          </a:p>
        </p:txBody>
      </p:sp>
      <p:sp>
        <p:nvSpPr>
          <p:cNvPr id="5" name="Footer Placeholder 4"/>
          <p:cNvSpPr>
            <a:spLocks noGrp="1"/>
          </p:cNvSpPr>
          <p:nvPr>
            <p:ph type="ftr" sz="quarter" idx="11"/>
          </p:nvPr>
        </p:nvSpPr>
        <p:spPr/>
        <p:txBody>
          <a:bodyPr/>
          <a:lstStyle/>
          <a:p>
            <a:r>
              <a:rPr lang="en-US" smtClean="0"/>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latin typeface="Arial" pitchFamily="34" charset="0"/>
                <a:cs typeface="Arial" pitchFamily="34" charset="0"/>
              </a:rPr>
              <a:t>Course Certificate</a:t>
            </a:r>
            <a:endParaRPr lang="en-US" dirty="0">
              <a:latin typeface="Arial" pitchFamily="34" charset="0"/>
              <a:cs typeface="Arial" pitchFamily="34"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3</a:t>
            </a:fld>
            <a:endParaRPr lang="en-US"/>
          </a:p>
        </p:txBody>
      </p:sp>
      <p:sp>
        <p:nvSpPr>
          <p:cNvPr id="2" name="Rectangle 1"/>
          <p:cNvSpPr/>
          <p:nvPr/>
        </p:nvSpPr>
        <p:spPr>
          <a:xfrm>
            <a:off x="4953000" y="2674078"/>
            <a:ext cx="4572000" cy="2246769"/>
          </a:xfrm>
          <a:prstGeom prst="rect">
            <a:avLst/>
          </a:prstGeom>
        </p:spPr>
        <p:txBody>
          <a:bodyPr>
            <a:spAutoFit/>
          </a:bodyPr>
          <a:lstStyle/>
          <a:p>
            <a:r>
              <a:rPr lang="en-IN" sz="3200" dirty="0"/>
              <a:t>Acknowledgement</a:t>
            </a:r>
            <a:r>
              <a:rPr lang="en-IN" dirty="0"/>
              <a:t> :</a:t>
            </a:r>
          </a:p>
          <a:p>
            <a:pPr marL="285750" indent="-285750">
              <a:buFont typeface="Arial" panose="020B0604020202020204" pitchFamily="34" charset="0"/>
              <a:buChar char="•"/>
            </a:pPr>
            <a:r>
              <a:rPr lang="en-IN" dirty="0"/>
              <a:t>Board of management of </a:t>
            </a:r>
            <a:r>
              <a:rPr lang="en-IN" dirty="0" err="1" smtClean="0"/>
              <a:t>sathyabama</a:t>
            </a:r>
            <a:endParaRPr lang="en-IN" dirty="0" smtClean="0"/>
          </a:p>
          <a:p>
            <a:pPr marL="285750" indent="-285750">
              <a:buFont typeface="Arial" panose="020B0604020202020204" pitchFamily="34" charset="0"/>
              <a:buChar char="•"/>
            </a:pPr>
            <a:r>
              <a:rPr lang="en-IN" dirty="0" err="1">
                <a:solidFill>
                  <a:srgbClr val="000000"/>
                </a:solidFill>
                <a:latin typeface="Calibri" panose="020F0502020204030204" pitchFamily="34" charset="0"/>
              </a:rPr>
              <a:t>Hod</a:t>
            </a:r>
            <a:r>
              <a:rPr lang="en-IN" dirty="0">
                <a:solidFill>
                  <a:srgbClr val="000000"/>
                </a:solidFill>
                <a:latin typeface="Calibri" panose="020F0502020204030204" pitchFamily="34" charset="0"/>
              </a:rPr>
              <a:t> of CSE </a:t>
            </a:r>
            <a:r>
              <a:rPr lang="en-IN" dirty="0" smtClean="0">
                <a:solidFill>
                  <a:srgbClr val="000000"/>
                </a:solidFill>
                <a:latin typeface="Calibri" panose="020F0502020204030204" pitchFamily="34" charset="0"/>
              </a:rPr>
              <a:t>department, </a:t>
            </a:r>
          </a:p>
          <a:p>
            <a:r>
              <a:rPr lang="en-US" dirty="0" smtClean="0">
                <a:solidFill>
                  <a:srgbClr val="000000"/>
                </a:solidFill>
                <a:latin typeface="Calibri" panose="020F0502020204030204" pitchFamily="34" charset="0"/>
              </a:rPr>
              <a:t>      </a:t>
            </a:r>
            <a:r>
              <a:rPr lang="en-US" dirty="0" err="1" smtClean="0">
                <a:solidFill>
                  <a:srgbClr val="000000"/>
                </a:solidFill>
                <a:latin typeface="Calibri" panose="020F0502020204030204" pitchFamily="34" charset="0"/>
              </a:rPr>
              <a:t>Dr.L.Lakshmanan</a:t>
            </a:r>
            <a:r>
              <a:rPr lang="en-US" dirty="0">
                <a:solidFill>
                  <a:srgbClr val="000000"/>
                </a:solidFill>
                <a:latin typeface="Calibri" panose="020F0502020204030204" pitchFamily="34" charset="0"/>
              </a:rPr>
              <a:t>, M.E.,</a:t>
            </a:r>
            <a:r>
              <a:rPr lang="en-US" dirty="0" err="1">
                <a:solidFill>
                  <a:srgbClr val="000000"/>
                </a:solidFill>
                <a:latin typeface="Calibri" panose="020F0502020204030204" pitchFamily="34" charset="0"/>
              </a:rPr>
              <a:t>Ph.D</a:t>
            </a:r>
            <a:r>
              <a:rPr lang="en-US" dirty="0" smtClean="0">
                <a:solidFill>
                  <a:srgbClr val="000000"/>
                </a:solidFill>
                <a:latin typeface="Calibri" panose="020F0502020204030204" pitchFamily="34" charset="0"/>
              </a:rPr>
              <a:t>.,</a:t>
            </a:r>
            <a:endParaRPr lang="en-IN" dirty="0"/>
          </a:p>
          <a:p>
            <a:pPr marL="285750" indent="-285750">
              <a:buFont typeface="Arial" panose="020B0604020202020204" pitchFamily="34" charset="0"/>
              <a:buChar char="•"/>
            </a:pPr>
            <a:r>
              <a:rPr lang="en-US" dirty="0">
                <a:latin typeface="Franklin Gothic Book (Body)"/>
              </a:rPr>
              <a:t>Dr. T. </a:t>
            </a:r>
            <a:r>
              <a:rPr lang="en-US" dirty="0" err="1">
                <a:latin typeface="Franklin Gothic Book (Body)"/>
              </a:rPr>
              <a:t>Sasikala</a:t>
            </a:r>
            <a:r>
              <a:rPr lang="en-US" dirty="0">
                <a:latin typeface="Franklin Gothic Book (Body)"/>
              </a:rPr>
              <a:t> M.E., </a:t>
            </a:r>
            <a:r>
              <a:rPr lang="en-US" dirty="0" err="1">
                <a:latin typeface="Franklin Gothic Book (Body)"/>
              </a:rPr>
              <a:t>Ph.D</a:t>
            </a:r>
            <a:r>
              <a:rPr lang="en-US" dirty="0">
                <a:latin typeface="Franklin Gothic Book (Body)"/>
              </a:rPr>
              <a:t> </a:t>
            </a:r>
          </a:p>
          <a:p>
            <a:pPr marL="285750" indent="-285750">
              <a:buFont typeface="Arial" panose="020B0604020202020204" pitchFamily="34" charset="0"/>
              <a:buChar char="•"/>
            </a:pPr>
            <a:r>
              <a:rPr lang="en-US" dirty="0">
                <a:latin typeface="Franklin Gothic Book (Body)"/>
              </a:rPr>
              <a:t>Dean</a:t>
            </a:r>
          </a:p>
          <a:p>
            <a:pPr marL="285750" indent="-285750">
              <a:buFont typeface="Arial" panose="020B0604020202020204" pitchFamily="34" charset="0"/>
              <a:buChar char="•"/>
            </a:pPr>
            <a:r>
              <a:rPr lang="en-US" dirty="0"/>
              <a:t>Dr. A. JESUDOSS, M.E., Ph.D., </a:t>
            </a:r>
            <a:endParaRPr lang="en-US" dirty="0">
              <a:latin typeface="Franklin Gothic Book (Body)"/>
            </a:endParaRPr>
          </a:p>
        </p:txBody>
      </p:sp>
    </p:spTree>
    <p:extLst>
      <p:ext uri="{BB962C8B-B14F-4D97-AF65-F5344CB8AC3E}">
        <p14:creationId xmlns="" xmlns:p14="http://schemas.microsoft.com/office/powerpoint/2010/main" val="3905252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smtClean="0">
                <a:latin typeface="Arial" pitchFamily="34" charset="0"/>
                <a:cs typeface="Arial" pitchFamily="34" charset="0"/>
              </a:rPr>
              <a:t>Introduction:-</a:t>
            </a:r>
            <a:endParaRPr lang="en-US" dirty="0">
              <a:latin typeface="Arial" pitchFamily="34" charset="0"/>
              <a:cs typeface="Arial" pitchFamily="34" charset="0"/>
            </a:endParaRPr>
          </a:p>
        </p:txBody>
      </p:sp>
      <p:sp>
        <p:nvSpPr>
          <p:cNvPr id="6" name="Content Placeholder 2"/>
          <p:cNvSpPr txBox="1">
            <a:spLocks/>
          </p:cNvSpPr>
          <p:nvPr/>
        </p:nvSpPr>
        <p:spPr>
          <a:xfrm>
            <a:off x="609600" y="1447801"/>
            <a:ext cx="8001000" cy="48006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This machine learning model helps us to predict the </a:t>
            </a:r>
            <a:r>
              <a:rPr lang="en-US" sz="2400" dirty="0" smtClean="0"/>
              <a:t>price of the gas </a:t>
            </a:r>
            <a:r>
              <a:rPr lang="en-US" sz="2400" dirty="0"/>
              <a:t>in a given </a:t>
            </a:r>
            <a:r>
              <a:rPr lang="en-US" sz="2400" dirty="0" smtClean="0"/>
              <a:t>area.</a:t>
            </a:r>
            <a:endParaRPr lang="en-US" sz="2400" dirty="0"/>
          </a:p>
          <a:p>
            <a:r>
              <a:rPr lang="en-US" sz="2400" dirty="0"/>
              <a:t>Machine learning helps people to do more work as they learn to work like a human.</a:t>
            </a:r>
          </a:p>
          <a:p>
            <a:r>
              <a:rPr lang="en-IN" sz="2400" dirty="0"/>
              <a:t>Machine learning is widely used in AI which is a dominant force in development.</a:t>
            </a:r>
          </a:p>
          <a:p>
            <a:r>
              <a:rPr lang="en-IN" sz="2400" dirty="0"/>
              <a:t>This project uses machine learning algorithm </a:t>
            </a:r>
            <a:r>
              <a:rPr lang="en-IN" sz="2400" dirty="0" smtClean="0"/>
              <a:t>for predicting the price of natural gas.</a:t>
            </a:r>
          </a:p>
          <a:p>
            <a:r>
              <a:rPr lang="en-US" sz="2400" dirty="0" smtClean="0"/>
              <a:t>Forecasting natural gas prices is a powerful and essential tool which has become more important for different stakeholders in the natural gas market, allowing them to make better decisions for managing the potential risk, reducing the gap between the demand and supply, and optimizing the usage of resources based on accurate predictions.</a:t>
            </a:r>
            <a:endParaRPr lang="en-IN" sz="2400" dirty="0"/>
          </a:p>
          <a:p>
            <a:pPr algn="just">
              <a:lnSpc>
                <a:spcPct val="80000"/>
              </a:lnSpc>
              <a:buFont typeface="Arial" pitchFamily="34" charset="0"/>
              <a:buNone/>
            </a:pPr>
            <a:endParaRPr lang="en-US" sz="2800" dirty="0" smtClean="0"/>
          </a:p>
          <a:p>
            <a:pPr algn="just">
              <a:lnSpc>
                <a:spcPct val="80000"/>
              </a:lnSpc>
              <a:buNone/>
            </a:pPr>
            <a:endParaRPr lang="en-US" sz="2800" dirty="0" smtClean="0"/>
          </a:p>
          <a:p>
            <a:pPr algn="just"/>
            <a:endParaRPr lang="en-US" sz="2800" dirty="0" smtClean="0">
              <a:latin typeface="Arial" pitchFamily="34" charset="0"/>
              <a:cs typeface="Arial" pitchFamily="34" charset="0"/>
            </a:endParaRPr>
          </a:p>
          <a:p>
            <a:pPr algn="just"/>
            <a:endParaRPr lang="en-US" sz="2800" dirty="0"/>
          </a:p>
        </p:txBody>
      </p:sp>
      <p:sp>
        <p:nvSpPr>
          <p:cNvPr id="7" name="Date Placeholder 6"/>
          <p:cNvSpPr>
            <a:spLocks noGrp="1"/>
          </p:cNvSpPr>
          <p:nvPr>
            <p:ph type="dt" sz="half" idx="10"/>
          </p:nvPr>
        </p:nvSpPr>
        <p:spPr/>
        <p:txBody>
          <a:bodyPr/>
          <a:lstStyle/>
          <a:p>
            <a:fld id="{34BF8381-4334-4BCF-A228-57F83149AF87}"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 xmlns:p14="http://schemas.microsoft.com/office/powerpoint/2010/main" val="39052525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12 April 2022</a:t>
            </a:fld>
            <a:endParaRPr lang="en-US"/>
          </a:p>
        </p:txBody>
      </p:sp>
      <p:sp>
        <p:nvSpPr>
          <p:cNvPr id="8" name="Footer Placeholder 7"/>
          <p:cNvSpPr>
            <a:spLocks noGrp="1"/>
          </p:cNvSpPr>
          <p:nvPr>
            <p:ph type="ftr" sz="quarter" idx="11"/>
          </p:nvPr>
        </p:nvSpPr>
        <p:spPr/>
        <p:txBody>
          <a:bodyPr/>
          <a:lstStyle/>
          <a:p>
            <a:r>
              <a:rPr lang="en-US" smtClean="0"/>
              <a:t>Department of CSE</a:t>
            </a:r>
            <a:endParaRPr lang="en-US"/>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495300" y="381000"/>
            <a:ext cx="8229600" cy="655638"/>
          </a:xfrm>
        </p:spPr>
        <p:txBody>
          <a:bodyPr>
            <a:normAutofit fontScale="90000"/>
          </a:bodyPr>
          <a:lstStyle/>
          <a:p>
            <a:pPr algn="l"/>
            <a:r>
              <a:rPr lang="en-US" dirty="0" smtClean="0">
                <a:latin typeface="Arial" pitchFamily="34" charset="0"/>
                <a:cs typeface="Arial" pitchFamily="34" charset="0"/>
              </a:rPr>
              <a:t>Objectives:-</a:t>
            </a:r>
            <a:endParaRPr lang="en-US" dirty="0">
              <a:latin typeface="Arial" pitchFamily="34" charset="0"/>
              <a:cs typeface="Arial" pitchFamily="34" charset="0"/>
            </a:endParaRPr>
          </a:p>
        </p:txBody>
      </p:sp>
      <p:sp>
        <p:nvSpPr>
          <p:cNvPr id="11" name="Content Placeholder 2"/>
          <p:cNvSpPr>
            <a:spLocks noGrp="1"/>
          </p:cNvSpPr>
          <p:nvPr>
            <p:ph idx="1"/>
          </p:nvPr>
        </p:nvSpPr>
        <p:spPr>
          <a:xfrm>
            <a:off x="533400" y="1905000"/>
            <a:ext cx="8001000" cy="3657600"/>
          </a:xfrm>
        </p:spPr>
        <p:txBody>
          <a:bodyPr>
            <a:normAutofit fontScale="85000" lnSpcReduction="20000"/>
          </a:bodyPr>
          <a:lstStyle/>
          <a:p>
            <a:pPr marL="609599" indent="-609599">
              <a:defRPr sz="4000">
                <a:latin typeface="Arial Narrow"/>
                <a:ea typeface="Arial Narrow"/>
                <a:cs typeface="Arial Narrow"/>
                <a:sym typeface="Arial Narrow"/>
              </a:defRPr>
            </a:pPr>
            <a:r>
              <a:rPr lang="en-US" dirty="0" smtClean="0"/>
              <a:t>To predict Natural gas price using machine learning.</a:t>
            </a:r>
          </a:p>
          <a:p>
            <a:pPr marL="609599" indent="-609599">
              <a:defRPr sz="4000">
                <a:latin typeface="Arial Narrow"/>
                <a:ea typeface="Arial Narrow"/>
                <a:cs typeface="Arial Narrow"/>
                <a:sym typeface="Arial Narrow"/>
              </a:defRPr>
            </a:pPr>
            <a:r>
              <a:rPr lang="en-US" dirty="0" smtClean="0"/>
              <a:t>To understand decision tree regression algorithm.</a:t>
            </a:r>
          </a:p>
          <a:p>
            <a:pPr marL="609599" indent="-609599">
              <a:defRPr sz="4000">
                <a:latin typeface="Arial Narrow"/>
                <a:ea typeface="Arial Narrow"/>
                <a:cs typeface="Arial Narrow"/>
                <a:sym typeface="Arial Narrow"/>
              </a:defRPr>
            </a:pPr>
            <a:r>
              <a:rPr lang="en-US" dirty="0" smtClean="0"/>
              <a:t>To execute python code to predict.</a:t>
            </a:r>
          </a:p>
          <a:p>
            <a:pPr marL="609599" indent="-609599">
              <a:defRPr sz="4000">
                <a:latin typeface="Arial Narrow"/>
                <a:ea typeface="Arial Narrow"/>
                <a:cs typeface="Arial Narrow"/>
                <a:sym typeface="Arial Narrow"/>
              </a:defRPr>
            </a:pPr>
            <a:r>
              <a:rPr lang="en-US" dirty="0" smtClean="0"/>
              <a:t>To use python packages to plot and predict price changes.</a:t>
            </a:r>
          </a:p>
          <a:p>
            <a:pPr>
              <a:buNone/>
            </a:pPr>
            <a:endParaRPr lang="en-US" sz="2800" dirty="0" smtClean="0"/>
          </a:p>
        </p:txBody>
      </p:sp>
    </p:spTree>
    <p:extLst>
      <p:ext uri="{BB962C8B-B14F-4D97-AF65-F5344CB8AC3E}">
        <p14:creationId xmlns="" xmlns:p14="http://schemas.microsoft.com/office/powerpoint/2010/main" val="3185972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8" name="Title 1"/>
          <p:cNvSpPr>
            <a:spLocks noGrp="1"/>
          </p:cNvSpPr>
          <p:nvPr>
            <p:ph type="title"/>
          </p:nvPr>
        </p:nvSpPr>
        <p:spPr>
          <a:xfrm>
            <a:off x="381000" y="381000"/>
            <a:ext cx="8229600" cy="609600"/>
          </a:xfrm>
        </p:spPr>
        <p:txBody>
          <a:bodyPr>
            <a:normAutofit fontScale="90000"/>
          </a:bodyPr>
          <a:lstStyle/>
          <a:p>
            <a:pPr algn="l"/>
            <a:r>
              <a:rPr lang="en-US" dirty="0" smtClean="0">
                <a:latin typeface="Arial" pitchFamily="34" charset="0"/>
                <a:cs typeface="Arial" pitchFamily="34" charset="0"/>
              </a:rPr>
              <a:t>Ideation Map</a:t>
            </a:r>
            <a:endParaRPr lang="en-US" dirty="0"/>
          </a:p>
        </p:txBody>
      </p:sp>
      <p:graphicFrame>
        <p:nvGraphicFramePr>
          <p:cNvPr id="7" name="Diagram 6"/>
          <p:cNvGraphicFramePr/>
          <p:nvPr>
            <p:extLst>
              <p:ext uri="{D42A27DB-BD31-4B8C-83A1-F6EECF244321}">
                <p14:modId xmlns="" xmlns:p14="http://schemas.microsoft.com/office/powerpoint/2010/main" val="3554740040"/>
              </p:ext>
            </p:extLst>
          </p:nvPr>
        </p:nvGraphicFramePr>
        <p:xfrm>
          <a:off x="920750" y="1524000"/>
          <a:ext cx="7150100" cy="4627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3978552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Software Requirements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Software Requirements</a:t>
            </a:r>
          </a:p>
          <a:p>
            <a:pPr>
              <a:lnSpc>
                <a:spcPct val="150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 Operating System               -                      Windows OS </a:t>
            </a: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 Coding Language                -                       Python</a:t>
            </a:r>
          </a:p>
          <a:p>
            <a:pPr>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 Tool                                       -                      </a:t>
            </a:r>
            <a:r>
              <a:rPr lang="en-IN" sz="2400" dirty="0" err="1">
                <a:latin typeface="Calibri" panose="020F0502020204030204" pitchFamily="34" charset="0"/>
                <a:ea typeface="Calibri" panose="020F0502020204030204" pitchFamily="34" charset="0"/>
                <a:cs typeface="Times New Roman" panose="02020603050405020304" pitchFamily="18" charset="0"/>
              </a:rPr>
              <a:t>Jupyter</a:t>
            </a:r>
            <a:r>
              <a:rPr lang="en-IN" sz="2400" dirty="0">
                <a:latin typeface="Calibri" panose="020F0502020204030204" pitchFamily="34" charset="0"/>
                <a:ea typeface="Calibri" panose="020F0502020204030204" pitchFamily="34" charset="0"/>
                <a:cs typeface="Times New Roman" panose="02020603050405020304" pitchFamily="18" charset="0"/>
              </a:rPr>
              <a:t> Notebook</a:t>
            </a:r>
          </a:p>
          <a:p>
            <a:r>
              <a:rPr lang="en-IN" sz="2400" dirty="0" smtClean="0">
                <a:latin typeface="Calibri" panose="020F0502020204030204" pitchFamily="34" charset="0"/>
                <a:ea typeface="Calibri" panose="020F0502020204030204" pitchFamily="34" charset="0"/>
                <a:cs typeface="Times New Roman" panose="02020603050405020304" pitchFamily="18" charset="0"/>
              </a:rPr>
              <a:t>   • Libraries                               -                       pandas, </a:t>
            </a:r>
            <a:r>
              <a:rPr lang="en-IN" sz="2400" dirty="0" err="1" smtClean="0">
                <a:latin typeface="Calibri" panose="020F0502020204030204" pitchFamily="34" charset="0"/>
                <a:ea typeface="Calibri" panose="020F0502020204030204" pitchFamily="34" charset="0"/>
                <a:cs typeface="Times New Roman" panose="02020603050405020304" pitchFamily="18" charset="0"/>
              </a:rPr>
              <a:t>matplotlib</a:t>
            </a:r>
            <a:r>
              <a:rPr lang="en-IN" sz="2400" dirty="0" smtClean="0">
                <a:latin typeface="Calibri" panose="020F0502020204030204" pitchFamily="34" charset="0"/>
                <a:ea typeface="Calibri" panose="020F0502020204030204" pitchFamily="34" charset="0"/>
                <a:cs typeface="Times New Roman" panose="02020603050405020304" pitchFamily="18" charset="0"/>
              </a:rPr>
              <a:t> </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 xmlns:p14="http://schemas.microsoft.com/office/powerpoint/2010/main" val="360586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9E4403-D133-4E34-8516-5B0E43270005}"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
        <p:nvSpPr>
          <p:cNvPr id="7" name="Title 1"/>
          <p:cNvSpPr>
            <a:spLocks noGrp="1"/>
          </p:cNvSpPr>
          <p:nvPr>
            <p:ph type="title"/>
          </p:nvPr>
        </p:nvSpPr>
        <p:spPr>
          <a:xfrm>
            <a:off x="381000" y="533400"/>
            <a:ext cx="8229600" cy="503238"/>
          </a:xfrm>
        </p:spPr>
        <p:txBody>
          <a:bodyPr>
            <a:normAutofit fontScale="90000"/>
          </a:bodyPr>
          <a:lstStyle/>
          <a:p>
            <a:pPr algn="l"/>
            <a:r>
              <a:rPr lang="en-US" dirty="0" smtClean="0">
                <a:latin typeface="Arial" pitchFamily="34" charset="0"/>
                <a:cs typeface="Arial" pitchFamily="34" charset="0"/>
              </a:rPr>
              <a:t>Methodology</a:t>
            </a:r>
            <a:endParaRPr lang="en-US" dirty="0">
              <a:latin typeface="Arial" pitchFamily="34" charset="0"/>
              <a:cs typeface="Arial" pitchFamily="34" charset="0"/>
            </a:endParaRPr>
          </a:p>
        </p:txBody>
      </p:sp>
      <p:sp>
        <p:nvSpPr>
          <p:cNvPr id="8" name="Content Placeholder 2"/>
          <p:cNvSpPr>
            <a:spLocks noGrp="1"/>
          </p:cNvSpPr>
          <p:nvPr>
            <p:ph idx="1"/>
          </p:nvPr>
        </p:nvSpPr>
        <p:spPr>
          <a:xfrm>
            <a:off x="457200" y="1524000"/>
            <a:ext cx="8229600" cy="4525963"/>
          </a:xfrm>
        </p:spPr>
        <p:txBody>
          <a:bodyPr>
            <a:normAutofit fontScale="62500" lnSpcReduction="20000"/>
          </a:bodyPr>
          <a:lstStyle/>
          <a:p>
            <a:pPr algn="just">
              <a:lnSpc>
                <a:spcPct val="90000"/>
              </a:lnSpc>
            </a:pPr>
            <a:r>
              <a:rPr lang="en-IN" sz="4000" dirty="0"/>
              <a:t>Steps involved in this project :</a:t>
            </a:r>
          </a:p>
          <a:p>
            <a:pPr algn="just">
              <a:lnSpc>
                <a:spcPct val="90000"/>
              </a:lnSpc>
            </a:pPr>
            <a:endParaRPr lang="en-US" sz="2800" dirty="0" smtClean="0">
              <a:latin typeface="Arial" pitchFamily="34" charset="0"/>
              <a:cs typeface="Arial" pitchFamily="34" charset="0"/>
            </a:endParaRPr>
          </a:p>
          <a:p>
            <a:r>
              <a:rPr lang="en-IN" sz="4000" dirty="0"/>
              <a:t>Collection of data and analysing the data</a:t>
            </a:r>
            <a:r>
              <a:rPr lang="en-IN" sz="4000" dirty="0" smtClean="0"/>
              <a:t>.</a:t>
            </a:r>
          </a:p>
          <a:p>
            <a:r>
              <a:rPr lang="en-US" sz="4000" dirty="0" smtClean="0"/>
              <a:t>Accuracy of the model is important so removing of the null values is important, thus analyzing is important.</a:t>
            </a:r>
            <a:endParaRPr lang="en-IN" sz="4000" dirty="0"/>
          </a:p>
          <a:p>
            <a:r>
              <a:rPr lang="en-IN" sz="4000" dirty="0" smtClean="0"/>
              <a:t>The </a:t>
            </a:r>
            <a:r>
              <a:rPr lang="en-IN" sz="4000" dirty="0"/>
              <a:t>analysed data is then used to train our model.</a:t>
            </a:r>
          </a:p>
          <a:p>
            <a:r>
              <a:rPr lang="en-IN" sz="4000" dirty="0" smtClean="0"/>
              <a:t>Using the </a:t>
            </a:r>
            <a:r>
              <a:rPr lang="en-IN" sz="4000" dirty="0"/>
              <a:t>train – test split algorithm to train our </a:t>
            </a:r>
            <a:r>
              <a:rPr lang="en-IN" sz="4000" dirty="0" smtClean="0"/>
              <a:t>algorithm.</a:t>
            </a:r>
          </a:p>
          <a:p>
            <a:r>
              <a:rPr lang="en-IN" sz="4000" dirty="0" smtClean="0"/>
              <a:t>Using the </a:t>
            </a:r>
            <a:r>
              <a:rPr lang="en-IN" sz="4000" dirty="0"/>
              <a:t>trained model </a:t>
            </a:r>
            <a:r>
              <a:rPr lang="en-IN" sz="4000" dirty="0" smtClean="0"/>
              <a:t>to </a:t>
            </a:r>
            <a:r>
              <a:rPr lang="en-IN" sz="4000" dirty="0"/>
              <a:t>predict the </a:t>
            </a:r>
            <a:r>
              <a:rPr lang="en-IN" sz="4000" dirty="0" smtClean="0"/>
              <a:t>price of the gas.</a:t>
            </a:r>
            <a:endParaRPr lang="en-IN" sz="4000" dirty="0"/>
          </a:p>
          <a:p>
            <a:r>
              <a:rPr lang="en-IN" sz="4000" dirty="0" smtClean="0"/>
              <a:t>Using the algorithm </a:t>
            </a:r>
            <a:r>
              <a:rPr lang="en-IN" sz="4000" dirty="0"/>
              <a:t>to predict </a:t>
            </a:r>
            <a:r>
              <a:rPr lang="en-IN" sz="4000" dirty="0" smtClean="0"/>
              <a:t>the rate of natural gas the </a:t>
            </a:r>
            <a:r>
              <a:rPr lang="en-IN" sz="4000" dirty="0"/>
              <a:t>result.</a:t>
            </a:r>
          </a:p>
          <a:p>
            <a:r>
              <a:rPr lang="en-IN" sz="4000" dirty="0" smtClean="0"/>
              <a:t>Calculation of the </a:t>
            </a:r>
            <a:r>
              <a:rPr lang="en-IN" sz="4000" dirty="0"/>
              <a:t>accuracy </a:t>
            </a:r>
            <a:r>
              <a:rPr lang="en-IN" sz="4000" dirty="0" smtClean="0"/>
              <a:t>value, which </a:t>
            </a:r>
            <a:r>
              <a:rPr lang="en-IN" sz="4000" dirty="0"/>
              <a:t>if higher than 90% tells us that our model work great</a:t>
            </a:r>
            <a:r>
              <a:rPr lang="en-IN" dirty="0"/>
              <a:t>.</a:t>
            </a:r>
          </a:p>
          <a:p>
            <a:endParaRPr lang="en-US" dirty="0"/>
          </a:p>
        </p:txBody>
      </p:sp>
    </p:spTree>
    <p:extLst>
      <p:ext uri="{BB962C8B-B14F-4D97-AF65-F5344CB8AC3E}">
        <p14:creationId xmlns="" xmlns:p14="http://schemas.microsoft.com/office/powerpoint/2010/main" val="1250361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smtClean="0"/>
              <a:t>This </a:t>
            </a:r>
            <a:r>
              <a:rPr lang="en-IN" dirty="0"/>
              <a:t>project uses,</a:t>
            </a:r>
          </a:p>
          <a:p>
            <a:pPr marL="285750" indent="-285750"/>
            <a:r>
              <a:rPr lang="en-IN" dirty="0"/>
              <a:t>Data sheet from the cognibot.</a:t>
            </a:r>
          </a:p>
          <a:p>
            <a:pPr marL="285750" indent="-285750"/>
            <a:r>
              <a:rPr lang="en-IN" dirty="0"/>
              <a:t>Inbuilt libraries in python like</a:t>
            </a:r>
          </a:p>
          <a:p>
            <a:pPr lvl="1">
              <a:buFont typeface="Arial" panose="020B0604020202020204" pitchFamily="34" charset="0"/>
              <a:buChar char="•"/>
            </a:pPr>
            <a:r>
              <a:rPr lang="en-IN" dirty="0" err="1"/>
              <a:t>Numpy</a:t>
            </a:r>
            <a:r>
              <a:rPr lang="en-IN" dirty="0"/>
              <a:t> </a:t>
            </a:r>
          </a:p>
          <a:p>
            <a:pPr lvl="1">
              <a:buFont typeface="Arial" panose="020B0604020202020204" pitchFamily="34" charset="0"/>
              <a:buChar char="•"/>
            </a:pPr>
            <a:r>
              <a:rPr lang="en-IN" dirty="0" err="1"/>
              <a:t>Matplotlib</a:t>
            </a:r>
            <a:endParaRPr lang="en-IN" dirty="0"/>
          </a:p>
          <a:p>
            <a:pPr lvl="1">
              <a:buFont typeface="Arial" panose="020B0604020202020204" pitchFamily="34" charset="0"/>
              <a:buChar char="•"/>
            </a:pPr>
            <a:r>
              <a:rPr lang="en-IN" dirty="0"/>
              <a:t>Pandas</a:t>
            </a:r>
          </a:p>
          <a:p>
            <a:pPr marL="285750" indent="-285750"/>
            <a:r>
              <a:rPr lang="en-IN" dirty="0"/>
              <a:t>Inbuilt </a:t>
            </a:r>
            <a:r>
              <a:rPr lang="en-IN" dirty="0" err="1"/>
              <a:t>fuctions</a:t>
            </a:r>
            <a:r>
              <a:rPr lang="en-IN" dirty="0"/>
              <a:t> like </a:t>
            </a:r>
          </a:p>
          <a:p>
            <a:pPr lvl="1">
              <a:buFont typeface="Arial" panose="020B0604020202020204" pitchFamily="34" charset="0"/>
              <a:buChar char="•"/>
            </a:pPr>
            <a:r>
              <a:rPr lang="en-IN" dirty="0" err="1"/>
              <a:t>Seaborn</a:t>
            </a:r>
            <a:endParaRPr lang="en-IN" dirty="0"/>
          </a:p>
          <a:p>
            <a:pPr lvl="1">
              <a:buFont typeface="Arial" panose="020B0604020202020204" pitchFamily="34" charset="0"/>
              <a:buChar char="•"/>
            </a:pPr>
            <a:r>
              <a:rPr lang="en-IN" dirty="0"/>
              <a:t>Random classifier</a:t>
            </a:r>
          </a:p>
          <a:p>
            <a:pPr lvl="1">
              <a:buFont typeface="Arial" panose="020B0604020202020204" pitchFamily="34" charset="0"/>
              <a:buChar char="•"/>
            </a:pPr>
            <a:r>
              <a:rPr lang="en-IN" dirty="0"/>
              <a:t>Train-test split</a:t>
            </a:r>
          </a:p>
          <a:p>
            <a:pPr lvl="1">
              <a:buFont typeface="Arial" panose="020B0604020202020204" pitchFamily="34" charset="0"/>
              <a:buChar char="•"/>
            </a:pPr>
            <a:r>
              <a:rPr lang="en-IN" dirty="0"/>
              <a:t>Classification report</a:t>
            </a:r>
          </a:p>
          <a:p>
            <a:pPr lvl="1">
              <a:buFont typeface="Arial" panose="020B0604020202020204" pitchFamily="34" charset="0"/>
              <a:buChar char="•"/>
            </a:pPr>
            <a:r>
              <a:rPr lang="en-IN" dirty="0"/>
              <a:t>Confusion </a:t>
            </a:r>
          </a:p>
          <a:p>
            <a:r>
              <a:rPr lang="en-IN" dirty="0" smtClean="0"/>
              <a:t>The </a:t>
            </a:r>
            <a:r>
              <a:rPr lang="en-IN" dirty="0"/>
              <a:t>inbuilt libraries are used to analyse the data i.e.</a:t>
            </a:r>
          </a:p>
          <a:p>
            <a:pPr marL="285750" indent="-285750"/>
            <a:r>
              <a:rPr lang="en-IN" dirty="0" err="1"/>
              <a:t>Numpy</a:t>
            </a:r>
            <a:r>
              <a:rPr lang="en-IN" dirty="0"/>
              <a:t> is used to work with arrays </a:t>
            </a:r>
          </a:p>
          <a:p>
            <a:pPr marL="285750" indent="-285750"/>
            <a:r>
              <a:rPr lang="en-IN" dirty="0" err="1"/>
              <a:t>Matplotlib</a:t>
            </a:r>
            <a:r>
              <a:rPr lang="en-IN" dirty="0"/>
              <a:t> is used to visualize the analysed data</a:t>
            </a:r>
          </a:p>
          <a:p>
            <a:pPr marL="285750" indent="-285750"/>
            <a:r>
              <a:rPr lang="en-IN" dirty="0"/>
              <a:t>Pandas helps us to retrieve data from data sheet into the mark-up</a:t>
            </a:r>
          </a:p>
          <a:p>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12 April 2022</a:t>
            </a:fld>
            <a:endParaRPr lang="en-US"/>
          </a:p>
        </p:txBody>
      </p:sp>
      <p:sp>
        <p:nvSpPr>
          <p:cNvPr id="5" name="Footer Placeholder 4"/>
          <p:cNvSpPr>
            <a:spLocks noGrp="1"/>
          </p:cNvSpPr>
          <p:nvPr>
            <p:ph type="ftr" sz="quarter" idx="11"/>
          </p:nvPr>
        </p:nvSpPr>
        <p:spPr/>
        <p:txBody>
          <a:bodyPr/>
          <a:lstStyle/>
          <a:p>
            <a:r>
              <a:rPr lang="en-US" smtClean="0"/>
              <a:t>Department of CSE</a:t>
            </a:r>
            <a:endParaRPr lang="en-US"/>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 xmlns:p14="http://schemas.microsoft.com/office/powerpoint/2010/main" val="7903122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986</Words>
  <Application>Microsoft Office PowerPoint</Application>
  <PresentationFormat>On-screen Show (4:3)</PresentationFormat>
  <Paragraphs>164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 Design</vt:lpstr>
      <vt:lpstr> </vt:lpstr>
      <vt:lpstr>Presentation Outline</vt:lpstr>
      <vt:lpstr>Slide 3</vt:lpstr>
      <vt:lpstr>Slide 4</vt:lpstr>
      <vt:lpstr>Objectives:-</vt:lpstr>
      <vt:lpstr>Ideation Map</vt:lpstr>
      <vt:lpstr>Software Requirements</vt:lpstr>
      <vt:lpstr>Methodology</vt:lpstr>
      <vt:lpstr>Slide 9</vt:lpstr>
      <vt:lpstr>Slide 10</vt:lpstr>
      <vt:lpstr>Implementation:-</vt:lpstr>
      <vt:lpstr>Slide 12</vt:lpstr>
      <vt:lpstr>Data visualization:-</vt:lpstr>
      <vt:lpstr>Slide 14</vt:lpstr>
      <vt:lpstr>Slide 15</vt:lpstr>
      <vt:lpstr>Slide 16</vt:lpstr>
      <vt:lpstr>Results and Discussion</vt:lpstr>
      <vt:lpstr>Conclusion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my</cp:lastModifiedBy>
  <cp:revision>84</cp:revision>
  <dcterms:created xsi:type="dcterms:W3CDTF">2019-11-06T07:48:53Z</dcterms:created>
  <dcterms:modified xsi:type="dcterms:W3CDTF">2022-04-12T17:59:05Z</dcterms:modified>
</cp:coreProperties>
</file>