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61" r:id="rId2"/>
    <p:sldId id="290" r:id="rId3"/>
    <p:sldId id="277" r:id="rId4"/>
    <p:sldId id="291" r:id="rId5"/>
    <p:sldId id="279" r:id="rId6"/>
    <p:sldId id="281" r:id="rId7"/>
    <p:sldId id="292" r:id="rId8"/>
    <p:sldId id="283" r:id="rId9"/>
    <p:sldId id="293" r:id="rId10"/>
    <p:sldId id="294" r:id="rId11"/>
    <p:sldId id="296" r:id="rId12"/>
    <p:sldId id="297" r:id="rId13"/>
    <p:sldId id="300" r:id="rId14"/>
    <p:sldId id="303" r:id="rId15"/>
    <p:sldId id="301" r:id="rId16"/>
    <p:sldId id="302" r:id="rId17"/>
    <p:sldId id="284" r:id="rId18"/>
    <p:sldId id="299" r:id="rId19"/>
    <p:sldId id="285" r:id="rId20"/>
    <p:sldId id="28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6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590" autoAdjust="0"/>
  </p:normalViewPr>
  <p:slideViewPr>
    <p:cSldViewPr>
      <p:cViewPr varScale="1">
        <p:scale>
          <a:sx n="83" d="100"/>
          <a:sy n="83" d="100"/>
        </p:scale>
        <p:origin x="-144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B1298C-6B76-431B-9B6F-A1FBE1AE156B}" type="doc">
      <dgm:prSet loTypeId="urn:microsoft.com/office/officeart/2005/8/layout/vProcess5" loCatId="process" qsTypeId="urn:microsoft.com/office/officeart/2005/8/quickstyle/simple1" qsCatId="simple" csTypeId="urn:microsoft.com/office/officeart/2005/8/colors/accent5_5" csCatId="accent5" phldr="1"/>
      <dgm:spPr/>
      <dgm:t>
        <a:bodyPr/>
        <a:lstStyle/>
        <a:p>
          <a:endParaRPr lang="en-US"/>
        </a:p>
      </dgm:t>
    </dgm:pt>
    <dgm:pt modelId="{FDDC8A44-913C-4485-9A09-EB83AC54524D}">
      <dgm:prSet phldrT="[Text]"/>
      <dgm:spPr/>
      <dgm:t>
        <a:bodyPr/>
        <a:lstStyle/>
        <a:p>
          <a:r>
            <a:rPr lang="en-US" dirty="0" smtClean="0"/>
            <a:t>Collecting the data.</a:t>
          </a:r>
          <a:endParaRPr lang="en-US" dirty="0"/>
        </a:p>
      </dgm:t>
    </dgm:pt>
    <dgm:pt modelId="{7272C9A3-0F8D-4D24-8F43-0E6B027FA3C2}" type="parTrans" cxnId="{B492FA63-189A-4BD5-A6F4-EB549B908CEB}">
      <dgm:prSet/>
      <dgm:spPr/>
      <dgm:t>
        <a:bodyPr/>
        <a:lstStyle/>
        <a:p>
          <a:endParaRPr lang="en-US"/>
        </a:p>
      </dgm:t>
    </dgm:pt>
    <dgm:pt modelId="{0D6F0A18-AF9C-41C1-AA14-7B4E6113DD30}" type="sibTrans" cxnId="{B492FA63-189A-4BD5-A6F4-EB549B908CEB}">
      <dgm:prSet/>
      <dgm:spPr/>
      <dgm:t>
        <a:bodyPr/>
        <a:lstStyle/>
        <a:p>
          <a:endParaRPr lang="en-US"/>
        </a:p>
      </dgm:t>
    </dgm:pt>
    <dgm:pt modelId="{CF65EAC8-6A8F-4195-816A-B0E4499E864C}">
      <dgm:prSet phldrT="[Text]"/>
      <dgm:spPr/>
      <dgm:t>
        <a:bodyPr/>
        <a:lstStyle/>
        <a:p>
          <a:r>
            <a:rPr lang="en-US" dirty="0" smtClean="0"/>
            <a:t>Analyzing the data and removing the null values.</a:t>
          </a:r>
          <a:endParaRPr lang="en-US" dirty="0"/>
        </a:p>
      </dgm:t>
    </dgm:pt>
    <dgm:pt modelId="{E9837091-10DB-4B45-8220-0FC43947E0A1}" type="parTrans" cxnId="{BF38B80C-4608-470B-8127-8CBE8714AD69}">
      <dgm:prSet/>
      <dgm:spPr/>
      <dgm:t>
        <a:bodyPr/>
        <a:lstStyle/>
        <a:p>
          <a:endParaRPr lang="en-US"/>
        </a:p>
      </dgm:t>
    </dgm:pt>
    <dgm:pt modelId="{9E0F70C0-F367-4D55-970C-6F971AC2B47E}" type="sibTrans" cxnId="{BF38B80C-4608-470B-8127-8CBE8714AD69}">
      <dgm:prSet/>
      <dgm:spPr/>
      <dgm:t>
        <a:bodyPr/>
        <a:lstStyle/>
        <a:p>
          <a:endParaRPr lang="en-US"/>
        </a:p>
      </dgm:t>
    </dgm:pt>
    <dgm:pt modelId="{0614FB06-D654-48A2-A047-6BFEE6FE9D52}">
      <dgm:prSet phldrT="[Text]"/>
      <dgm:spPr/>
      <dgm:t>
        <a:bodyPr/>
        <a:lstStyle/>
        <a:p>
          <a:r>
            <a:rPr lang="en-US" dirty="0" smtClean="0"/>
            <a:t>Visualizing the analyzed data</a:t>
          </a:r>
          <a:endParaRPr lang="en-US" dirty="0"/>
        </a:p>
      </dgm:t>
    </dgm:pt>
    <dgm:pt modelId="{8863EE2A-FD65-453F-AF56-7C10408E1F20}" type="parTrans" cxnId="{DCAF6083-846B-409D-A309-7204D487E045}">
      <dgm:prSet/>
      <dgm:spPr/>
      <dgm:t>
        <a:bodyPr/>
        <a:lstStyle/>
        <a:p>
          <a:endParaRPr lang="en-US"/>
        </a:p>
      </dgm:t>
    </dgm:pt>
    <dgm:pt modelId="{9EC390A9-666E-41B2-970A-19EB14A3B9AC}" type="sibTrans" cxnId="{DCAF6083-846B-409D-A309-7204D487E045}">
      <dgm:prSet/>
      <dgm:spPr/>
      <dgm:t>
        <a:bodyPr/>
        <a:lstStyle/>
        <a:p>
          <a:endParaRPr lang="en-US"/>
        </a:p>
      </dgm:t>
    </dgm:pt>
    <dgm:pt modelId="{392F9B83-3C6C-4087-8725-BDB7BB598AB9}">
      <dgm:prSet phldrT="[Text]"/>
      <dgm:spPr/>
      <dgm:t>
        <a:bodyPr/>
        <a:lstStyle/>
        <a:p>
          <a:r>
            <a:rPr lang="en-US" dirty="0" smtClean="0"/>
            <a:t>Training the machine using train-split algorithm.</a:t>
          </a:r>
          <a:endParaRPr lang="en-US" dirty="0"/>
        </a:p>
      </dgm:t>
    </dgm:pt>
    <dgm:pt modelId="{133F2DD7-ACDB-40F5-B3CF-952111F50DA9}" type="parTrans" cxnId="{DAB1FE78-51AD-4D3E-AE9D-ACE515EDDA69}">
      <dgm:prSet/>
      <dgm:spPr/>
      <dgm:t>
        <a:bodyPr/>
        <a:lstStyle/>
        <a:p>
          <a:endParaRPr lang="en-US"/>
        </a:p>
      </dgm:t>
    </dgm:pt>
    <dgm:pt modelId="{048A54D5-164B-490E-9AD7-0A85A3588A95}" type="sibTrans" cxnId="{DAB1FE78-51AD-4D3E-AE9D-ACE515EDDA69}">
      <dgm:prSet/>
      <dgm:spPr/>
      <dgm:t>
        <a:bodyPr/>
        <a:lstStyle/>
        <a:p>
          <a:endParaRPr lang="en-US"/>
        </a:p>
      </dgm:t>
    </dgm:pt>
    <dgm:pt modelId="{B29A5C15-E203-427E-9E64-8B4AD747AE8A}">
      <dgm:prSet phldrT="[Text]"/>
      <dgm:spPr/>
      <dgm:t>
        <a:bodyPr/>
        <a:lstStyle/>
        <a:p>
          <a:r>
            <a:rPr lang="en-US" dirty="0" smtClean="0"/>
            <a:t>Predicting the value using </a:t>
          </a:r>
          <a:r>
            <a:rPr lang="en-US" dirty="0" smtClean="0"/>
            <a:t>natural gas price prediction.</a:t>
          </a:r>
          <a:endParaRPr lang="en-US" dirty="0"/>
        </a:p>
      </dgm:t>
    </dgm:pt>
    <dgm:pt modelId="{CE4E6751-8247-4B91-8E88-53639A797F2F}" type="parTrans" cxnId="{D2970029-5AEA-4B2C-838E-4A43CED6464E}">
      <dgm:prSet/>
      <dgm:spPr/>
      <dgm:t>
        <a:bodyPr/>
        <a:lstStyle/>
        <a:p>
          <a:endParaRPr lang="en-US"/>
        </a:p>
      </dgm:t>
    </dgm:pt>
    <dgm:pt modelId="{FD4D1247-06AC-4195-81E5-129F2D69C2FF}" type="sibTrans" cxnId="{D2970029-5AEA-4B2C-838E-4A43CED6464E}">
      <dgm:prSet/>
      <dgm:spPr/>
      <dgm:t>
        <a:bodyPr/>
        <a:lstStyle/>
        <a:p>
          <a:endParaRPr lang="en-US"/>
        </a:p>
      </dgm:t>
    </dgm:pt>
    <dgm:pt modelId="{E4AFEEFC-7EF3-4C8D-89C8-9F998F9E42C2}">
      <dgm:prSet phldrT="[Text]"/>
      <dgm:spPr/>
      <dgm:t>
        <a:bodyPr/>
        <a:lstStyle/>
        <a:p>
          <a:endParaRPr lang="en-US"/>
        </a:p>
      </dgm:t>
    </dgm:pt>
    <dgm:pt modelId="{AB839621-B9BE-47B7-8115-85867E89A51E}" type="parTrans" cxnId="{9AB254F3-557C-4135-ACD5-89EBC6CBE5E3}">
      <dgm:prSet/>
      <dgm:spPr/>
      <dgm:t>
        <a:bodyPr/>
        <a:lstStyle/>
        <a:p>
          <a:endParaRPr lang="en-US"/>
        </a:p>
      </dgm:t>
    </dgm:pt>
    <dgm:pt modelId="{87571D48-2F79-4A24-B73A-FD065269B39F}" type="sibTrans" cxnId="{9AB254F3-557C-4135-ACD5-89EBC6CBE5E3}">
      <dgm:prSet/>
      <dgm:spPr/>
      <dgm:t>
        <a:bodyPr/>
        <a:lstStyle/>
        <a:p>
          <a:endParaRPr lang="en-US"/>
        </a:p>
      </dgm:t>
    </dgm:pt>
    <dgm:pt modelId="{99A6CE6E-44D7-49B2-8749-81F29A6E1BAB}" type="pres">
      <dgm:prSet presAssocID="{D4B1298C-6B76-431B-9B6F-A1FBE1AE156B}" presName="outerComposite" presStyleCnt="0">
        <dgm:presLayoutVars>
          <dgm:chMax val="5"/>
          <dgm:dir/>
          <dgm:resizeHandles val="exact"/>
        </dgm:presLayoutVars>
      </dgm:prSet>
      <dgm:spPr/>
      <dgm:t>
        <a:bodyPr/>
        <a:lstStyle/>
        <a:p>
          <a:endParaRPr lang="en-US"/>
        </a:p>
      </dgm:t>
    </dgm:pt>
    <dgm:pt modelId="{C925D530-2413-4DD9-BFDE-17CA50F8911B}" type="pres">
      <dgm:prSet presAssocID="{D4B1298C-6B76-431B-9B6F-A1FBE1AE156B}" presName="dummyMaxCanvas" presStyleCnt="0">
        <dgm:presLayoutVars/>
      </dgm:prSet>
      <dgm:spPr/>
    </dgm:pt>
    <dgm:pt modelId="{99B2115A-647A-4343-92FF-BB8EF5659B4F}" type="pres">
      <dgm:prSet presAssocID="{D4B1298C-6B76-431B-9B6F-A1FBE1AE156B}" presName="FiveNodes_1" presStyleLbl="node1" presStyleIdx="0" presStyleCnt="5" custLinFactNeighborX="461" custLinFactNeighborY="1525">
        <dgm:presLayoutVars>
          <dgm:bulletEnabled val="1"/>
        </dgm:presLayoutVars>
      </dgm:prSet>
      <dgm:spPr/>
      <dgm:t>
        <a:bodyPr/>
        <a:lstStyle/>
        <a:p>
          <a:endParaRPr lang="en-US"/>
        </a:p>
      </dgm:t>
    </dgm:pt>
    <dgm:pt modelId="{19130766-5114-4D41-A66A-7B9A2E5C9FA5}" type="pres">
      <dgm:prSet presAssocID="{D4B1298C-6B76-431B-9B6F-A1FBE1AE156B}" presName="FiveNodes_2" presStyleLbl="node1" presStyleIdx="1" presStyleCnt="5">
        <dgm:presLayoutVars>
          <dgm:bulletEnabled val="1"/>
        </dgm:presLayoutVars>
      </dgm:prSet>
      <dgm:spPr/>
      <dgm:t>
        <a:bodyPr/>
        <a:lstStyle/>
        <a:p>
          <a:endParaRPr lang="en-US"/>
        </a:p>
      </dgm:t>
    </dgm:pt>
    <dgm:pt modelId="{6B65D601-E097-446E-86DD-04CE27A61847}" type="pres">
      <dgm:prSet presAssocID="{D4B1298C-6B76-431B-9B6F-A1FBE1AE156B}" presName="FiveNodes_3" presStyleLbl="node1" presStyleIdx="2" presStyleCnt="5">
        <dgm:presLayoutVars>
          <dgm:bulletEnabled val="1"/>
        </dgm:presLayoutVars>
      </dgm:prSet>
      <dgm:spPr/>
      <dgm:t>
        <a:bodyPr/>
        <a:lstStyle/>
        <a:p>
          <a:endParaRPr lang="en-US"/>
        </a:p>
      </dgm:t>
    </dgm:pt>
    <dgm:pt modelId="{516D0DB3-29AF-4962-95EB-615196FE84F0}" type="pres">
      <dgm:prSet presAssocID="{D4B1298C-6B76-431B-9B6F-A1FBE1AE156B}" presName="FiveNodes_4" presStyleLbl="node1" presStyleIdx="3" presStyleCnt="5">
        <dgm:presLayoutVars>
          <dgm:bulletEnabled val="1"/>
        </dgm:presLayoutVars>
      </dgm:prSet>
      <dgm:spPr/>
      <dgm:t>
        <a:bodyPr/>
        <a:lstStyle/>
        <a:p>
          <a:endParaRPr lang="en-US"/>
        </a:p>
      </dgm:t>
    </dgm:pt>
    <dgm:pt modelId="{6E3B4DA1-7063-4FDD-9A68-620250AAB133}" type="pres">
      <dgm:prSet presAssocID="{D4B1298C-6B76-431B-9B6F-A1FBE1AE156B}" presName="FiveNodes_5" presStyleLbl="node1" presStyleIdx="4" presStyleCnt="5">
        <dgm:presLayoutVars>
          <dgm:bulletEnabled val="1"/>
        </dgm:presLayoutVars>
      </dgm:prSet>
      <dgm:spPr/>
      <dgm:t>
        <a:bodyPr/>
        <a:lstStyle/>
        <a:p>
          <a:endParaRPr lang="en-US"/>
        </a:p>
      </dgm:t>
    </dgm:pt>
    <dgm:pt modelId="{3DEF7339-AACF-41FB-B5E3-A8DBB3F7A47C}" type="pres">
      <dgm:prSet presAssocID="{D4B1298C-6B76-431B-9B6F-A1FBE1AE156B}" presName="FiveConn_1-2" presStyleLbl="fgAccFollowNode1" presStyleIdx="0" presStyleCnt="4">
        <dgm:presLayoutVars>
          <dgm:bulletEnabled val="1"/>
        </dgm:presLayoutVars>
      </dgm:prSet>
      <dgm:spPr/>
      <dgm:t>
        <a:bodyPr/>
        <a:lstStyle/>
        <a:p>
          <a:endParaRPr lang="en-US"/>
        </a:p>
      </dgm:t>
    </dgm:pt>
    <dgm:pt modelId="{BD5D101B-D842-426A-8743-8189C378949B}" type="pres">
      <dgm:prSet presAssocID="{D4B1298C-6B76-431B-9B6F-A1FBE1AE156B}" presName="FiveConn_2-3" presStyleLbl="fgAccFollowNode1" presStyleIdx="1" presStyleCnt="4">
        <dgm:presLayoutVars>
          <dgm:bulletEnabled val="1"/>
        </dgm:presLayoutVars>
      </dgm:prSet>
      <dgm:spPr/>
      <dgm:t>
        <a:bodyPr/>
        <a:lstStyle/>
        <a:p>
          <a:endParaRPr lang="en-US"/>
        </a:p>
      </dgm:t>
    </dgm:pt>
    <dgm:pt modelId="{D5D55FC9-24F8-469D-93B3-0C8FD63943C7}" type="pres">
      <dgm:prSet presAssocID="{D4B1298C-6B76-431B-9B6F-A1FBE1AE156B}" presName="FiveConn_3-4" presStyleLbl="fgAccFollowNode1" presStyleIdx="2" presStyleCnt="4">
        <dgm:presLayoutVars>
          <dgm:bulletEnabled val="1"/>
        </dgm:presLayoutVars>
      </dgm:prSet>
      <dgm:spPr/>
      <dgm:t>
        <a:bodyPr/>
        <a:lstStyle/>
        <a:p>
          <a:endParaRPr lang="en-US"/>
        </a:p>
      </dgm:t>
    </dgm:pt>
    <dgm:pt modelId="{739256C1-6946-4F31-ADA0-2CDA23D78CFF}" type="pres">
      <dgm:prSet presAssocID="{D4B1298C-6B76-431B-9B6F-A1FBE1AE156B}" presName="FiveConn_4-5" presStyleLbl="fgAccFollowNode1" presStyleIdx="3" presStyleCnt="4">
        <dgm:presLayoutVars>
          <dgm:bulletEnabled val="1"/>
        </dgm:presLayoutVars>
      </dgm:prSet>
      <dgm:spPr/>
      <dgm:t>
        <a:bodyPr/>
        <a:lstStyle/>
        <a:p>
          <a:endParaRPr lang="en-US"/>
        </a:p>
      </dgm:t>
    </dgm:pt>
    <dgm:pt modelId="{D64B152D-9C4D-4198-B904-7EAF1782F7AC}" type="pres">
      <dgm:prSet presAssocID="{D4B1298C-6B76-431B-9B6F-A1FBE1AE156B}" presName="FiveNodes_1_text" presStyleLbl="node1" presStyleIdx="4" presStyleCnt="5">
        <dgm:presLayoutVars>
          <dgm:bulletEnabled val="1"/>
        </dgm:presLayoutVars>
      </dgm:prSet>
      <dgm:spPr/>
      <dgm:t>
        <a:bodyPr/>
        <a:lstStyle/>
        <a:p>
          <a:endParaRPr lang="en-US"/>
        </a:p>
      </dgm:t>
    </dgm:pt>
    <dgm:pt modelId="{D5035FB1-5F1B-4320-BF1F-62E1B2097300}" type="pres">
      <dgm:prSet presAssocID="{D4B1298C-6B76-431B-9B6F-A1FBE1AE156B}" presName="FiveNodes_2_text" presStyleLbl="node1" presStyleIdx="4" presStyleCnt="5">
        <dgm:presLayoutVars>
          <dgm:bulletEnabled val="1"/>
        </dgm:presLayoutVars>
      </dgm:prSet>
      <dgm:spPr/>
      <dgm:t>
        <a:bodyPr/>
        <a:lstStyle/>
        <a:p>
          <a:endParaRPr lang="en-US"/>
        </a:p>
      </dgm:t>
    </dgm:pt>
    <dgm:pt modelId="{64EBC440-CC05-442D-9A12-E7F8FF658CEC}" type="pres">
      <dgm:prSet presAssocID="{D4B1298C-6B76-431B-9B6F-A1FBE1AE156B}" presName="FiveNodes_3_text" presStyleLbl="node1" presStyleIdx="4" presStyleCnt="5">
        <dgm:presLayoutVars>
          <dgm:bulletEnabled val="1"/>
        </dgm:presLayoutVars>
      </dgm:prSet>
      <dgm:spPr/>
      <dgm:t>
        <a:bodyPr/>
        <a:lstStyle/>
        <a:p>
          <a:endParaRPr lang="en-US"/>
        </a:p>
      </dgm:t>
    </dgm:pt>
    <dgm:pt modelId="{614DA8D8-280E-491E-954A-5F0585614299}" type="pres">
      <dgm:prSet presAssocID="{D4B1298C-6B76-431B-9B6F-A1FBE1AE156B}" presName="FiveNodes_4_text" presStyleLbl="node1" presStyleIdx="4" presStyleCnt="5">
        <dgm:presLayoutVars>
          <dgm:bulletEnabled val="1"/>
        </dgm:presLayoutVars>
      </dgm:prSet>
      <dgm:spPr/>
      <dgm:t>
        <a:bodyPr/>
        <a:lstStyle/>
        <a:p>
          <a:endParaRPr lang="en-US"/>
        </a:p>
      </dgm:t>
    </dgm:pt>
    <dgm:pt modelId="{9979200D-659B-48B4-9914-7BCA244F1D5F}" type="pres">
      <dgm:prSet presAssocID="{D4B1298C-6B76-431B-9B6F-A1FBE1AE156B}" presName="FiveNodes_5_text" presStyleLbl="node1" presStyleIdx="4" presStyleCnt="5">
        <dgm:presLayoutVars>
          <dgm:bulletEnabled val="1"/>
        </dgm:presLayoutVars>
      </dgm:prSet>
      <dgm:spPr/>
      <dgm:t>
        <a:bodyPr/>
        <a:lstStyle/>
        <a:p>
          <a:endParaRPr lang="en-US"/>
        </a:p>
      </dgm:t>
    </dgm:pt>
  </dgm:ptLst>
  <dgm:cxnLst>
    <dgm:cxn modelId="{7A4414E8-B7DB-4CF8-88A1-9E1939AF646A}" type="presOf" srcId="{048A54D5-164B-490E-9AD7-0A85A3588A95}" destId="{739256C1-6946-4F31-ADA0-2CDA23D78CFF}" srcOrd="0" destOrd="0" presId="urn:microsoft.com/office/officeart/2005/8/layout/vProcess5"/>
    <dgm:cxn modelId="{49AADD02-5873-460C-860E-BA7DC4684529}" type="presOf" srcId="{B29A5C15-E203-427E-9E64-8B4AD747AE8A}" destId="{6E3B4DA1-7063-4FDD-9A68-620250AAB133}" srcOrd="0" destOrd="0" presId="urn:microsoft.com/office/officeart/2005/8/layout/vProcess5"/>
    <dgm:cxn modelId="{D2970029-5AEA-4B2C-838E-4A43CED6464E}" srcId="{D4B1298C-6B76-431B-9B6F-A1FBE1AE156B}" destId="{B29A5C15-E203-427E-9E64-8B4AD747AE8A}" srcOrd="4" destOrd="0" parTransId="{CE4E6751-8247-4B91-8E88-53639A797F2F}" sibTransId="{FD4D1247-06AC-4195-81E5-129F2D69C2FF}"/>
    <dgm:cxn modelId="{821427FF-3B09-4D4C-9E8F-146F4E81CB77}" type="presOf" srcId="{392F9B83-3C6C-4087-8725-BDB7BB598AB9}" destId="{614DA8D8-280E-491E-954A-5F0585614299}" srcOrd="1" destOrd="0" presId="urn:microsoft.com/office/officeart/2005/8/layout/vProcess5"/>
    <dgm:cxn modelId="{DD1A2BD2-10F0-4ECC-B5E2-73F2B97B92B1}" type="presOf" srcId="{0614FB06-D654-48A2-A047-6BFEE6FE9D52}" destId="{64EBC440-CC05-442D-9A12-E7F8FF658CEC}" srcOrd="1" destOrd="0" presId="urn:microsoft.com/office/officeart/2005/8/layout/vProcess5"/>
    <dgm:cxn modelId="{4E564348-E7BC-4E02-89D3-E169952D2C17}" type="presOf" srcId="{9E0F70C0-F367-4D55-970C-6F971AC2B47E}" destId="{BD5D101B-D842-426A-8743-8189C378949B}" srcOrd="0" destOrd="0" presId="urn:microsoft.com/office/officeart/2005/8/layout/vProcess5"/>
    <dgm:cxn modelId="{DCAF6083-846B-409D-A309-7204D487E045}" srcId="{D4B1298C-6B76-431B-9B6F-A1FBE1AE156B}" destId="{0614FB06-D654-48A2-A047-6BFEE6FE9D52}" srcOrd="2" destOrd="0" parTransId="{8863EE2A-FD65-453F-AF56-7C10408E1F20}" sibTransId="{9EC390A9-666E-41B2-970A-19EB14A3B9AC}"/>
    <dgm:cxn modelId="{BF38B80C-4608-470B-8127-8CBE8714AD69}" srcId="{D4B1298C-6B76-431B-9B6F-A1FBE1AE156B}" destId="{CF65EAC8-6A8F-4195-816A-B0E4499E864C}" srcOrd="1" destOrd="0" parTransId="{E9837091-10DB-4B45-8220-0FC43947E0A1}" sibTransId="{9E0F70C0-F367-4D55-970C-6F971AC2B47E}"/>
    <dgm:cxn modelId="{09341B8C-36F0-41A5-8AC2-6EAD42A60491}" type="presOf" srcId="{0614FB06-D654-48A2-A047-6BFEE6FE9D52}" destId="{6B65D601-E097-446E-86DD-04CE27A61847}" srcOrd="0" destOrd="0" presId="urn:microsoft.com/office/officeart/2005/8/layout/vProcess5"/>
    <dgm:cxn modelId="{A529B172-91F5-4D8C-9FB4-5E8DD34EC9C2}" type="presOf" srcId="{D4B1298C-6B76-431B-9B6F-A1FBE1AE156B}" destId="{99A6CE6E-44D7-49B2-8749-81F29A6E1BAB}" srcOrd="0" destOrd="0" presId="urn:microsoft.com/office/officeart/2005/8/layout/vProcess5"/>
    <dgm:cxn modelId="{809326BD-A751-466F-A6E6-7876D02D4C61}" type="presOf" srcId="{9EC390A9-666E-41B2-970A-19EB14A3B9AC}" destId="{D5D55FC9-24F8-469D-93B3-0C8FD63943C7}" srcOrd="0" destOrd="0" presId="urn:microsoft.com/office/officeart/2005/8/layout/vProcess5"/>
    <dgm:cxn modelId="{E826FADA-6748-4024-8814-C56AAA538F29}" type="presOf" srcId="{CF65EAC8-6A8F-4195-816A-B0E4499E864C}" destId="{19130766-5114-4D41-A66A-7B9A2E5C9FA5}" srcOrd="0" destOrd="0" presId="urn:microsoft.com/office/officeart/2005/8/layout/vProcess5"/>
    <dgm:cxn modelId="{92F905CD-A1BD-46CB-841A-AE32F207C713}" type="presOf" srcId="{FDDC8A44-913C-4485-9A09-EB83AC54524D}" destId="{99B2115A-647A-4343-92FF-BB8EF5659B4F}" srcOrd="0" destOrd="0" presId="urn:microsoft.com/office/officeart/2005/8/layout/vProcess5"/>
    <dgm:cxn modelId="{551CFA07-8C81-4377-A9BE-51451FB63828}" type="presOf" srcId="{392F9B83-3C6C-4087-8725-BDB7BB598AB9}" destId="{516D0DB3-29AF-4962-95EB-615196FE84F0}" srcOrd="0" destOrd="0" presId="urn:microsoft.com/office/officeart/2005/8/layout/vProcess5"/>
    <dgm:cxn modelId="{F2BDB29D-9AC7-4549-8424-0ACBE316D1A2}" type="presOf" srcId="{B29A5C15-E203-427E-9E64-8B4AD747AE8A}" destId="{9979200D-659B-48B4-9914-7BCA244F1D5F}" srcOrd="1" destOrd="0" presId="urn:microsoft.com/office/officeart/2005/8/layout/vProcess5"/>
    <dgm:cxn modelId="{9AB254F3-557C-4135-ACD5-89EBC6CBE5E3}" srcId="{D4B1298C-6B76-431B-9B6F-A1FBE1AE156B}" destId="{E4AFEEFC-7EF3-4C8D-89C8-9F998F9E42C2}" srcOrd="5" destOrd="0" parTransId="{AB839621-B9BE-47B7-8115-85867E89A51E}" sibTransId="{87571D48-2F79-4A24-B73A-FD065269B39F}"/>
    <dgm:cxn modelId="{DAB1FE78-51AD-4D3E-AE9D-ACE515EDDA69}" srcId="{D4B1298C-6B76-431B-9B6F-A1FBE1AE156B}" destId="{392F9B83-3C6C-4087-8725-BDB7BB598AB9}" srcOrd="3" destOrd="0" parTransId="{133F2DD7-ACDB-40F5-B3CF-952111F50DA9}" sibTransId="{048A54D5-164B-490E-9AD7-0A85A3588A95}"/>
    <dgm:cxn modelId="{B492FA63-189A-4BD5-A6F4-EB549B908CEB}" srcId="{D4B1298C-6B76-431B-9B6F-A1FBE1AE156B}" destId="{FDDC8A44-913C-4485-9A09-EB83AC54524D}" srcOrd="0" destOrd="0" parTransId="{7272C9A3-0F8D-4D24-8F43-0E6B027FA3C2}" sibTransId="{0D6F0A18-AF9C-41C1-AA14-7B4E6113DD30}"/>
    <dgm:cxn modelId="{576BA89D-B4CB-4BA3-9E57-0883C14CE492}" type="presOf" srcId="{FDDC8A44-913C-4485-9A09-EB83AC54524D}" destId="{D64B152D-9C4D-4198-B904-7EAF1782F7AC}" srcOrd="1" destOrd="0" presId="urn:microsoft.com/office/officeart/2005/8/layout/vProcess5"/>
    <dgm:cxn modelId="{F17567D8-C62F-4EE4-BF86-282F9A89CD0A}" type="presOf" srcId="{CF65EAC8-6A8F-4195-816A-B0E4499E864C}" destId="{D5035FB1-5F1B-4320-BF1F-62E1B2097300}" srcOrd="1" destOrd="0" presId="urn:microsoft.com/office/officeart/2005/8/layout/vProcess5"/>
    <dgm:cxn modelId="{F5EEE7E2-78D3-4927-B4A7-CFCE5CB13F62}" type="presOf" srcId="{0D6F0A18-AF9C-41C1-AA14-7B4E6113DD30}" destId="{3DEF7339-AACF-41FB-B5E3-A8DBB3F7A47C}" srcOrd="0" destOrd="0" presId="urn:microsoft.com/office/officeart/2005/8/layout/vProcess5"/>
    <dgm:cxn modelId="{E169D806-CBFA-4A02-938E-19A484F07A32}" type="presParOf" srcId="{99A6CE6E-44D7-49B2-8749-81F29A6E1BAB}" destId="{C925D530-2413-4DD9-BFDE-17CA50F8911B}" srcOrd="0" destOrd="0" presId="urn:microsoft.com/office/officeart/2005/8/layout/vProcess5"/>
    <dgm:cxn modelId="{23178378-8232-4C75-A0FE-BF5506CB2D8F}" type="presParOf" srcId="{99A6CE6E-44D7-49B2-8749-81F29A6E1BAB}" destId="{99B2115A-647A-4343-92FF-BB8EF5659B4F}" srcOrd="1" destOrd="0" presId="urn:microsoft.com/office/officeart/2005/8/layout/vProcess5"/>
    <dgm:cxn modelId="{1E754FA4-DF77-4483-99D9-E34784D5A967}" type="presParOf" srcId="{99A6CE6E-44D7-49B2-8749-81F29A6E1BAB}" destId="{19130766-5114-4D41-A66A-7B9A2E5C9FA5}" srcOrd="2" destOrd="0" presId="urn:microsoft.com/office/officeart/2005/8/layout/vProcess5"/>
    <dgm:cxn modelId="{E8E198CC-90F8-4ECB-91E6-D743AD672C5B}" type="presParOf" srcId="{99A6CE6E-44D7-49B2-8749-81F29A6E1BAB}" destId="{6B65D601-E097-446E-86DD-04CE27A61847}" srcOrd="3" destOrd="0" presId="urn:microsoft.com/office/officeart/2005/8/layout/vProcess5"/>
    <dgm:cxn modelId="{21EE2A36-6C20-478E-B8E7-13266DD6B537}" type="presParOf" srcId="{99A6CE6E-44D7-49B2-8749-81F29A6E1BAB}" destId="{516D0DB3-29AF-4962-95EB-615196FE84F0}" srcOrd="4" destOrd="0" presId="urn:microsoft.com/office/officeart/2005/8/layout/vProcess5"/>
    <dgm:cxn modelId="{13CBBA67-5EBD-47A2-95D4-66829612E335}" type="presParOf" srcId="{99A6CE6E-44D7-49B2-8749-81F29A6E1BAB}" destId="{6E3B4DA1-7063-4FDD-9A68-620250AAB133}" srcOrd="5" destOrd="0" presId="urn:microsoft.com/office/officeart/2005/8/layout/vProcess5"/>
    <dgm:cxn modelId="{798FA750-BCF3-4FB2-854F-3EBA196CF7C6}" type="presParOf" srcId="{99A6CE6E-44D7-49B2-8749-81F29A6E1BAB}" destId="{3DEF7339-AACF-41FB-B5E3-A8DBB3F7A47C}" srcOrd="6" destOrd="0" presId="urn:microsoft.com/office/officeart/2005/8/layout/vProcess5"/>
    <dgm:cxn modelId="{1CD91107-3ED4-415F-AC98-7254B2CF480B}" type="presParOf" srcId="{99A6CE6E-44D7-49B2-8749-81F29A6E1BAB}" destId="{BD5D101B-D842-426A-8743-8189C378949B}" srcOrd="7" destOrd="0" presId="urn:microsoft.com/office/officeart/2005/8/layout/vProcess5"/>
    <dgm:cxn modelId="{9D5C4BA0-D763-4C61-A772-124E9280B9CA}" type="presParOf" srcId="{99A6CE6E-44D7-49B2-8749-81F29A6E1BAB}" destId="{D5D55FC9-24F8-469D-93B3-0C8FD63943C7}" srcOrd="8" destOrd="0" presId="urn:microsoft.com/office/officeart/2005/8/layout/vProcess5"/>
    <dgm:cxn modelId="{7D7CA0BB-1E82-49A8-8A4B-19BBEC152530}" type="presParOf" srcId="{99A6CE6E-44D7-49B2-8749-81F29A6E1BAB}" destId="{739256C1-6946-4F31-ADA0-2CDA23D78CFF}" srcOrd="9" destOrd="0" presId="urn:microsoft.com/office/officeart/2005/8/layout/vProcess5"/>
    <dgm:cxn modelId="{CA620022-59EE-4D69-AC02-7111C7CFC6C3}" type="presParOf" srcId="{99A6CE6E-44D7-49B2-8749-81F29A6E1BAB}" destId="{D64B152D-9C4D-4198-B904-7EAF1782F7AC}" srcOrd="10" destOrd="0" presId="urn:microsoft.com/office/officeart/2005/8/layout/vProcess5"/>
    <dgm:cxn modelId="{C8F438BD-2FB3-4B44-ADB4-75701E6DF536}" type="presParOf" srcId="{99A6CE6E-44D7-49B2-8749-81F29A6E1BAB}" destId="{D5035FB1-5F1B-4320-BF1F-62E1B2097300}" srcOrd="11" destOrd="0" presId="urn:microsoft.com/office/officeart/2005/8/layout/vProcess5"/>
    <dgm:cxn modelId="{6D3C2BB8-2028-4469-B257-D2E787EBC73A}" type="presParOf" srcId="{99A6CE6E-44D7-49B2-8749-81F29A6E1BAB}" destId="{64EBC440-CC05-442D-9A12-E7F8FF658CEC}" srcOrd="12" destOrd="0" presId="urn:microsoft.com/office/officeart/2005/8/layout/vProcess5"/>
    <dgm:cxn modelId="{A0A145C6-0FDF-46DD-936C-F63E56ED8741}" type="presParOf" srcId="{99A6CE6E-44D7-49B2-8749-81F29A6E1BAB}" destId="{614DA8D8-280E-491E-954A-5F0585614299}" srcOrd="13" destOrd="0" presId="urn:microsoft.com/office/officeart/2005/8/layout/vProcess5"/>
    <dgm:cxn modelId="{3ADD24AB-4A4C-4FEC-810D-982488A9C528}" type="presParOf" srcId="{99A6CE6E-44D7-49B2-8749-81F29A6E1BAB}" destId="{9979200D-659B-48B4-9914-7BCA244F1D5F}" srcOrd="14" destOrd="0" presId="urn:microsoft.com/office/officeart/2005/8/layout/vProcess5"/>
  </dgm:cxnLst>
  <dgm:bg/>
  <dgm:whole>
    <a:ln>
      <a:solidFill>
        <a:schemeClr val="bg1"/>
      </a:solid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9B2115A-647A-4343-92FF-BB8EF5659B4F}">
      <dsp:nvSpPr>
        <dsp:cNvPr id="0" name=""/>
        <dsp:cNvSpPr/>
      </dsp:nvSpPr>
      <dsp:spPr>
        <a:xfrm>
          <a:off x="25380" y="12701"/>
          <a:ext cx="5505577" cy="832865"/>
        </a:xfrm>
        <a:prstGeom prst="roundRect">
          <a:avLst>
            <a:gd name="adj" fmla="val 10000"/>
          </a:avLst>
        </a:prstGeom>
        <a:solidFill>
          <a:schemeClr val="accent5">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Collecting the data.</a:t>
          </a:r>
          <a:endParaRPr lang="en-US" sz="2200" kern="1200" dirty="0"/>
        </a:p>
      </dsp:txBody>
      <dsp:txXfrm>
        <a:off x="25380" y="12701"/>
        <a:ext cx="4558191" cy="832865"/>
      </dsp:txXfrm>
    </dsp:sp>
    <dsp:sp modelId="{19130766-5114-4D41-A66A-7B9A2E5C9FA5}">
      <dsp:nvSpPr>
        <dsp:cNvPr id="0" name=""/>
        <dsp:cNvSpPr/>
      </dsp:nvSpPr>
      <dsp:spPr>
        <a:xfrm>
          <a:off x="411130" y="948541"/>
          <a:ext cx="5505577" cy="832865"/>
        </a:xfrm>
        <a:prstGeom prst="roundRect">
          <a:avLst>
            <a:gd name="adj" fmla="val 10000"/>
          </a:avLst>
        </a:prstGeom>
        <a:solidFill>
          <a:schemeClr val="accent5">
            <a:alpha val="90000"/>
            <a:hueOff val="0"/>
            <a:satOff val="0"/>
            <a:lumOff val="0"/>
            <a:alpha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Analyzing the data and removing the null values.</a:t>
          </a:r>
          <a:endParaRPr lang="en-US" sz="2200" kern="1200" dirty="0"/>
        </a:p>
      </dsp:txBody>
      <dsp:txXfrm>
        <a:off x="411130" y="948541"/>
        <a:ext cx="4553083" cy="832865"/>
      </dsp:txXfrm>
    </dsp:sp>
    <dsp:sp modelId="{6B65D601-E097-446E-86DD-04CE27A61847}">
      <dsp:nvSpPr>
        <dsp:cNvPr id="0" name=""/>
        <dsp:cNvSpPr/>
      </dsp:nvSpPr>
      <dsp:spPr>
        <a:xfrm>
          <a:off x="822261" y="1897083"/>
          <a:ext cx="5505577" cy="832865"/>
        </a:xfrm>
        <a:prstGeom prst="roundRect">
          <a:avLst>
            <a:gd name="adj" fmla="val 10000"/>
          </a:avLst>
        </a:prstGeom>
        <a:solidFill>
          <a:schemeClr val="accent5">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Visualizing the analyzed data</a:t>
          </a:r>
          <a:endParaRPr lang="en-US" sz="2200" kern="1200" dirty="0"/>
        </a:p>
      </dsp:txBody>
      <dsp:txXfrm>
        <a:off x="822261" y="1897083"/>
        <a:ext cx="4553083" cy="832865"/>
      </dsp:txXfrm>
    </dsp:sp>
    <dsp:sp modelId="{516D0DB3-29AF-4962-95EB-615196FE84F0}">
      <dsp:nvSpPr>
        <dsp:cNvPr id="0" name=""/>
        <dsp:cNvSpPr/>
      </dsp:nvSpPr>
      <dsp:spPr>
        <a:xfrm>
          <a:off x="1233392" y="2845625"/>
          <a:ext cx="5505577" cy="832865"/>
        </a:xfrm>
        <a:prstGeom prst="roundRect">
          <a:avLst>
            <a:gd name="adj" fmla="val 10000"/>
          </a:avLst>
        </a:prstGeom>
        <a:solidFill>
          <a:schemeClr val="accent5">
            <a:alpha val="90000"/>
            <a:hueOff val="0"/>
            <a:satOff val="0"/>
            <a:lumOff val="0"/>
            <a:alphaOff val="-3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Training the machine using train-split algorithm.</a:t>
          </a:r>
          <a:endParaRPr lang="en-US" sz="2200" kern="1200" dirty="0"/>
        </a:p>
      </dsp:txBody>
      <dsp:txXfrm>
        <a:off x="1233392" y="2845625"/>
        <a:ext cx="4553083" cy="832865"/>
      </dsp:txXfrm>
    </dsp:sp>
    <dsp:sp modelId="{6E3B4DA1-7063-4FDD-9A68-620250AAB133}">
      <dsp:nvSpPr>
        <dsp:cNvPr id="0" name=""/>
        <dsp:cNvSpPr/>
      </dsp:nvSpPr>
      <dsp:spPr>
        <a:xfrm>
          <a:off x="1644522" y="3794167"/>
          <a:ext cx="5505577" cy="832865"/>
        </a:xfrm>
        <a:prstGeom prst="roundRect">
          <a:avLst>
            <a:gd name="adj" fmla="val 10000"/>
          </a:avLst>
        </a:prstGeom>
        <a:solidFill>
          <a:schemeClr val="accent5">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Predicting the value using </a:t>
          </a:r>
          <a:r>
            <a:rPr lang="en-US" sz="2200" kern="1200" dirty="0" smtClean="0"/>
            <a:t>natural gas price prediction.</a:t>
          </a:r>
          <a:endParaRPr lang="en-US" sz="2200" kern="1200" dirty="0"/>
        </a:p>
      </dsp:txBody>
      <dsp:txXfrm>
        <a:off x="1644522" y="3794167"/>
        <a:ext cx="4553083" cy="832865"/>
      </dsp:txXfrm>
    </dsp:sp>
    <dsp:sp modelId="{3DEF7339-AACF-41FB-B5E3-A8DBB3F7A47C}">
      <dsp:nvSpPr>
        <dsp:cNvPr id="0" name=""/>
        <dsp:cNvSpPr/>
      </dsp:nvSpPr>
      <dsp:spPr>
        <a:xfrm>
          <a:off x="4964214" y="608454"/>
          <a:ext cx="541362" cy="541362"/>
        </a:xfrm>
        <a:prstGeom prst="downArrow">
          <a:avLst>
            <a:gd name="adj1" fmla="val 55000"/>
            <a:gd name="adj2" fmla="val 45000"/>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p>
      </dsp:txBody>
      <dsp:txXfrm>
        <a:off x="4964214" y="608454"/>
        <a:ext cx="541362" cy="541362"/>
      </dsp:txXfrm>
    </dsp:sp>
    <dsp:sp modelId="{BD5D101B-D842-426A-8743-8189C378949B}">
      <dsp:nvSpPr>
        <dsp:cNvPr id="0" name=""/>
        <dsp:cNvSpPr/>
      </dsp:nvSpPr>
      <dsp:spPr>
        <a:xfrm>
          <a:off x="5375344" y="1556996"/>
          <a:ext cx="541362" cy="541362"/>
        </a:xfrm>
        <a:prstGeom prst="downArrow">
          <a:avLst>
            <a:gd name="adj1" fmla="val 55000"/>
            <a:gd name="adj2" fmla="val 45000"/>
          </a:avLst>
        </a:prstGeom>
        <a:solidFill>
          <a:schemeClr val="accent5">
            <a:alpha val="90000"/>
            <a:tint val="40000"/>
            <a:hueOff val="0"/>
            <a:satOff val="0"/>
            <a:lumOff val="0"/>
            <a:alphaOff val="-13333"/>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p>
      </dsp:txBody>
      <dsp:txXfrm>
        <a:off x="5375344" y="1556996"/>
        <a:ext cx="541362" cy="541362"/>
      </dsp:txXfrm>
    </dsp:sp>
    <dsp:sp modelId="{D5D55FC9-24F8-469D-93B3-0C8FD63943C7}">
      <dsp:nvSpPr>
        <dsp:cNvPr id="0" name=""/>
        <dsp:cNvSpPr/>
      </dsp:nvSpPr>
      <dsp:spPr>
        <a:xfrm>
          <a:off x="5786475" y="2491657"/>
          <a:ext cx="541362" cy="541362"/>
        </a:xfrm>
        <a:prstGeom prst="downArrow">
          <a:avLst>
            <a:gd name="adj1" fmla="val 55000"/>
            <a:gd name="adj2" fmla="val 45000"/>
          </a:avLst>
        </a:prstGeom>
        <a:solidFill>
          <a:schemeClr val="accent5">
            <a:alpha val="90000"/>
            <a:tint val="40000"/>
            <a:hueOff val="0"/>
            <a:satOff val="0"/>
            <a:lumOff val="0"/>
            <a:alphaOff val="-26667"/>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p>
      </dsp:txBody>
      <dsp:txXfrm>
        <a:off x="5786475" y="2491657"/>
        <a:ext cx="541362" cy="541362"/>
      </dsp:txXfrm>
    </dsp:sp>
    <dsp:sp modelId="{739256C1-6946-4F31-ADA0-2CDA23D78CFF}">
      <dsp:nvSpPr>
        <dsp:cNvPr id="0" name=""/>
        <dsp:cNvSpPr/>
      </dsp:nvSpPr>
      <dsp:spPr>
        <a:xfrm>
          <a:off x="6197606" y="3449453"/>
          <a:ext cx="541362" cy="541362"/>
        </a:xfrm>
        <a:prstGeom prst="downArrow">
          <a:avLst>
            <a:gd name="adj1" fmla="val 55000"/>
            <a:gd name="adj2" fmla="val 45000"/>
          </a:avLst>
        </a:prstGeom>
        <a:solidFill>
          <a:schemeClr val="accent5">
            <a:alpha val="90000"/>
            <a:tint val="40000"/>
            <a:hueOff val="0"/>
            <a:satOff val="0"/>
            <a:lumOff val="0"/>
            <a:alphaOff val="-4000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p>
      </dsp:txBody>
      <dsp:txXfrm>
        <a:off x="6197606" y="3449453"/>
        <a:ext cx="541362" cy="54136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4/11/2022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4/11/2022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6</a:t>
            </a:fld>
            <a:endParaRPr lang="en-US"/>
          </a:p>
        </p:txBody>
      </p:sp>
    </p:spTree>
    <p:extLst>
      <p:ext uri="{BB962C8B-B14F-4D97-AF65-F5344CB8AC3E}">
        <p14:creationId xmlns="" xmlns:p14="http://schemas.microsoft.com/office/powerpoint/2010/main" val="215742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6EC765-4EEE-40D6-8764-C358A9B0EA2D}"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40CD3-6E5F-40AF-B983-BCBC5BE7EFA8}"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4D0355-2878-40EF-BB47-0AEFF38312E9}"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414E9F-A237-4082-B37B-D926ADB268EE}"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EAEA68-FEEF-400D-AE97-0743E2B01B36}" type="datetime3">
              <a:rPr lang="en-US" smtClean="0"/>
              <a:pPr/>
              <a:t>11 April 2022</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4555E2-DE6E-4EB6-8DFA-DC17E6D6B29D}" type="datetime3">
              <a:rPr lang="en-US" smtClean="0"/>
              <a:pPr/>
              <a:t>11 April 2022</a:t>
            </a:fld>
            <a:endParaRPr lang="en-US"/>
          </a:p>
        </p:txBody>
      </p:sp>
      <p:sp>
        <p:nvSpPr>
          <p:cNvPr id="8" name="Footer Placeholder 7"/>
          <p:cNvSpPr>
            <a:spLocks noGrp="1"/>
          </p:cNvSpPr>
          <p:nvPr>
            <p:ph type="ftr" sz="quarter" idx="11"/>
          </p:nvPr>
        </p:nvSpPr>
        <p:spPr/>
        <p:txBody>
          <a:bodyPr/>
          <a:lstStyle/>
          <a:p>
            <a:r>
              <a:rPr lang="en-US" smtClean="0"/>
              <a:t>Department of CSE</a:t>
            </a:r>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9C9DA3-207B-4128-A780-0899C9C276AD}" type="datetime3">
              <a:rPr lang="en-US" smtClean="0"/>
              <a:pPr/>
              <a:t>11 April 2022</a:t>
            </a:fld>
            <a:endParaRPr lang="en-US"/>
          </a:p>
        </p:txBody>
      </p:sp>
      <p:sp>
        <p:nvSpPr>
          <p:cNvPr id="4" name="Footer Placeholder 3"/>
          <p:cNvSpPr>
            <a:spLocks noGrp="1"/>
          </p:cNvSpPr>
          <p:nvPr>
            <p:ph type="ftr" sz="quarter" idx="11"/>
          </p:nvPr>
        </p:nvSpPr>
        <p:spPr/>
        <p:txBody>
          <a:bodyPr/>
          <a:lstStyle/>
          <a:p>
            <a:r>
              <a:rPr lang="en-US" smtClean="0"/>
              <a:t>Department of CSE</a:t>
            </a:r>
            <a:endParaRPr lang="en-US"/>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11 April 2022</a:t>
            </a:fld>
            <a:endParaRPr lang="en-US"/>
          </a:p>
        </p:txBody>
      </p:sp>
      <p:sp>
        <p:nvSpPr>
          <p:cNvPr id="3" name="Footer Placeholder 2"/>
          <p:cNvSpPr>
            <a:spLocks noGrp="1"/>
          </p:cNvSpPr>
          <p:nvPr>
            <p:ph type="ftr" sz="quarter" idx="11"/>
          </p:nvPr>
        </p:nvSpPr>
        <p:spPr/>
        <p:txBody>
          <a:bodyPr/>
          <a:lstStyle/>
          <a:p>
            <a:r>
              <a:rPr lang="en-US" smtClean="0"/>
              <a:t>Department of CSE</a:t>
            </a:r>
            <a:endParaRPr lang="en-US"/>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11 April 2022</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11 April 2022</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11 April 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Department of CSE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smtClean="0">
                <a:latin typeface="Arial" pitchFamily="34" charset="0"/>
                <a:cs typeface="Arial" pitchFamily="34" charset="0"/>
              </a:rPr>
              <a:t> </a:t>
            </a:r>
            <a:endParaRPr lang="en-US" dirty="0">
              <a:latin typeface="Arial" pitchFamily="34" charset="0"/>
              <a:cs typeface="Arial" pitchFamily="34" charset="0"/>
            </a:endParaRPr>
          </a:p>
        </p:txBody>
      </p:sp>
      <p:sp>
        <p:nvSpPr>
          <p:cNvPr id="3" name="Content Placeholder 2"/>
          <p:cNvSpPr>
            <a:spLocks noGrp="1"/>
          </p:cNvSpPr>
          <p:nvPr>
            <p:ph idx="1"/>
          </p:nvPr>
        </p:nvSpPr>
        <p:spPr>
          <a:xfrm>
            <a:off x="609600" y="1600200"/>
            <a:ext cx="8229600" cy="4525963"/>
          </a:xfrm>
        </p:spPr>
        <p:txBody>
          <a:bodyPr/>
          <a:lstStyle/>
          <a:p>
            <a:pPr>
              <a:buNone/>
            </a:pPr>
            <a:r>
              <a:rPr lang="en-US" dirty="0" smtClean="0"/>
              <a:t> </a:t>
            </a:r>
            <a:endParaRPr lang="en-US" dirty="0"/>
          </a:p>
        </p:txBody>
      </p:sp>
      <p:sp>
        <p:nvSpPr>
          <p:cNvPr id="4" name="Date Placeholder 3"/>
          <p:cNvSpPr>
            <a:spLocks noGrp="1"/>
          </p:cNvSpPr>
          <p:nvPr>
            <p:ph type="dt" sz="half" idx="10"/>
          </p:nvPr>
        </p:nvSpPr>
        <p:spPr/>
        <p:txBody>
          <a:bodyPr/>
          <a:lstStyle/>
          <a:p>
            <a:fld id="{00770AC0-521A-4761-B605-21BC84785148}" type="datetime3">
              <a:rPr lang="en-US" smtClean="0"/>
              <a:pPr/>
              <a:t>11 April 2022</a:t>
            </a:fld>
            <a:endParaRPr lang="en-US" dirty="0"/>
          </a:p>
        </p:txBody>
      </p:sp>
      <p:sp>
        <p:nvSpPr>
          <p:cNvPr id="5" name="Footer Placeholder 4"/>
          <p:cNvSpPr>
            <a:spLocks noGrp="1"/>
          </p:cNvSpPr>
          <p:nvPr>
            <p:ph type="ftr" sz="quarter" idx="11"/>
          </p:nvPr>
        </p:nvSpPr>
        <p:spPr/>
        <p:txBody>
          <a:bodyPr/>
          <a:lstStyle/>
          <a:p>
            <a:r>
              <a:rPr lang="en-US" smtClean="0"/>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1</a:t>
            </a:fld>
            <a:endParaRPr lang="en-US"/>
          </a:p>
        </p:txBody>
      </p:sp>
      <p:sp>
        <p:nvSpPr>
          <p:cNvPr id="7" name="Rectangle 6"/>
          <p:cNvSpPr/>
          <p:nvPr/>
        </p:nvSpPr>
        <p:spPr>
          <a:xfrm>
            <a:off x="1213028" y="2505363"/>
            <a:ext cx="6717941" cy="1877437"/>
          </a:xfrm>
          <a:prstGeom prst="rect">
            <a:avLst/>
          </a:prstGeom>
        </p:spPr>
        <p:txBody>
          <a:bodyPr wrap="square">
            <a:spAutoFit/>
          </a:bodyPr>
          <a:lstStyle/>
          <a:p>
            <a:pPr algn="ctr"/>
            <a:r>
              <a:rPr lang="en-US" sz="3600" dirty="0"/>
              <a:t>Machine </a:t>
            </a:r>
            <a:r>
              <a:rPr lang="en-IN" sz="3600" dirty="0"/>
              <a:t>learning project</a:t>
            </a:r>
          </a:p>
          <a:p>
            <a:pPr algn="ctr"/>
            <a:r>
              <a:rPr lang="en-IN" sz="3600" dirty="0"/>
              <a:t>Topic:- </a:t>
            </a:r>
            <a:r>
              <a:rPr lang="en-IN" sz="3600" dirty="0" smtClean="0"/>
              <a:t>Natural gas price prediction</a:t>
            </a:r>
            <a:endParaRPr lang="en-IN" sz="3600" dirty="0"/>
          </a:p>
          <a:p>
            <a:endParaRPr lang="en-US" sz="4400" dirty="0"/>
          </a:p>
        </p:txBody>
      </p:sp>
      <p:sp>
        <p:nvSpPr>
          <p:cNvPr id="8" name="Rectangle 7"/>
          <p:cNvSpPr/>
          <p:nvPr/>
        </p:nvSpPr>
        <p:spPr>
          <a:xfrm>
            <a:off x="1143000" y="4114800"/>
            <a:ext cx="6629399" cy="1477328"/>
          </a:xfrm>
          <a:prstGeom prst="rect">
            <a:avLst/>
          </a:prstGeom>
        </p:spPr>
        <p:txBody>
          <a:bodyPr wrap="square">
            <a:spAutoFit/>
          </a:bodyPr>
          <a:lstStyle/>
          <a:p>
            <a:pPr algn="ctr"/>
            <a:r>
              <a:rPr lang="en-US" dirty="0">
                <a:latin typeface="Arial" pitchFamily="34" charset="0"/>
                <a:cs typeface="Arial" pitchFamily="34" charset="0"/>
              </a:rPr>
              <a:t>Project Supervisor :- </a:t>
            </a:r>
            <a:r>
              <a:rPr lang="en-US" dirty="0" smtClean="0">
                <a:latin typeface="Arial" pitchFamily="34" charset="0"/>
                <a:cs typeface="Arial" pitchFamily="34" charset="0"/>
              </a:rPr>
              <a:t>Dr. </a:t>
            </a:r>
            <a:r>
              <a:rPr lang="en-US" dirty="0">
                <a:latin typeface="Arial" pitchFamily="34" charset="0"/>
                <a:cs typeface="Arial" pitchFamily="34" charset="0"/>
              </a:rPr>
              <a:t>D</a:t>
            </a:r>
            <a:r>
              <a:rPr lang="en-US" dirty="0" smtClean="0">
                <a:latin typeface="Arial" pitchFamily="34" charset="0"/>
                <a:cs typeface="Arial" pitchFamily="34" charset="0"/>
              </a:rPr>
              <a:t>. </a:t>
            </a:r>
            <a:r>
              <a:rPr lang="en-US" dirty="0" err="1" smtClean="0">
                <a:latin typeface="Arial" pitchFamily="34" charset="0"/>
                <a:cs typeface="Arial" pitchFamily="34" charset="0"/>
              </a:rPr>
              <a:t>Usha</a:t>
            </a:r>
            <a:r>
              <a:rPr lang="en-US" dirty="0" smtClean="0">
                <a:latin typeface="Arial" pitchFamily="34" charset="0"/>
                <a:cs typeface="Arial" pitchFamily="34" charset="0"/>
              </a:rPr>
              <a:t> </a:t>
            </a:r>
            <a:r>
              <a:rPr lang="en-US" dirty="0" err="1" smtClean="0">
                <a:latin typeface="Arial" pitchFamily="34" charset="0"/>
                <a:cs typeface="Arial" pitchFamily="34" charset="0"/>
              </a:rPr>
              <a:t>Nandhi</a:t>
            </a:r>
            <a:r>
              <a:rPr lang="en-US" dirty="0" smtClean="0">
                <a:latin typeface="Arial" pitchFamily="34" charset="0"/>
                <a:cs typeface="Arial" pitchFamily="34" charset="0"/>
              </a:rPr>
              <a:t>. </a:t>
            </a:r>
            <a:r>
              <a:rPr lang="en-US" dirty="0"/>
              <a:t>M.E., Ph.D.,</a:t>
            </a:r>
            <a:endParaRPr lang="en-US" dirty="0">
              <a:latin typeface="Arial" pitchFamily="34" charset="0"/>
              <a:cs typeface="Arial" pitchFamily="34" charset="0"/>
            </a:endParaRPr>
          </a:p>
          <a:p>
            <a:pPr algn="ctr">
              <a:lnSpc>
                <a:spcPct val="150000"/>
              </a:lnSpc>
            </a:pPr>
            <a:r>
              <a:rPr lang="en-US" dirty="0">
                <a:latin typeface="Arial" pitchFamily="34" charset="0"/>
                <a:cs typeface="Arial" pitchFamily="34" charset="0"/>
              </a:rPr>
              <a:t>Name of the Student :- </a:t>
            </a:r>
            <a:r>
              <a:rPr lang="en-US" dirty="0" err="1" smtClean="0">
                <a:latin typeface="Arial" pitchFamily="34" charset="0"/>
                <a:cs typeface="Arial" pitchFamily="34" charset="0"/>
              </a:rPr>
              <a:t>Mr.Avula</a:t>
            </a:r>
            <a:r>
              <a:rPr lang="en-US" dirty="0" smtClean="0">
                <a:latin typeface="Arial" pitchFamily="34" charset="0"/>
                <a:cs typeface="Arial" pitchFamily="34" charset="0"/>
              </a:rPr>
              <a:t> Nanda </a:t>
            </a:r>
            <a:r>
              <a:rPr lang="en-US" dirty="0" err="1" smtClean="0">
                <a:latin typeface="Arial" pitchFamily="34" charset="0"/>
                <a:cs typeface="Arial" pitchFamily="34" charset="0"/>
              </a:rPr>
              <a:t>Gopal</a:t>
            </a:r>
            <a:r>
              <a:rPr lang="en-US" dirty="0" smtClean="0">
                <a:latin typeface="Arial" pitchFamily="34" charset="0"/>
                <a:cs typeface="Arial" pitchFamily="34" charset="0"/>
              </a:rPr>
              <a:t>.</a:t>
            </a:r>
            <a:endParaRPr lang="en-US" dirty="0">
              <a:latin typeface="Arial" pitchFamily="34" charset="0"/>
              <a:cs typeface="Arial" pitchFamily="34" charset="0"/>
            </a:endParaRPr>
          </a:p>
          <a:p>
            <a:pPr algn="ctr">
              <a:lnSpc>
                <a:spcPct val="150000"/>
              </a:lnSpc>
            </a:pPr>
            <a:r>
              <a:rPr lang="en-US" dirty="0">
                <a:latin typeface="Arial" pitchFamily="34" charset="0"/>
                <a:cs typeface="Arial" pitchFamily="34" charset="0"/>
              </a:rPr>
              <a:t>Register Number :- </a:t>
            </a:r>
            <a:r>
              <a:rPr lang="en-US" dirty="0" smtClean="0">
                <a:latin typeface="Arial" pitchFamily="34" charset="0"/>
                <a:cs typeface="Arial" pitchFamily="34" charset="0"/>
              </a:rPr>
              <a:t>39110101.</a:t>
            </a:r>
            <a:endParaRPr lang="en-US" dirty="0">
              <a:latin typeface="Arial" pitchFamily="34" charset="0"/>
              <a:cs typeface="Arial" pitchFamily="34" charset="0"/>
            </a:endParaRPr>
          </a:p>
          <a:p>
            <a:endParaRPr lang="en-US" dirty="0" smtClean="0">
              <a:latin typeface="Arial" pitchFamily="34" charset="0"/>
              <a:cs typeface="Arial" pitchFamily="34" charset="0"/>
            </a:endParaRPr>
          </a:p>
        </p:txBody>
      </p:sp>
      <p:pic>
        <p:nvPicPr>
          <p:cNvPr id="9" name="Picture 8" descr="new letter head July30_2020.png"/>
          <p:cNvPicPr/>
          <p:nvPr/>
        </p:nvPicPr>
        <p:blipFill>
          <a:blip r:embed="rId2" cstate="print"/>
          <a:stretch>
            <a:fillRect/>
          </a:stretch>
        </p:blipFill>
        <p:spPr>
          <a:xfrm>
            <a:off x="228599" y="228600"/>
            <a:ext cx="8686800" cy="175259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lnSpc>
                <a:spcPct val="150000"/>
              </a:lnSpc>
            </a:pPr>
            <a:r>
              <a:rPr lang="en-IN" dirty="0">
                <a:latin typeface="Arial" panose="020B0604020202020204" pitchFamily="34" charset="0"/>
                <a:cs typeface="Arial" panose="020B0604020202020204" pitchFamily="34" charset="0"/>
              </a:rPr>
              <a:t>The inbuilt functions used in predicting the result i.e.</a:t>
            </a:r>
          </a:p>
          <a:p>
            <a:pPr marL="285750" indent="-285750">
              <a:lnSpc>
                <a:spcPct val="150000"/>
              </a:lnSpc>
            </a:pPr>
            <a:r>
              <a:rPr lang="en-IN" dirty="0" err="1">
                <a:latin typeface="Arial" panose="020B0604020202020204" pitchFamily="34" charset="0"/>
                <a:cs typeface="Arial" panose="020B0604020202020204" pitchFamily="34" charset="0"/>
              </a:rPr>
              <a:t>Sklearn_model_selection</a:t>
            </a:r>
            <a:r>
              <a:rPr lang="en-IN" dirty="0">
                <a:latin typeface="Arial" panose="020B0604020202020204" pitchFamily="34" charset="0"/>
                <a:cs typeface="Arial" panose="020B0604020202020204" pitchFamily="34" charset="0"/>
              </a:rPr>
              <a:t> is used to run the test split algorithm which is used to analyse the data sheet which improves the accuracy of the model</a:t>
            </a:r>
          </a:p>
          <a:p>
            <a:pPr marL="285750" indent="-285750">
              <a:lnSpc>
                <a:spcPct val="150000"/>
              </a:lnSpc>
            </a:pPr>
            <a:r>
              <a:rPr lang="en-IN" dirty="0" err="1">
                <a:latin typeface="Arial" panose="020B0604020202020204" pitchFamily="34" charset="0"/>
                <a:cs typeface="Arial" panose="020B0604020202020204" pitchFamily="34" charset="0"/>
              </a:rPr>
              <a:t>sklearn_ensemble</a:t>
            </a:r>
            <a:r>
              <a:rPr lang="en-IN" dirty="0">
                <a:latin typeface="Arial" panose="020B0604020202020204" pitchFamily="34" charset="0"/>
                <a:cs typeface="Arial" panose="020B0604020202020204" pitchFamily="34" charset="0"/>
              </a:rPr>
              <a:t> to use the random classifier algorithm which is used to predict the result </a:t>
            </a:r>
          </a:p>
          <a:p>
            <a:pPr marL="285750" indent="-285750">
              <a:lnSpc>
                <a:spcPct val="150000"/>
              </a:lnSpc>
            </a:pPr>
            <a:r>
              <a:rPr lang="en-IN" dirty="0" err="1">
                <a:latin typeface="Arial" panose="020B0604020202020204" pitchFamily="34" charset="0"/>
                <a:cs typeface="Arial" panose="020B0604020202020204" pitchFamily="34" charset="0"/>
              </a:rPr>
              <a:t>Sklearn_metrics</a:t>
            </a:r>
            <a:r>
              <a:rPr lang="en-IN" dirty="0">
                <a:latin typeface="Arial" panose="020B0604020202020204" pitchFamily="34" charset="0"/>
                <a:cs typeface="Arial" panose="020B0604020202020204" pitchFamily="34" charset="0"/>
              </a:rPr>
              <a:t> is used to create the classification and confusion report which tells us how good our model performs</a:t>
            </a:r>
          </a:p>
          <a:p>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spTree>
    <p:extLst>
      <p:ext uri="{BB962C8B-B14F-4D97-AF65-F5344CB8AC3E}">
        <p14:creationId xmlns="" xmlns:p14="http://schemas.microsoft.com/office/powerpoint/2010/main" val="1466388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1800" dirty="0"/>
              <a:t>The machine learning model accuracy depends a lot on the data used so analysation of the data is important.</a:t>
            </a:r>
          </a:p>
          <a:p>
            <a:r>
              <a:rPr lang="en-IN" sz="1800" dirty="0"/>
              <a:t>Once the null values are removed from the data sheet we use this data to train our data.</a:t>
            </a:r>
          </a:p>
          <a:p>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11</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1143000" y="2971800"/>
            <a:ext cx="7023100" cy="3448050"/>
          </a:xfrm>
          <a:prstGeom prst="rect">
            <a:avLst/>
          </a:prstGeom>
          <a:noFill/>
          <a:ln w="9525">
            <a:noFill/>
            <a:miter lim="800000"/>
            <a:headEnd/>
            <a:tailEnd/>
          </a:ln>
        </p:spPr>
      </p:pic>
    </p:spTree>
    <p:extLst>
      <p:ext uri="{BB962C8B-B14F-4D97-AF65-F5344CB8AC3E}">
        <p14:creationId xmlns="" xmlns:p14="http://schemas.microsoft.com/office/powerpoint/2010/main" val="1292106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414E9F-A237-4082-B37B-D926ADB268EE}"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sp>
        <p:nvSpPr>
          <p:cNvPr id="9" name="TextBox 8"/>
          <p:cNvSpPr txBox="1"/>
          <p:nvPr/>
        </p:nvSpPr>
        <p:spPr>
          <a:xfrm>
            <a:off x="1219200" y="1352284"/>
            <a:ext cx="6705600" cy="2554545"/>
          </a:xfrm>
          <a:prstGeom prst="rect">
            <a:avLst/>
          </a:prstGeom>
          <a:noFill/>
        </p:spPr>
        <p:txBody>
          <a:bodyPr wrap="square" rtlCol="0">
            <a:spAutoFit/>
          </a:bodyPr>
          <a:lstStyle/>
          <a:p>
            <a:r>
              <a:rPr lang="en-US" sz="2000" b="1" dirty="0" smtClean="0"/>
              <a:t>Training the machine </a:t>
            </a:r>
            <a:r>
              <a:rPr lang="en-US" sz="2000" dirty="0" smtClean="0"/>
              <a:t>:</a:t>
            </a:r>
          </a:p>
          <a:p>
            <a:pPr marL="285750" indent="-285750">
              <a:buFont typeface="Arial" panose="020B0604020202020204" pitchFamily="34" charset="0"/>
              <a:buChar char="•"/>
            </a:pPr>
            <a:r>
              <a:rPr lang="en-US" sz="2000" dirty="0" smtClean="0"/>
              <a:t>We use the train test split algorithm to train the model with data.</a:t>
            </a:r>
          </a:p>
          <a:p>
            <a:pPr marL="285750" indent="-285750">
              <a:buFont typeface="Arial" panose="020B0604020202020204" pitchFamily="34" charset="0"/>
              <a:buChar char="•"/>
            </a:pPr>
            <a:r>
              <a:rPr lang="en-US" sz="2000" dirty="0" smtClean="0"/>
              <a:t>This algorithm divides the data into 2 uneven parts.</a:t>
            </a:r>
          </a:p>
          <a:p>
            <a:pPr marL="285750" indent="-285750">
              <a:buFont typeface="Arial" panose="020B0604020202020204" pitchFamily="34" charset="0"/>
              <a:buChar char="•"/>
            </a:pPr>
            <a:r>
              <a:rPr lang="en-US" sz="2000" dirty="0" smtClean="0"/>
              <a:t>The model is trained with the larger part of then it tries to predict the result using the remaining part of the data.</a:t>
            </a:r>
          </a:p>
          <a:p>
            <a:pPr marL="285750" indent="-285750">
              <a:buFont typeface="Arial" panose="020B0604020202020204" pitchFamily="34" charset="0"/>
              <a:buChar char="•"/>
            </a:pPr>
            <a:r>
              <a:rPr lang="en-US" sz="2000" dirty="0" smtClean="0"/>
              <a:t>The model then trains itself from the second part of the data sheet reducing the work load on us.</a:t>
            </a:r>
            <a:endParaRPr lang="en-IN" sz="2000" dirty="0"/>
          </a:p>
        </p:txBody>
      </p:sp>
      <p:pic>
        <p:nvPicPr>
          <p:cNvPr id="2050" name="Picture 2"/>
          <p:cNvPicPr>
            <a:picLocks noChangeAspect="1" noChangeArrowheads="1"/>
          </p:cNvPicPr>
          <p:nvPr/>
        </p:nvPicPr>
        <p:blipFill>
          <a:blip r:embed="rId2" cstate="print"/>
          <a:srcRect/>
          <a:stretch>
            <a:fillRect/>
          </a:stretch>
        </p:blipFill>
        <p:spPr bwMode="auto">
          <a:xfrm>
            <a:off x="1447800" y="3886200"/>
            <a:ext cx="6203950" cy="2736850"/>
          </a:xfrm>
          <a:prstGeom prst="rect">
            <a:avLst/>
          </a:prstGeom>
          <a:noFill/>
          <a:ln w="9525">
            <a:noFill/>
            <a:miter lim="800000"/>
            <a:headEnd/>
            <a:tailEnd/>
          </a:ln>
        </p:spPr>
      </p:pic>
    </p:spTree>
    <p:extLst>
      <p:ext uri="{BB962C8B-B14F-4D97-AF65-F5344CB8AC3E}">
        <p14:creationId xmlns="" xmlns:p14="http://schemas.microsoft.com/office/powerpoint/2010/main" val="3452117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Data visualization:-</a:t>
            </a:r>
          </a:p>
        </p:txBody>
      </p:sp>
      <p:sp>
        <p:nvSpPr>
          <p:cNvPr id="4" name="Date Placeholder 3"/>
          <p:cNvSpPr>
            <a:spLocks noGrp="1"/>
          </p:cNvSpPr>
          <p:nvPr>
            <p:ph type="dt" sz="half" idx="10"/>
          </p:nvPr>
        </p:nvSpPr>
        <p:spPr/>
        <p:txBody>
          <a:bodyPr/>
          <a:lstStyle/>
          <a:p>
            <a:fld id="{A2414E9F-A237-4082-B37B-D926ADB268EE}"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1141262" y="1600200"/>
            <a:ext cx="6861476" cy="4648200"/>
          </a:xfrm>
          <a:prstGeom prst="rect">
            <a:avLst/>
          </a:prstGeom>
          <a:noFill/>
          <a:ln w="9525">
            <a:noFill/>
            <a:miter lim="800000"/>
            <a:headEnd/>
            <a:tailEnd/>
          </a:ln>
        </p:spPr>
      </p:pic>
    </p:spTree>
    <p:extLst>
      <p:ext uri="{BB962C8B-B14F-4D97-AF65-F5344CB8AC3E}">
        <p14:creationId xmlns="" xmlns:p14="http://schemas.microsoft.com/office/powerpoint/2010/main" val="1409764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A2414E9F-A237-4082-B37B-D926ADB268EE}"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14</a:t>
            </a:fld>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982980" y="1786731"/>
            <a:ext cx="7178040" cy="41529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414E9F-A237-4082-B37B-D926ADB268EE}"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15</a:t>
            </a:fld>
            <a:endParaRPr lang="en-US"/>
          </a:p>
        </p:txBody>
      </p:sp>
      <p:sp>
        <p:nvSpPr>
          <p:cNvPr id="7" name="TextBox 6"/>
          <p:cNvSpPr txBox="1"/>
          <p:nvPr/>
        </p:nvSpPr>
        <p:spPr>
          <a:xfrm>
            <a:off x="7410940" y="3621762"/>
            <a:ext cx="2235200" cy="369332"/>
          </a:xfrm>
          <a:prstGeom prst="rect">
            <a:avLst/>
          </a:prstGeom>
          <a:noFill/>
        </p:spPr>
        <p:txBody>
          <a:bodyPr wrap="square" rtlCol="0">
            <a:spAutoFit/>
          </a:bodyPr>
          <a:lstStyle/>
          <a:p>
            <a:r>
              <a:rPr lang="en-IN" dirty="0" err="1" smtClean="0"/>
              <a:t>Hea</a:t>
            </a:r>
            <a:endParaRPr lang="en-IN"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188720" y="1371600"/>
            <a:ext cx="6766560" cy="4724400"/>
          </a:xfrm>
          <a:prstGeom prst="rect">
            <a:avLst/>
          </a:prstGeom>
          <a:noFill/>
          <a:ln w="9525">
            <a:noFill/>
            <a:miter lim="800000"/>
            <a:headEnd/>
            <a:tailEnd/>
          </a:ln>
        </p:spPr>
      </p:pic>
    </p:spTree>
    <p:extLst>
      <p:ext uri="{BB962C8B-B14F-4D97-AF65-F5344CB8AC3E}">
        <p14:creationId xmlns="" xmlns:p14="http://schemas.microsoft.com/office/powerpoint/2010/main" val="2122783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414E9F-A237-4082-B37B-D926ADB268EE}"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16</a:t>
            </a:fld>
            <a:endParaRPr lang="en-US"/>
          </a:p>
        </p:txBody>
      </p:sp>
      <p:sp>
        <p:nvSpPr>
          <p:cNvPr id="8" name="Rectangle 7"/>
          <p:cNvSpPr/>
          <p:nvPr/>
        </p:nvSpPr>
        <p:spPr>
          <a:xfrm>
            <a:off x="3311354" y="5644459"/>
            <a:ext cx="2204771" cy="369332"/>
          </a:xfrm>
          <a:prstGeom prst="rect">
            <a:avLst/>
          </a:prstGeom>
        </p:spPr>
        <p:txBody>
          <a:bodyPr wrap="none">
            <a:spAutoFit/>
          </a:bodyPr>
          <a:lstStyle/>
          <a:p>
            <a:r>
              <a:rPr lang="en-IN" dirty="0"/>
              <a:t>Box plot and bar plot </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1647119" y="1447800"/>
            <a:ext cx="5849762" cy="4678363"/>
          </a:xfrm>
          <a:prstGeom prst="rect">
            <a:avLst/>
          </a:prstGeom>
          <a:noFill/>
          <a:ln w="9525">
            <a:noFill/>
            <a:miter lim="800000"/>
            <a:headEnd/>
            <a:tailEnd/>
          </a:ln>
        </p:spPr>
      </p:pic>
    </p:spTree>
    <p:extLst>
      <p:ext uri="{BB962C8B-B14F-4D97-AF65-F5344CB8AC3E}">
        <p14:creationId xmlns="" xmlns:p14="http://schemas.microsoft.com/office/powerpoint/2010/main" val="2145361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17</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smtClean="0">
                <a:latin typeface="Arial" pitchFamily="34" charset="0"/>
                <a:cs typeface="Arial" pitchFamily="34" charset="0"/>
              </a:rPr>
              <a:t>Results and Discussion</a:t>
            </a:r>
            <a:endParaRPr lang="en-US" dirty="0">
              <a:latin typeface="Arial" pitchFamily="34" charset="0"/>
              <a:cs typeface="Arial" pitchFamily="34" charset="0"/>
            </a:endParaRPr>
          </a:p>
        </p:txBody>
      </p:sp>
      <p:sp>
        <p:nvSpPr>
          <p:cNvPr id="8" name="Content Placeholder 2"/>
          <p:cNvSpPr>
            <a:spLocks noGrp="1"/>
          </p:cNvSpPr>
          <p:nvPr>
            <p:ph idx="1"/>
          </p:nvPr>
        </p:nvSpPr>
        <p:spPr>
          <a:xfrm>
            <a:off x="457200" y="1828800"/>
            <a:ext cx="8229600" cy="4068763"/>
          </a:xfrm>
        </p:spPr>
        <p:txBody>
          <a:bodyPr>
            <a:normAutofit fontScale="62500" lnSpcReduction="20000"/>
          </a:bodyPr>
          <a:lstStyle/>
          <a:p>
            <a:r>
              <a:rPr lang="en-US" dirty="0">
                <a:latin typeface="Franklin Gothic Book (Body)"/>
              </a:rPr>
              <a:t>In our project we used predict() function of </a:t>
            </a:r>
            <a:r>
              <a:rPr lang="en-US" dirty="0" err="1">
                <a:latin typeface="Franklin Gothic Book (Body)"/>
              </a:rPr>
              <a:t>scikit</a:t>
            </a:r>
            <a:r>
              <a:rPr lang="en-US" dirty="0">
                <a:latin typeface="Franklin Gothic Book (Body)"/>
              </a:rPr>
              <a:t>-learn to predict our model taking </a:t>
            </a:r>
            <a:r>
              <a:rPr lang="en-US" dirty="0" err="1">
                <a:latin typeface="Franklin Gothic Book (Body)"/>
              </a:rPr>
              <a:t>X_test</a:t>
            </a:r>
            <a:r>
              <a:rPr lang="en-US" dirty="0">
                <a:latin typeface="Franklin Gothic Book (Body)"/>
              </a:rPr>
              <a:t> inside to predict() function and called it </a:t>
            </a:r>
            <a:r>
              <a:rPr lang="en-US" dirty="0" err="1">
                <a:latin typeface="Franklin Gothic Book (Body)"/>
              </a:rPr>
              <a:t>y_predict</a:t>
            </a:r>
            <a:r>
              <a:rPr lang="en-US" dirty="0">
                <a:latin typeface="Franklin Gothic Book (Body)"/>
              </a:rPr>
              <a:t>.</a:t>
            </a:r>
            <a:endParaRPr lang="en-IN" dirty="0">
              <a:latin typeface="Franklin Gothic Book (Body)"/>
            </a:endParaRPr>
          </a:p>
          <a:p>
            <a:r>
              <a:rPr lang="en-US" dirty="0">
                <a:latin typeface="Franklin Gothic Book (Body)"/>
              </a:rPr>
              <a:t>		i.e.  </a:t>
            </a:r>
            <a:r>
              <a:rPr lang="en-US" dirty="0" err="1">
                <a:latin typeface="Franklin Gothic Book (Body)"/>
              </a:rPr>
              <a:t>y_predict</a:t>
            </a:r>
            <a:r>
              <a:rPr lang="en-US" dirty="0">
                <a:latin typeface="Franklin Gothic Book (Body)"/>
              </a:rPr>
              <a:t>=predict(</a:t>
            </a:r>
            <a:r>
              <a:rPr lang="en-US" dirty="0" err="1">
                <a:latin typeface="Franklin Gothic Book (Body)"/>
              </a:rPr>
              <a:t>X_test</a:t>
            </a:r>
            <a:r>
              <a:rPr lang="en-US" dirty="0">
                <a:latin typeface="Franklin Gothic Book (Body)"/>
              </a:rPr>
              <a:t>)</a:t>
            </a:r>
            <a:endParaRPr lang="en-IN" dirty="0">
              <a:latin typeface="Franklin Gothic Book (Body)"/>
            </a:endParaRPr>
          </a:p>
          <a:p>
            <a:r>
              <a:rPr lang="en-US" dirty="0">
                <a:latin typeface="Franklin Gothic Book (Body)"/>
              </a:rPr>
              <a:t> For our sake we checked the length of our </a:t>
            </a:r>
            <a:r>
              <a:rPr lang="en-US" dirty="0" err="1">
                <a:latin typeface="Franklin Gothic Book (Body)"/>
              </a:rPr>
              <a:t>y_predict</a:t>
            </a:r>
            <a:r>
              <a:rPr lang="en-US" dirty="0">
                <a:latin typeface="Franklin Gothic Book (Body)"/>
              </a:rPr>
              <a:t> which gave us 1,45,253 which is equal to the length of </a:t>
            </a:r>
            <a:r>
              <a:rPr lang="en-US" dirty="0" err="1">
                <a:latin typeface="Franklin Gothic Book (Body)"/>
              </a:rPr>
              <a:t>X_test</a:t>
            </a:r>
            <a:r>
              <a:rPr lang="en-US" dirty="0">
                <a:latin typeface="Franklin Gothic Book (Body)"/>
              </a:rPr>
              <a:t> before training and predicting our model. </a:t>
            </a:r>
            <a:endParaRPr lang="en-IN" dirty="0">
              <a:latin typeface="Franklin Gothic Book (Body)"/>
            </a:endParaRPr>
          </a:p>
          <a:p>
            <a:r>
              <a:rPr lang="en-US" dirty="0">
                <a:latin typeface="Franklin Gothic Book (Body)"/>
              </a:rPr>
              <a:t>These predictions tell us how well our model performed and how well they predicted the final result.</a:t>
            </a:r>
          </a:p>
          <a:p>
            <a:r>
              <a:rPr lang="en-US" dirty="0">
                <a:latin typeface="Franklin Gothic Book (Body)"/>
              </a:rPr>
              <a:t>Finally we can see that the model has an accuracy score of more than </a:t>
            </a:r>
            <a:r>
              <a:rPr lang="en-US" dirty="0" smtClean="0">
                <a:latin typeface="Franklin Gothic Book (Body)"/>
              </a:rPr>
              <a:t>97% </a:t>
            </a:r>
            <a:r>
              <a:rPr lang="en-US" dirty="0">
                <a:latin typeface="Franklin Gothic Book (Body)"/>
              </a:rPr>
              <a:t>which tells us that our model performs well with a training score of 1.</a:t>
            </a:r>
          </a:p>
          <a:p>
            <a:r>
              <a:rPr lang="en-US" dirty="0">
                <a:latin typeface="Franklin Gothic Book (Body)"/>
              </a:rPr>
              <a:t>We further use precision, recall ,classification report, confusion matrix to see how good our model works after the prediction </a:t>
            </a:r>
          </a:p>
          <a:p>
            <a:endParaRPr lang="en-US" dirty="0"/>
          </a:p>
        </p:txBody>
      </p:sp>
    </p:spTree>
    <p:extLst>
      <p:ext uri="{BB962C8B-B14F-4D97-AF65-F5344CB8AC3E}">
        <p14:creationId xmlns="" xmlns:p14="http://schemas.microsoft.com/office/powerpoint/2010/main" val="2258626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a:t>Results of the trained model </a:t>
            </a:r>
          </a:p>
        </p:txBody>
      </p:sp>
      <p:sp>
        <p:nvSpPr>
          <p:cNvPr id="4" name="Date Placeholder 3"/>
          <p:cNvSpPr>
            <a:spLocks noGrp="1"/>
          </p:cNvSpPr>
          <p:nvPr>
            <p:ph type="dt" sz="half" idx="10"/>
          </p:nvPr>
        </p:nvSpPr>
        <p:spPr/>
        <p:txBody>
          <a:bodyPr/>
          <a:lstStyle/>
          <a:p>
            <a:fld id="{A2414E9F-A237-4082-B37B-D926ADB268EE}"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18</a:t>
            </a:fld>
            <a:endParaRPr lang="en-US"/>
          </a:p>
        </p:txBody>
      </p:sp>
      <p:pic>
        <p:nvPicPr>
          <p:cNvPr id="8" name="Picture 7"/>
          <p:cNvPicPr/>
          <p:nvPr/>
        </p:nvPicPr>
        <p:blipFill>
          <a:blip r:embed="rId2" cstate="print">
            <a:extLst>
              <a:ext uri="{28A0092B-C50C-407E-A947-70E740481C1C}">
                <a14:useLocalDpi xmlns="" xmlns:a14="http://schemas.microsoft.com/office/drawing/2010/main" val="0"/>
              </a:ext>
            </a:extLst>
          </a:blip>
          <a:stretch>
            <a:fillRect/>
          </a:stretch>
        </p:blipFill>
        <p:spPr>
          <a:xfrm>
            <a:off x="5029200" y="1943100"/>
            <a:ext cx="3810000" cy="3200400"/>
          </a:xfrm>
          <a:prstGeom prst="rect">
            <a:avLst/>
          </a:prstGeom>
          <a:ln>
            <a:solidFill>
              <a:srgbClr val="FF0000"/>
            </a:solidFill>
          </a:ln>
        </p:spPr>
      </p:pic>
      <p:pic>
        <p:nvPicPr>
          <p:cNvPr id="1026" name="Picture 2"/>
          <p:cNvPicPr>
            <a:picLocks noGrp="1" noChangeAspect="1" noChangeArrowheads="1"/>
          </p:cNvPicPr>
          <p:nvPr>
            <p:ph idx="1"/>
          </p:nvPr>
        </p:nvPicPr>
        <p:blipFill>
          <a:blip r:embed="rId3" cstate="print"/>
          <a:srcRect/>
          <a:stretch>
            <a:fillRect/>
          </a:stretch>
        </p:blipFill>
        <p:spPr bwMode="auto">
          <a:xfrm>
            <a:off x="457200" y="1447800"/>
            <a:ext cx="8229600" cy="4575224"/>
          </a:xfrm>
          <a:prstGeom prst="rect">
            <a:avLst/>
          </a:prstGeom>
          <a:noFill/>
          <a:ln w="9525">
            <a:noFill/>
            <a:miter lim="800000"/>
            <a:headEnd/>
            <a:tailEnd/>
          </a:ln>
        </p:spPr>
      </p:pic>
    </p:spTree>
    <p:extLst>
      <p:ext uri="{BB962C8B-B14F-4D97-AF65-F5344CB8AC3E}">
        <p14:creationId xmlns="" xmlns:p14="http://schemas.microsoft.com/office/powerpoint/2010/main" val="1170954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19</a:t>
            </a:fld>
            <a:endParaRPr lang="en-US"/>
          </a:p>
        </p:txBody>
      </p:sp>
      <p:sp>
        <p:nvSpPr>
          <p:cNvPr id="7" name="Title 1"/>
          <p:cNvSpPr>
            <a:spLocks noGrp="1"/>
          </p:cNvSpPr>
          <p:nvPr>
            <p:ph type="title"/>
          </p:nvPr>
        </p:nvSpPr>
        <p:spPr>
          <a:xfrm>
            <a:off x="457200" y="609600"/>
            <a:ext cx="8229600" cy="685800"/>
          </a:xfrm>
        </p:spPr>
        <p:txBody>
          <a:bodyPr>
            <a:normAutofit fontScale="90000"/>
          </a:bodyPr>
          <a:lstStyle/>
          <a:p>
            <a:pPr algn="l"/>
            <a:r>
              <a:rPr lang="en-US" dirty="0" smtClean="0">
                <a:latin typeface="Arial" pitchFamily="34" charset="0"/>
                <a:cs typeface="Arial" pitchFamily="34" charset="0"/>
              </a:rPr>
              <a:t>Conclusion</a:t>
            </a:r>
            <a:br>
              <a:rPr lang="en-US" dirty="0" smtClean="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533400" y="1676400"/>
            <a:ext cx="8229600" cy="4525963"/>
          </a:xfrm>
        </p:spPr>
        <p:txBody>
          <a:bodyPr>
            <a:normAutofit fontScale="92500" lnSpcReduction="20000"/>
          </a:bodyPr>
          <a:lstStyle/>
          <a:p>
            <a:r>
              <a:rPr lang="en-IN" sz="2800" dirty="0"/>
              <a:t>Our model was able to use the data properly and achieve a respectable result</a:t>
            </a:r>
          </a:p>
          <a:p>
            <a:r>
              <a:rPr lang="en-IN" sz="2800" dirty="0" smtClean="0"/>
              <a:t>As the </a:t>
            </a:r>
            <a:r>
              <a:rPr lang="en-IN" sz="2800" dirty="0"/>
              <a:t>accuracy score of the prediction </a:t>
            </a:r>
            <a:r>
              <a:rPr lang="en-IN" sz="2800" dirty="0" smtClean="0"/>
              <a:t>is 97% </a:t>
            </a:r>
            <a:r>
              <a:rPr lang="en-IN" sz="2800" dirty="0"/>
              <a:t>we can say that </a:t>
            </a:r>
            <a:r>
              <a:rPr lang="en-IN" sz="2800" dirty="0" smtClean="0"/>
              <a:t>the model </a:t>
            </a:r>
            <a:r>
              <a:rPr lang="en-IN" sz="2800" dirty="0"/>
              <a:t>works good and has achieved the goal we visualized </a:t>
            </a:r>
          </a:p>
          <a:p>
            <a:r>
              <a:rPr lang="en-IN" sz="2800" dirty="0"/>
              <a:t>The accuracy of the model can be still improved if the data is more analysed which is out the scope as it requires much precision in collection of the data </a:t>
            </a:r>
          </a:p>
          <a:p>
            <a:r>
              <a:rPr lang="en-IN" sz="2800" dirty="0"/>
              <a:t>The random classifier has an attribute named n-estimators which increases the accuracy when increased, but its tough to use as the model takes more time than usual </a:t>
            </a:r>
          </a:p>
          <a:p>
            <a:endParaRPr lang="en-US" dirty="0"/>
          </a:p>
        </p:txBody>
      </p:sp>
    </p:spTree>
    <p:extLst>
      <p:ext uri="{BB962C8B-B14F-4D97-AF65-F5344CB8AC3E}">
        <p14:creationId xmlns="" xmlns:p14="http://schemas.microsoft.com/office/powerpoint/2010/main" val="542845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smtClean="0">
                <a:latin typeface="Arial" pitchFamily="34" charset="0"/>
                <a:cs typeface="Arial" pitchFamily="34" charset="0"/>
              </a:rPr>
              <a:t>Presentation Outline</a:t>
            </a:r>
            <a:endParaRPr lang="en-US" dirty="0">
              <a:latin typeface="Arial" pitchFamily="34" charset="0"/>
              <a:cs typeface="Arial" pitchFamily="34" charset="0"/>
            </a:endParaRPr>
          </a:p>
        </p:txBody>
      </p:sp>
      <p:sp>
        <p:nvSpPr>
          <p:cNvPr id="3" name="Content Placeholder 2"/>
          <p:cNvSpPr>
            <a:spLocks noGrp="1"/>
          </p:cNvSpPr>
          <p:nvPr>
            <p:ph idx="1"/>
          </p:nvPr>
        </p:nvSpPr>
        <p:spPr>
          <a:xfrm>
            <a:off x="609600" y="1600200"/>
            <a:ext cx="8229600" cy="4525963"/>
          </a:xfrm>
        </p:spPr>
        <p:txBody>
          <a:bodyPr>
            <a:normAutofit fontScale="92500" lnSpcReduction="20000"/>
          </a:bodyPr>
          <a:lstStyle/>
          <a:p>
            <a:r>
              <a:rPr lang="en-US" dirty="0">
                <a:solidFill>
                  <a:prstClr val="black"/>
                </a:solidFill>
                <a:cs typeface="Arial" pitchFamily="34" charset="0"/>
              </a:rPr>
              <a:t>Course Certificate</a:t>
            </a:r>
          </a:p>
          <a:p>
            <a:r>
              <a:rPr lang="en-US" dirty="0">
                <a:solidFill>
                  <a:prstClr val="black"/>
                </a:solidFill>
                <a:cs typeface="Arial" pitchFamily="34" charset="0"/>
              </a:rPr>
              <a:t>Introduction</a:t>
            </a:r>
          </a:p>
          <a:p>
            <a:r>
              <a:rPr lang="en-US" dirty="0">
                <a:solidFill>
                  <a:prstClr val="black"/>
                </a:solidFill>
                <a:cs typeface="Arial" pitchFamily="34" charset="0"/>
              </a:rPr>
              <a:t>Objectives and scope</a:t>
            </a:r>
          </a:p>
          <a:p>
            <a:r>
              <a:rPr lang="en-US" dirty="0">
                <a:solidFill>
                  <a:prstClr val="black"/>
                </a:solidFill>
                <a:cs typeface="Arial" pitchFamily="34" charset="0"/>
              </a:rPr>
              <a:t>System Architecture / Ideation Map</a:t>
            </a:r>
          </a:p>
          <a:p>
            <a:r>
              <a:rPr lang="en-US" dirty="0">
                <a:solidFill>
                  <a:prstClr val="black"/>
                </a:solidFill>
                <a:cs typeface="Arial" pitchFamily="34" charset="0"/>
              </a:rPr>
              <a:t>Methodology</a:t>
            </a:r>
          </a:p>
          <a:p>
            <a:r>
              <a:rPr lang="en-US" dirty="0" smtClean="0">
                <a:solidFill>
                  <a:prstClr val="black"/>
                </a:solidFill>
                <a:cs typeface="Arial" pitchFamily="34" charset="0"/>
              </a:rPr>
              <a:t>Data </a:t>
            </a:r>
            <a:r>
              <a:rPr lang="en-US" dirty="0">
                <a:solidFill>
                  <a:prstClr val="black"/>
                </a:solidFill>
                <a:cs typeface="Arial" pitchFamily="34" charset="0"/>
              </a:rPr>
              <a:t>visualization</a:t>
            </a:r>
          </a:p>
          <a:p>
            <a:r>
              <a:rPr lang="en-US" dirty="0">
                <a:solidFill>
                  <a:prstClr val="black"/>
                </a:solidFill>
                <a:cs typeface="Arial" pitchFamily="34" charset="0"/>
              </a:rPr>
              <a:t>Results and Discussions</a:t>
            </a:r>
          </a:p>
          <a:p>
            <a:r>
              <a:rPr lang="en-US" dirty="0" smtClean="0">
                <a:solidFill>
                  <a:prstClr val="black"/>
                </a:solidFill>
                <a:cs typeface="Arial" pitchFamily="34" charset="0"/>
              </a:rPr>
              <a:t>Conclusion </a:t>
            </a:r>
            <a:r>
              <a:rPr lang="en-US" dirty="0">
                <a:solidFill>
                  <a:prstClr val="black"/>
                </a:solidFill>
                <a:cs typeface="Arial" pitchFamily="34" charset="0"/>
              </a:rPr>
              <a:t>&amp; Future work</a:t>
            </a:r>
          </a:p>
          <a:p>
            <a:r>
              <a:rPr lang="en-US" dirty="0">
                <a:solidFill>
                  <a:prstClr val="black"/>
                </a:solidFill>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11 April 2022</a:t>
            </a:fld>
            <a:endParaRPr lang="en-US" dirty="0"/>
          </a:p>
        </p:txBody>
      </p:sp>
      <p:sp>
        <p:nvSpPr>
          <p:cNvPr id="5" name="Footer Placeholder 4"/>
          <p:cNvSpPr>
            <a:spLocks noGrp="1"/>
          </p:cNvSpPr>
          <p:nvPr>
            <p:ph type="ftr" sz="quarter" idx="11"/>
          </p:nvPr>
        </p:nvSpPr>
        <p:spPr/>
        <p:txBody>
          <a:bodyPr/>
          <a:lstStyle/>
          <a:p>
            <a:r>
              <a:rPr lang="en-US" smtClean="0"/>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AE96E4-D5C8-425D-96E7-CA40EBBFE28F}"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20</a:t>
            </a:fld>
            <a:endParaRPr lang="en-US"/>
          </a:p>
        </p:txBody>
      </p:sp>
      <p:sp>
        <p:nvSpPr>
          <p:cNvPr id="7" name="Title 1"/>
          <p:cNvSpPr txBox="1">
            <a:spLocks/>
          </p:cNvSpPr>
          <p:nvPr/>
        </p:nvSpPr>
        <p:spPr>
          <a:xfrm>
            <a:off x="467436" y="550010"/>
            <a:ext cx="8229600" cy="838200"/>
          </a:xfrm>
          <a:prstGeom prst="rect">
            <a:avLst/>
          </a:prstGeom>
        </p:spPr>
        <p:txBody>
          <a:bodyPr vert="horz" lIns="91440" tIns="45720" rIns="91440" bIns="45720" rtlCol="0" anchor="ctr">
            <a:normAutofit fontScale="4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7300" dirty="0" smtClean="0">
                <a:latin typeface="Arial" pitchFamily="34" charset="0"/>
                <a:cs typeface="Arial" pitchFamily="34" charset="0"/>
              </a:rPr>
              <a:t>References</a:t>
            </a:r>
            <a:r>
              <a:rPr lang="en-US" dirty="0" smtClean="0">
                <a:latin typeface="Arial" pitchFamily="34" charset="0"/>
                <a:cs typeface="Arial" pitchFamily="34" charset="0"/>
              </a:rPr>
              <a:t/>
            </a:r>
            <a:br>
              <a:rPr lang="en-US" dirty="0" smtClean="0">
                <a:latin typeface="Arial" pitchFamily="34" charset="0"/>
                <a:cs typeface="Arial" pitchFamily="34" charset="0"/>
              </a:rPr>
            </a:br>
            <a:endParaRPr lang="en-US" dirty="0">
              <a:latin typeface="Arial" pitchFamily="34" charset="0"/>
              <a:cs typeface="Arial" pitchFamily="34" charset="0"/>
            </a:endParaRPr>
          </a:p>
        </p:txBody>
      </p:sp>
      <p:sp>
        <p:nvSpPr>
          <p:cNvPr id="2" name="Content Placeholder 1"/>
          <p:cNvSpPr>
            <a:spLocks noGrp="1"/>
          </p:cNvSpPr>
          <p:nvPr>
            <p:ph idx="1"/>
          </p:nvPr>
        </p:nvSpPr>
        <p:spPr/>
        <p:txBody>
          <a:bodyPr>
            <a:normAutofit fontScale="70000" lnSpcReduction="20000"/>
          </a:bodyPr>
          <a:lstStyle/>
          <a:p>
            <a:endParaRPr lang="en-IN" dirty="0"/>
          </a:p>
          <a:p>
            <a:pPr>
              <a:buFont typeface="Wingdings" panose="05000000000000000000" pitchFamily="2" charset="2"/>
              <a:buChar char="Ø"/>
            </a:pPr>
            <a:r>
              <a:rPr lang="en-US" dirty="0"/>
              <a:t> [1] D.A. Leatherman, Colorado State Forest Service entomologist (retired); 2/99. http://www.ext.colostate.edu/pubs/insect/05528.html Revised 9/11.</a:t>
            </a:r>
            <a:endParaRPr lang="en-IN" dirty="0"/>
          </a:p>
          <a:p>
            <a:pPr>
              <a:buFont typeface="Wingdings" panose="05000000000000000000" pitchFamily="2" charset="2"/>
              <a:buChar char="Ø"/>
            </a:pPr>
            <a:r>
              <a:rPr lang="en-US" dirty="0"/>
              <a:t>[2] </a:t>
            </a:r>
            <a:r>
              <a:rPr lang="en-US" dirty="0" err="1"/>
              <a:t>Blackard</a:t>
            </a:r>
            <a:r>
              <a:rPr lang="en-US" dirty="0"/>
              <a:t>, Jock A., Dean, Denis J. “Comparative accuracies of </a:t>
            </a:r>
            <a:r>
              <a:rPr lang="en-US" dirty="0" err="1"/>
              <a:t>artifical</a:t>
            </a:r>
            <a:r>
              <a:rPr lang="en-US" dirty="0"/>
              <a:t> neural networks and discriminant analysis in predicting </a:t>
            </a:r>
            <a:r>
              <a:rPr lang="en-US" dirty="0" err="1"/>
              <a:t>foorest</a:t>
            </a:r>
            <a:r>
              <a:rPr lang="en-US" dirty="0"/>
              <a:t> cover types from </a:t>
            </a:r>
            <a:r>
              <a:rPr lang="en-US" dirty="0" err="1"/>
              <a:t>cartogrpahic</a:t>
            </a:r>
            <a:r>
              <a:rPr lang="en-US" dirty="0"/>
              <a:t> variables”. Computers and Electronics in Agriculture (1999). </a:t>
            </a:r>
            <a:endParaRPr lang="en-IN" dirty="0"/>
          </a:p>
          <a:p>
            <a:pPr>
              <a:buFont typeface="Wingdings" panose="05000000000000000000" pitchFamily="2" charset="2"/>
              <a:buChar char="Ø"/>
            </a:pPr>
            <a:r>
              <a:rPr lang="en-US" dirty="0"/>
              <a:t>[3] Bache, K. </a:t>
            </a:r>
            <a:r>
              <a:rPr lang="en-US" dirty="0" err="1"/>
              <a:t>Lichman</a:t>
            </a:r>
            <a:r>
              <a:rPr lang="en-US" dirty="0"/>
              <a:t>, M. UCI Machine Learning Repository. Irvine, CA: University of California, School of Information and Computer Science (2013).</a:t>
            </a:r>
            <a:endParaRPr lang="en-IN" dirty="0"/>
          </a:p>
          <a:p>
            <a:pPr>
              <a:buFont typeface="Wingdings" panose="05000000000000000000" pitchFamily="2" charset="2"/>
              <a:buChar char="Ø"/>
            </a:pPr>
            <a:r>
              <a:rPr lang="en-US" dirty="0"/>
              <a:t>[4] Milgram, Jonathan, et al. “’One Against One’ or ’One Against All’: Which One is Better for Handwriting Recognition with </a:t>
            </a:r>
            <a:r>
              <a:rPr lang="en-US" dirty="0" err="1"/>
              <a:t>SVMs?”HAL</a:t>
            </a:r>
            <a:r>
              <a:rPr lang="en-US" dirty="0"/>
              <a:t> (2006)         </a:t>
            </a:r>
            <a:endParaRPr lang="en-IN" dirty="0"/>
          </a:p>
          <a:p>
            <a:endParaRPr lang="en-IN" dirty="0"/>
          </a:p>
        </p:txBody>
      </p:sp>
    </p:spTree>
    <p:extLst>
      <p:ext uri="{BB962C8B-B14F-4D97-AF65-F5344CB8AC3E}">
        <p14:creationId xmlns="" xmlns:p14="http://schemas.microsoft.com/office/powerpoint/2010/main" val="1979194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latin typeface="Arial" pitchFamily="34" charset="0"/>
                <a:cs typeface="Arial" pitchFamily="34" charset="0"/>
              </a:rPr>
              <a:t>Course Certificate</a:t>
            </a:r>
            <a:endParaRPr lang="en-US" dirty="0">
              <a:latin typeface="Arial" pitchFamily="34" charset="0"/>
              <a:cs typeface="Arial" pitchFamily="34" charset="0"/>
            </a:endParaRPr>
          </a:p>
        </p:txBody>
      </p:sp>
      <p:sp>
        <p:nvSpPr>
          <p:cNvPr id="7" name="Date Placeholder 6"/>
          <p:cNvSpPr>
            <a:spLocks noGrp="1"/>
          </p:cNvSpPr>
          <p:nvPr>
            <p:ph type="dt" sz="half" idx="10"/>
          </p:nvPr>
        </p:nvSpPr>
        <p:spPr/>
        <p:txBody>
          <a:bodyPr/>
          <a:lstStyle/>
          <a:p>
            <a:fld id="{34BF8381-4334-4BCF-A228-57F83149AF87}" type="datetime3">
              <a:rPr lang="en-US" smtClean="0"/>
              <a:pPr/>
              <a:t>11 April 2022</a:t>
            </a:fld>
            <a:endParaRPr lang="en-US"/>
          </a:p>
        </p:txBody>
      </p:sp>
      <p:sp>
        <p:nvSpPr>
          <p:cNvPr id="8" name="Footer Placeholder 7"/>
          <p:cNvSpPr>
            <a:spLocks noGrp="1"/>
          </p:cNvSpPr>
          <p:nvPr>
            <p:ph type="ftr" sz="quarter" idx="11"/>
          </p:nvPr>
        </p:nvSpPr>
        <p:spPr/>
        <p:txBody>
          <a:bodyPr/>
          <a:lstStyle/>
          <a:p>
            <a:r>
              <a:rPr lang="en-US" smtClean="0"/>
              <a:t>Department of CSE</a:t>
            </a:r>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sp>
        <p:nvSpPr>
          <p:cNvPr id="2" name="Rectangle 1"/>
          <p:cNvSpPr/>
          <p:nvPr/>
        </p:nvSpPr>
        <p:spPr>
          <a:xfrm>
            <a:off x="4953000" y="2674078"/>
            <a:ext cx="4572000" cy="2246769"/>
          </a:xfrm>
          <a:prstGeom prst="rect">
            <a:avLst/>
          </a:prstGeom>
        </p:spPr>
        <p:txBody>
          <a:bodyPr>
            <a:spAutoFit/>
          </a:bodyPr>
          <a:lstStyle/>
          <a:p>
            <a:r>
              <a:rPr lang="en-IN" sz="3200" dirty="0"/>
              <a:t>Acknowledgement</a:t>
            </a:r>
            <a:r>
              <a:rPr lang="en-IN" dirty="0"/>
              <a:t> :</a:t>
            </a:r>
          </a:p>
          <a:p>
            <a:pPr marL="285750" indent="-285750">
              <a:buFont typeface="Arial" panose="020B0604020202020204" pitchFamily="34" charset="0"/>
              <a:buChar char="•"/>
            </a:pPr>
            <a:r>
              <a:rPr lang="en-IN" dirty="0"/>
              <a:t>Board of management of </a:t>
            </a:r>
            <a:r>
              <a:rPr lang="en-IN" dirty="0" err="1" smtClean="0"/>
              <a:t>sathyabama</a:t>
            </a:r>
            <a:endParaRPr lang="en-IN" dirty="0" smtClean="0"/>
          </a:p>
          <a:p>
            <a:pPr marL="285750" indent="-285750">
              <a:buFont typeface="Arial" panose="020B0604020202020204" pitchFamily="34" charset="0"/>
              <a:buChar char="•"/>
            </a:pPr>
            <a:r>
              <a:rPr lang="en-IN" dirty="0" err="1">
                <a:solidFill>
                  <a:srgbClr val="000000"/>
                </a:solidFill>
                <a:latin typeface="Calibri" panose="020F0502020204030204" pitchFamily="34" charset="0"/>
              </a:rPr>
              <a:t>Hod</a:t>
            </a:r>
            <a:r>
              <a:rPr lang="en-IN" dirty="0">
                <a:solidFill>
                  <a:srgbClr val="000000"/>
                </a:solidFill>
                <a:latin typeface="Calibri" panose="020F0502020204030204" pitchFamily="34" charset="0"/>
              </a:rPr>
              <a:t> of CSE </a:t>
            </a:r>
            <a:r>
              <a:rPr lang="en-IN" dirty="0" smtClean="0">
                <a:solidFill>
                  <a:srgbClr val="000000"/>
                </a:solidFill>
                <a:latin typeface="Calibri" panose="020F0502020204030204" pitchFamily="34" charset="0"/>
              </a:rPr>
              <a:t>department, </a:t>
            </a:r>
          </a:p>
          <a:p>
            <a:r>
              <a:rPr lang="en-US" dirty="0" smtClean="0">
                <a:solidFill>
                  <a:srgbClr val="000000"/>
                </a:solidFill>
                <a:latin typeface="Calibri" panose="020F0502020204030204" pitchFamily="34" charset="0"/>
              </a:rPr>
              <a:t>      </a:t>
            </a:r>
            <a:r>
              <a:rPr lang="en-US" dirty="0" err="1" smtClean="0">
                <a:solidFill>
                  <a:srgbClr val="000000"/>
                </a:solidFill>
                <a:latin typeface="Calibri" panose="020F0502020204030204" pitchFamily="34" charset="0"/>
              </a:rPr>
              <a:t>Dr.L.Lakshmanan</a:t>
            </a:r>
            <a:r>
              <a:rPr lang="en-US" dirty="0">
                <a:solidFill>
                  <a:srgbClr val="000000"/>
                </a:solidFill>
                <a:latin typeface="Calibri" panose="020F0502020204030204" pitchFamily="34" charset="0"/>
              </a:rPr>
              <a:t>, M.E.,</a:t>
            </a:r>
            <a:r>
              <a:rPr lang="en-US" dirty="0" err="1">
                <a:solidFill>
                  <a:srgbClr val="000000"/>
                </a:solidFill>
                <a:latin typeface="Calibri" panose="020F0502020204030204" pitchFamily="34" charset="0"/>
              </a:rPr>
              <a:t>Ph.D</a:t>
            </a:r>
            <a:r>
              <a:rPr lang="en-US" dirty="0" smtClean="0">
                <a:solidFill>
                  <a:srgbClr val="000000"/>
                </a:solidFill>
                <a:latin typeface="Calibri" panose="020F0502020204030204" pitchFamily="34" charset="0"/>
              </a:rPr>
              <a:t>.,</a:t>
            </a:r>
            <a:endParaRPr lang="en-IN" dirty="0"/>
          </a:p>
          <a:p>
            <a:pPr marL="285750" indent="-285750">
              <a:buFont typeface="Arial" panose="020B0604020202020204" pitchFamily="34" charset="0"/>
              <a:buChar char="•"/>
            </a:pPr>
            <a:r>
              <a:rPr lang="en-US" dirty="0">
                <a:latin typeface="Franklin Gothic Book (Body)"/>
              </a:rPr>
              <a:t>Dr. T. </a:t>
            </a:r>
            <a:r>
              <a:rPr lang="en-US" dirty="0" err="1">
                <a:latin typeface="Franklin Gothic Book (Body)"/>
              </a:rPr>
              <a:t>Sasikala</a:t>
            </a:r>
            <a:r>
              <a:rPr lang="en-US" dirty="0">
                <a:latin typeface="Franklin Gothic Book (Body)"/>
              </a:rPr>
              <a:t> M.E., </a:t>
            </a:r>
            <a:r>
              <a:rPr lang="en-US" dirty="0" err="1">
                <a:latin typeface="Franklin Gothic Book (Body)"/>
              </a:rPr>
              <a:t>Ph.D</a:t>
            </a:r>
            <a:r>
              <a:rPr lang="en-US" dirty="0">
                <a:latin typeface="Franklin Gothic Book (Body)"/>
              </a:rPr>
              <a:t> </a:t>
            </a:r>
          </a:p>
          <a:p>
            <a:pPr marL="285750" indent="-285750">
              <a:buFont typeface="Arial" panose="020B0604020202020204" pitchFamily="34" charset="0"/>
              <a:buChar char="•"/>
            </a:pPr>
            <a:r>
              <a:rPr lang="en-US" dirty="0">
                <a:latin typeface="Franklin Gothic Book (Body)"/>
              </a:rPr>
              <a:t>Dean</a:t>
            </a:r>
          </a:p>
          <a:p>
            <a:pPr marL="285750" indent="-285750">
              <a:buFont typeface="Arial" panose="020B0604020202020204" pitchFamily="34" charset="0"/>
              <a:buChar char="•"/>
            </a:pPr>
            <a:r>
              <a:rPr lang="en-US" dirty="0"/>
              <a:t>Dr. A. JESUDOSS, M.E., Ph.D., </a:t>
            </a:r>
            <a:endParaRPr lang="en-US" dirty="0">
              <a:latin typeface="Franklin Gothic Book (Body)"/>
            </a:endParaRPr>
          </a:p>
        </p:txBody>
      </p:sp>
    </p:spTree>
    <p:extLst>
      <p:ext uri="{BB962C8B-B14F-4D97-AF65-F5344CB8AC3E}">
        <p14:creationId xmlns="" xmlns:p14="http://schemas.microsoft.com/office/powerpoint/2010/main" val="3905252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latin typeface="Arial" pitchFamily="34" charset="0"/>
                <a:cs typeface="Arial" pitchFamily="34" charset="0"/>
              </a:rPr>
              <a:t>Introduction:-</a:t>
            </a:r>
            <a:endParaRPr lang="en-US" dirty="0">
              <a:latin typeface="Arial" pitchFamily="34" charset="0"/>
              <a:cs typeface="Arial" pitchFamily="34" charset="0"/>
            </a:endParaRPr>
          </a:p>
        </p:txBody>
      </p:sp>
      <p:sp>
        <p:nvSpPr>
          <p:cNvPr id="6" name="Content Placeholder 2"/>
          <p:cNvSpPr txBox="1">
            <a:spLocks/>
          </p:cNvSpPr>
          <p:nvPr/>
        </p:nvSpPr>
        <p:spPr>
          <a:xfrm>
            <a:off x="609600" y="1447801"/>
            <a:ext cx="8001000" cy="48006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This machine learning model helps us to predict the </a:t>
            </a:r>
            <a:r>
              <a:rPr lang="en-US" sz="2400" dirty="0" smtClean="0"/>
              <a:t>price of the gas </a:t>
            </a:r>
            <a:r>
              <a:rPr lang="en-US" sz="2400" dirty="0"/>
              <a:t>in a given </a:t>
            </a:r>
            <a:r>
              <a:rPr lang="en-US" sz="2400" dirty="0" smtClean="0"/>
              <a:t>area.</a:t>
            </a:r>
            <a:endParaRPr lang="en-US" sz="2400" dirty="0"/>
          </a:p>
          <a:p>
            <a:r>
              <a:rPr lang="en-US" sz="2400" dirty="0"/>
              <a:t>Machine learning helps people to do more work as they learn to work like a human.</a:t>
            </a:r>
          </a:p>
          <a:p>
            <a:r>
              <a:rPr lang="en-IN" sz="2400" dirty="0"/>
              <a:t>Machine learning is widely used in AI which is a dominant force in development.</a:t>
            </a:r>
          </a:p>
          <a:p>
            <a:r>
              <a:rPr lang="en-IN" sz="2400" dirty="0"/>
              <a:t>This project uses machine learning algorithm </a:t>
            </a:r>
            <a:r>
              <a:rPr lang="en-IN" sz="2400" dirty="0" smtClean="0"/>
              <a:t>for predicting the price of natural gas.</a:t>
            </a:r>
          </a:p>
          <a:p>
            <a:r>
              <a:rPr lang="en-US" sz="2400" dirty="0" smtClean="0"/>
              <a:t>Forecasting natural gas prices is a powerful and essential tool which has become more important for different stakeholders in the natural gas market, allowing them to make better decisions for managing the potential risk, reducing the gap between the demand and supply, and optimizing the usage of resources based on accurate predictions.</a:t>
            </a:r>
            <a:endParaRPr lang="en-IN" sz="2400" dirty="0"/>
          </a:p>
          <a:p>
            <a:pPr algn="just">
              <a:lnSpc>
                <a:spcPct val="80000"/>
              </a:lnSpc>
              <a:buFont typeface="Arial" pitchFamily="34" charset="0"/>
              <a:buNone/>
            </a:pPr>
            <a:endParaRPr lang="en-US" sz="2800" dirty="0" smtClean="0"/>
          </a:p>
          <a:p>
            <a:pPr algn="just">
              <a:lnSpc>
                <a:spcPct val="80000"/>
              </a:lnSpc>
              <a:buNone/>
            </a:pPr>
            <a:endParaRPr lang="en-US" sz="2800" dirty="0" smtClean="0"/>
          </a:p>
          <a:p>
            <a:pPr algn="just"/>
            <a:endParaRPr lang="en-US" sz="2800" dirty="0" smtClean="0">
              <a:latin typeface="Arial" pitchFamily="34" charset="0"/>
              <a:cs typeface="Arial" pitchFamily="34" charset="0"/>
            </a:endParaRPr>
          </a:p>
          <a:p>
            <a:pPr algn="just"/>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11 April 2022</a:t>
            </a:fld>
            <a:endParaRPr lang="en-US"/>
          </a:p>
        </p:txBody>
      </p:sp>
      <p:sp>
        <p:nvSpPr>
          <p:cNvPr id="8" name="Footer Placeholder 7"/>
          <p:cNvSpPr>
            <a:spLocks noGrp="1"/>
          </p:cNvSpPr>
          <p:nvPr>
            <p:ph type="ftr" sz="quarter" idx="11"/>
          </p:nvPr>
        </p:nvSpPr>
        <p:spPr/>
        <p:txBody>
          <a:bodyPr/>
          <a:lstStyle/>
          <a:p>
            <a:r>
              <a:rPr lang="en-US" smtClean="0"/>
              <a:t>Department of CSE</a:t>
            </a:r>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 xmlns:p14="http://schemas.microsoft.com/office/powerpoint/2010/main" val="3905252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11 April 2022</a:t>
            </a:fld>
            <a:endParaRPr lang="en-US"/>
          </a:p>
        </p:txBody>
      </p:sp>
      <p:sp>
        <p:nvSpPr>
          <p:cNvPr id="8" name="Footer Placeholder 7"/>
          <p:cNvSpPr>
            <a:spLocks noGrp="1"/>
          </p:cNvSpPr>
          <p:nvPr>
            <p:ph type="ftr" sz="quarter" idx="11"/>
          </p:nvPr>
        </p:nvSpPr>
        <p:spPr/>
        <p:txBody>
          <a:bodyPr/>
          <a:lstStyle/>
          <a:p>
            <a:r>
              <a:rPr lang="en-US" smtClean="0"/>
              <a:t>Department of CSE</a:t>
            </a:r>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pPr/>
              <a:t>5</a:t>
            </a:fld>
            <a:endParaRPr lang="en-US"/>
          </a:p>
        </p:txBody>
      </p:sp>
      <p:sp>
        <p:nvSpPr>
          <p:cNvPr id="10" name="Title 1"/>
          <p:cNvSpPr>
            <a:spLocks noGrp="1"/>
          </p:cNvSpPr>
          <p:nvPr>
            <p:ph type="title"/>
          </p:nvPr>
        </p:nvSpPr>
        <p:spPr>
          <a:xfrm>
            <a:off x="495300" y="381000"/>
            <a:ext cx="8229600" cy="655638"/>
          </a:xfrm>
        </p:spPr>
        <p:txBody>
          <a:bodyPr>
            <a:normAutofit fontScale="90000"/>
          </a:bodyPr>
          <a:lstStyle/>
          <a:p>
            <a:pPr algn="l"/>
            <a:r>
              <a:rPr lang="en-US" dirty="0" smtClean="0">
                <a:latin typeface="Arial" pitchFamily="34" charset="0"/>
                <a:cs typeface="Arial" pitchFamily="34" charset="0"/>
              </a:rPr>
              <a:t>Objectives and Scope</a:t>
            </a:r>
            <a:endParaRPr lang="en-US" dirty="0">
              <a:latin typeface="Arial" pitchFamily="34" charset="0"/>
              <a:cs typeface="Arial" pitchFamily="34" charset="0"/>
            </a:endParaRPr>
          </a:p>
        </p:txBody>
      </p:sp>
      <p:sp>
        <p:nvSpPr>
          <p:cNvPr id="11" name="Content Placeholder 2"/>
          <p:cNvSpPr>
            <a:spLocks noGrp="1"/>
          </p:cNvSpPr>
          <p:nvPr>
            <p:ph idx="1"/>
          </p:nvPr>
        </p:nvSpPr>
        <p:spPr>
          <a:xfrm>
            <a:off x="533400" y="1828800"/>
            <a:ext cx="8001000" cy="3459163"/>
          </a:xfrm>
        </p:spPr>
        <p:txBody>
          <a:bodyPr>
            <a:normAutofit fontScale="77500" lnSpcReduction="20000"/>
          </a:bodyPr>
          <a:lstStyle/>
          <a:p>
            <a:r>
              <a:rPr lang="en-IN" sz="2800" dirty="0"/>
              <a:t>The project is about predicting the </a:t>
            </a:r>
            <a:r>
              <a:rPr lang="en-IN" sz="2800" dirty="0" smtClean="0"/>
              <a:t>price of natural gas using machine learning.</a:t>
            </a:r>
            <a:endParaRPr lang="en-IN" sz="2800" dirty="0"/>
          </a:p>
          <a:p>
            <a:r>
              <a:rPr lang="en-IN" sz="2800" dirty="0"/>
              <a:t>We try to achieve a result above 90% score as they depict how good our machine is.</a:t>
            </a:r>
          </a:p>
          <a:p>
            <a:r>
              <a:rPr lang="en-IN" sz="2800" dirty="0"/>
              <a:t>We try to achieve this by removing most of the null values in the data sheet.</a:t>
            </a:r>
          </a:p>
          <a:p>
            <a:pPr algn="just">
              <a:lnSpc>
                <a:spcPct val="80000"/>
              </a:lnSpc>
            </a:pPr>
            <a:endParaRPr lang="en-US" sz="2800" dirty="0" smtClean="0"/>
          </a:p>
          <a:p>
            <a:pPr algn="just"/>
            <a:endParaRPr lang="en-US" sz="2800" dirty="0" smtClean="0">
              <a:latin typeface="Arial" pitchFamily="34" charset="0"/>
              <a:cs typeface="Arial" pitchFamily="34" charset="0"/>
            </a:endParaRPr>
          </a:p>
          <a:p>
            <a:r>
              <a:rPr lang="en-IN" dirty="0" smtClean="0"/>
              <a:t>Scope:- </a:t>
            </a:r>
            <a:endParaRPr lang="en-IN" sz="2400" dirty="0"/>
          </a:p>
          <a:p>
            <a:pPr marL="0" lvl="1" indent="0">
              <a:buNone/>
            </a:pPr>
            <a:r>
              <a:rPr lang="en-US" dirty="0" smtClean="0"/>
              <a:t>The </a:t>
            </a:r>
            <a:r>
              <a:rPr lang="en-US" dirty="0"/>
              <a:t>machine can predict from seven different cover types in four different wilderness areas. Therefore the result varies from 1 to </a:t>
            </a:r>
            <a:r>
              <a:rPr lang="en-US" dirty="0" smtClean="0"/>
              <a:t>7.</a:t>
            </a:r>
            <a:endParaRPr lang="en-IN" sz="2000" dirty="0">
              <a:solidFill>
                <a:schemeClr val="accent1">
                  <a:lumMod val="75000"/>
                </a:schemeClr>
              </a:solidFill>
            </a:endParaRPr>
          </a:p>
          <a:p>
            <a:pPr algn="just"/>
            <a:endParaRPr lang="en-US" sz="2800" dirty="0"/>
          </a:p>
        </p:txBody>
      </p:sp>
    </p:spTree>
    <p:extLst>
      <p:ext uri="{BB962C8B-B14F-4D97-AF65-F5344CB8AC3E}">
        <p14:creationId xmlns="" xmlns:p14="http://schemas.microsoft.com/office/powerpoint/2010/main" val="3185972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30106A-D64C-4B85-9F30-8CF68746E9AD}"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6</a:t>
            </a:fld>
            <a:endParaRPr lang="en-US"/>
          </a:p>
        </p:txBody>
      </p:sp>
      <p:sp>
        <p:nvSpPr>
          <p:cNvPr id="8" name="Title 1"/>
          <p:cNvSpPr>
            <a:spLocks noGrp="1"/>
          </p:cNvSpPr>
          <p:nvPr>
            <p:ph type="title"/>
          </p:nvPr>
        </p:nvSpPr>
        <p:spPr>
          <a:xfrm>
            <a:off x="381000" y="381000"/>
            <a:ext cx="8229600" cy="609600"/>
          </a:xfrm>
        </p:spPr>
        <p:txBody>
          <a:bodyPr>
            <a:normAutofit fontScale="90000"/>
          </a:bodyPr>
          <a:lstStyle/>
          <a:p>
            <a:pPr algn="l"/>
            <a:r>
              <a:rPr lang="en-US" dirty="0" smtClean="0">
                <a:latin typeface="Arial" pitchFamily="34" charset="0"/>
                <a:cs typeface="Arial" pitchFamily="34" charset="0"/>
              </a:rPr>
              <a:t>Ideation Map</a:t>
            </a:r>
            <a:endParaRPr lang="en-US" dirty="0"/>
          </a:p>
        </p:txBody>
      </p:sp>
      <p:graphicFrame>
        <p:nvGraphicFramePr>
          <p:cNvPr id="7" name="Diagram 6"/>
          <p:cNvGraphicFramePr/>
          <p:nvPr>
            <p:extLst>
              <p:ext uri="{D42A27DB-BD31-4B8C-83A1-F6EECF244321}">
                <p14:modId xmlns="" xmlns:p14="http://schemas.microsoft.com/office/powerpoint/2010/main" val="3554740040"/>
              </p:ext>
            </p:extLst>
          </p:nvPr>
        </p:nvGraphicFramePr>
        <p:xfrm>
          <a:off x="920750" y="1524000"/>
          <a:ext cx="7150100" cy="46270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3978552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Software Requirements</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latin typeface="Arial" panose="020B0604020202020204" pitchFamily="34" charset="0"/>
                <a:cs typeface="Arial" panose="020B0604020202020204" pitchFamily="34" charset="0"/>
              </a:rPr>
              <a:t>Software Requirements</a:t>
            </a:r>
          </a:p>
          <a:p>
            <a:pPr>
              <a:lnSpc>
                <a:spcPct val="150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   • Operating System               -                      Windows OS </a:t>
            </a:r>
          </a:p>
          <a:p>
            <a:pPr>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   • Coding Language                -                       Python</a:t>
            </a:r>
          </a:p>
          <a:p>
            <a:pPr>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   • Tool                                       -                      </a:t>
            </a:r>
            <a:r>
              <a:rPr lang="en-IN" sz="2400" dirty="0" err="1">
                <a:latin typeface="Calibri" panose="020F0502020204030204" pitchFamily="34" charset="0"/>
                <a:ea typeface="Calibri" panose="020F0502020204030204" pitchFamily="34" charset="0"/>
                <a:cs typeface="Times New Roman" panose="02020603050405020304" pitchFamily="18" charset="0"/>
              </a:rPr>
              <a:t>Jupyter</a:t>
            </a:r>
            <a:r>
              <a:rPr lang="en-IN" sz="2400" dirty="0">
                <a:latin typeface="Calibri" panose="020F0502020204030204" pitchFamily="34" charset="0"/>
                <a:ea typeface="Calibri" panose="020F0502020204030204" pitchFamily="34" charset="0"/>
                <a:cs typeface="Times New Roman" panose="02020603050405020304" pitchFamily="18" charset="0"/>
              </a:rPr>
              <a:t> Notebook</a:t>
            </a:r>
          </a:p>
          <a:p>
            <a:r>
              <a:rPr lang="en-IN" sz="2400" dirty="0" smtClean="0">
                <a:latin typeface="Calibri" panose="020F0502020204030204" pitchFamily="34" charset="0"/>
                <a:ea typeface="Calibri" panose="020F0502020204030204" pitchFamily="34" charset="0"/>
                <a:cs typeface="Times New Roman" panose="02020603050405020304" pitchFamily="18" charset="0"/>
              </a:rPr>
              <a:t>   • Libraries                               -                       pandas, </a:t>
            </a:r>
            <a:r>
              <a:rPr lang="en-IN" sz="2400" dirty="0" err="1" smtClean="0">
                <a:latin typeface="Calibri" panose="020F0502020204030204" pitchFamily="34" charset="0"/>
                <a:ea typeface="Calibri" panose="020F0502020204030204" pitchFamily="34" charset="0"/>
                <a:cs typeface="Times New Roman" panose="02020603050405020304" pitchFamily="18" charset="0"/>
              </a:rPr>
              <a:t>matplotlib</a:t>
            </a:r>
            <a:r>
              <a:rPr lang="en-IN" sz="2400" dirty="0" smtClean="0">
                <a:latin typeface="Calibri" panose="020F0502020204030204" pitchFamily="34" charset="0"/>
                <a:ea typeface="Calibri" panose="020F0502020204030204" pitchFamily="34" charset="0"/>
                <a:cs typeface="Times New Roman" panose="02020603050405020304" pitchFamily="18" charset="0"/>
              </a:rPr>
              <a:t> </a:t>
            </a: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spTree>
    <p:extLst>
      <p:ext uri="{BB962C8B-B14F-4D97-AF65-F5344CB8AC3E}">
        <p14:creationId xmlns="" xmlns:p14="http://schemas.microsoft.com/office/powerpoint/2010/main" val="3605866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8</a:t>
            </a:fld>
            <a:endParaRPr lang="en-US"/>
          </a:p>
        </p:txBody>
      </p:sp>
      <p:sp>
        <p:nvSpPr>
          <p:cNvPr id="7" name="Title 1"/>
          <p:cNvSpPr>
            <a:spLocks noGrp="1"/>
          </p:cNvSpPr>
          <p:nvPr>
            <p:ph type="title"/>
          </p:nvPr>
        </p:nvSpPr>
        <p:spPr>
          <a:xfrm>
            <a:off x="381000" y="533400"/>
            <a:ext cx="8229600" cy="503238"/>
          </a:xfrm>
        </p:spPr>
        <p:txBody>
          <a:bodyPr>
            <a:normAutofit fontScale="90000"/>
          </a:bodyPr>
          <a:lstStyle/>
          <a:p>
            <a:pPr algn="l"/>
            <a:r>
              <a:rPr lang="en-US" dirty="0" smtClean="0">
                <a:latin typeface="Arial" pitchFamily="34" charset="0"/>
                <a:cs typeface="Arial" pitchFamily="34" charset="0"/>
              </a:rPr>
              <a:t>Methodology</a:t>
            </a:r>
            <a:endParaRPr lang="en-US" dirty="0">
              <a:latin typeface="Arial" pitchFamily="34" charset="0"/>
              <a:cs typeface="Arial" pitchFamily="34" charset="0"/>
            </a:endParaRPr>
          </a:p>
        </p:txBody>
      </p:sp>
      <p:sp>
        <p:nvSpPr>
          <p:cNvPr id="8" name="Content Placeholder 2"/>
          <p:cNvSpPr>
            <a:spLocks noGrp="1"/>
          </p:cNvSpPr>
          <p:nvPr>
            <p:ph idx="1"/>
          </p:nvPr>
        </p:nvSpPr>
        <p:spPr>
          <a:xfrm>
            <a:off x="457200" y="1524000"/>
            <a:ext cx="8229600" cy="4525963"/>
          </a:xfrm>
        </p:spPr>
        <p:txBody>
          <a:bodyPr>
            <a:normAutofit fontScale="62500" lnSpcReduction="20000"/>
          </a:bodyPr>
          <a:lstStyle/>
          <a:p>
            <a:pPr algn="just">
              <a:lnSpc>
                <a:spcPct val="90000"/>
              </a:lnSpc>
            </a:pPr>
            <a:r>
              <a:rPr lang="en-IN" sz="4000" dirty="0"/>
              <a:t>Steps involved in this project :</a:t>
            </a:r>
          </a:p>
          <a:p>
            <a:pPr algn="just">
              <a:lnSpc>
                <a:spcPct val="90000"/>
              </a:lnSpc>
            </a:pPr>
            <a:endParaRPr lang="en-US" sz="2800" dirty="0" smtClean="0">
              <a:latin typeface="Arial" pitchFamily="34" charset="0"/>
              <a:cs typeface="Arial" pitchFamily="34" charset="0"/>
            </a:endParaRPr>
          </a:p>
          <a:p>
            <a:r>
              <a:rPr lang="en-IN" sz="4000" dirty="0"/>
              <a:t>Collection of data and analysing the data</a:t>
            </a:r>
            <a:r>
              <a:rPr lang="en-IN" sz="4000" dirty="0" smtClean="0"/>
              <a:t>.</a:t>
            </a:r>
          </a:p>
          <a:p>
            <a:r>
              <a:rPr lang="en-US" sz="4000" dirty="0" smtClean="0"/>
              <a:t>Accuracy of the model is important so removing of the null values is important, thus analyzing is important.</a:t>
            </a:r>
            <a:endParaRPr lang="en-IN" sz="4000" dirty="0"/>
          </a:p>
          <a:p>
            <a:r>
              <a:rPr lang="en-IN" sz="4000" dirty="0" smtClean="0"/>
              <a:t>The </a:t>
            </a:r>
            <a:r>
              <a:rPr lang="en-IN" sz="4000" dirty="0"/>
              <a:t>analysed data is then used to train our model.</a:t>
            </a:r>
          </a:p>
          <a:p>
            <a:r>
              <a:rPr lang="en-IN" sz="4000" dirty="0" smtClean="0"/>
              <a:t>Using the </a:t>
            </a:r>
            <a:r>
              <a:rPr lang="en-IN" sz="4000" dirty="0"/>
              <a:t>train – test split algorithm to train our </a:t>
            </a:r>
            <a:r>
              <a:rPr lang="en-IN" sz="4000" dirty="0" smtClean="0"/>
              <a:t>algorithm.</a:t>
            </a:r>
          </a:p>
          <a:p>
            <a:r>
              <a:rPr lang="en-IN" sz="4000" dirty="0" smtClean="0"/>
              <a:t>Using the </a:t>
            </a:r>
            <a:r>
              <a:rPr lang="en-IN" sz="4000" dirty="0"/>
              <a:t>trained model </a:t>
            </a:r>
            <a:r>
              <a:rPr lang="en-IN" sz="4000" dirty="0" smtClean="0"/>
              <a:t>to </a:t>
            </a:r>
            <a:r>
              <a:rPr lang="en-IN" sz="4000" dirty="0"/>
              <a:t>predict the </a:t>
            </a:r>
            <a:r>
              <a:rPr lang="en-IN" sz="4000" dirty="0" smtClean="0"/>
              <a:t>price of the gas.</a:t>
            </a:r>
            <a:endParaRPr lang="en-IN" sz="4000" dirty="0"/>
          </a:p>
          <a:p>
            <a:r>
              <a:rPr lang="en-IN" sz="4000" dirty="0" smtClean="0"/>
              <a:t>Using the algorithm </a:t>
            </a:r>
            <a:r>
              <a:rPr lang="en-IN" sz="4000" dirty="0"/>
              <a:t>to predict </a:t>
            </a:r>
            <a:r>
              <a:rPr lang="en-IN" sz="4000" dirty="0" smtClean="0"/>
              <a:t>the rate of natural gas the </a:t>
            </a:r>
            <a:r>
              <a:rPr lang="en-IN" sz="4000" dirty="0"/>
              <a:t>result.</a:t>
            </a:r>
          </a:p>
          <a:p>
            <a:r>
              <a:rPr lang="en-IN" sz="4000" dirty="0" smtClean="0"/>
              <a:t>Calculation of the </a:t>
            </a:r>
            <a:r>
              <a:rPr lang="en-IN" sz="4000" dirty="0"/>
              <a:t>accuracy </a:t>
            </a:r>
            <a:r>
              <a:rPr lang="en-IN" sz="4000" dirty="0" smtClean="0"/>
              <a:t>value, which </a:t>
            </a:r>
            <a:r>
              <a:rPr lang="en-IN" sz="4000" dirty="0"/>
              <a:t>if higher than 90% tells us that our model work great</a:t>
            </a:r>
            <a:r>
              <a:rPr lang="en-IN" dirty="0"/>
              <a:t>.</a:t>
            </a:r>
          </a:p>
          <a:p>
            <a:endParaRPr lang="en-US" dirty="0"/>
          </a:p>
        </p:txBody>
      </p:sp>
    </p:spTree>
    <p:extLst>
      <p:ext uri="{BB962C8B-B14F-4D97-AF65-F5344CB8AC3E}">
        <p14:creationId xmlns="" xmlns:p14="http://schemas.microsoft.com/office/powerpoint/2010/main" val="12503618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IN" dirty="0" smtClean="0"/>
              <a:t>This </a:t>
            </a:r>
            <a:r>
              <a:rPr lang="en-IN" dirty="0"/>
              <a:t>project uses,</a:t>
            </a:r>
          </a:p>
          <a:p>
            <a:pPr marL="285750" indent="-285750"/>
            <a:r>
              <a:rPr lang="en-IN" dirty="0"/>
              <a:t>Data sheet from the cognibot.</a:t>
            </a:r>
          </a:p>
          <a:p>
            <a:pPr marL="285750" indent="-285750"/>
            <a:r>
              <a:rPr lang="en-IN" dirty="0"/>
              <a:t>Inbuilt libraries in python like</a:t>
            </a:r>
          </a:p>
          <a:p>
            <a:pPr lvl="1">
              <a:buFont typeface="Arial" panose="020B0604020202020204" pitchFamily="34" charset="0"/>
              <a:buChar char="•"/>
            </a:pPr>
            <a:r>
              <a:rPr lang="en-IN" dirty="0" err="1"/>
              <a:t>Numpy</a:t>
            </a:r>
            <a:r>
              <a:rPr lang="en-IN" dirty="0"/>
              <a:t> </a:t>
            </a:r>
          </a:p>
          <a:p>
            <a:pPr lvl="1">
              <a:buFont typeface="Arial" panose="020B0604020202020204" pitchFamily="34" charset="0"/>
              <a:buChar char="•"/>
            </a:pPr>
            <a:r>
              <a:rPr lang="en-IN" dirty="0" err="1"/>
              <a:t>Matplotlib</a:t>
            </a:r>
            <a:endParaRPr lang="en-IN" dirty="0"/>
          </a:p>
          <a:p>
            <a:pPr lvl="1">
              <a:buFont typeface="Arial" panose="020B0604020202020204" pitchFamily="34" charset="0"/>
              <a:buChar char="•"/>
            </a:pPr>
            <a:r>
              <a:rPr lang="en-IN" dirty="0"/>
              <a:t>Pandas</a:t>
            </a:r>
          </a:p>
          <a:p>
            <a:pPr marL="285750" indent="-285750"/>
            <a:r>
              <a:rPr lang="en-IN" dirty="0"/>
              <a:t>Inbuilt </a:t>
            </a:r>
            <a:r>
              <a:rPr lang="en-IN" dirty="0" err="1"/>
              <a:t>fuctions</a:t>
            </a:r>
            <a:r>
              <a:rPr lang="en-IN" dirty="0"/>
              <a:t> like </a:t>
            </a:r>
          </a:p>
          <a:p>
            <a:pPr lvl="1">
              <a:buFont typeface="Arial" panose="020B0604020202020204" pitchFamily="34" charset="0"/>
              <a:buChar char="•"/>
            </a:pPr>
            <a:r>
              <a:rPr lang="en-IN" dirty="0" err="1"/>
              <a:t>Seaborn</a:t>
            </a:r>
            <a:endParaRPr lang="en-IN" dirty="0"/>
          </a:p>
          <a:p>
            <a:pPr lvl="1">
              <a:buFont typeface="Arial" panose="020B0604020202020204" pitchFamily="34" charset="0"/>
              <a:buChar char="•"/>
            </a:pPr>
            <a:r>
              <a:rPr lang="en-IN" dirty="0"/>
              <a:t>Random classifier</a:t>
            </a:r>
          </a:p>
          <a:p>
            <a:pPr lvl="1">
              <a:buFont typeface="Arial" panose="020B0604020202020204" pitchFamily="34" charset="0"/>
              <a:buChar char="•"/>
            </a:pPr>
            <a:r>
              <a:rPr lang="en-IN" dirty="0"/>
              <a:t>Train-test split</a:t>
            </a:r>
          </a:p>
          <a:p>
            <a:pPr lvl="1">
              <a:buFont typeface="Arial" panose="020B0604020202020204" pitchFamily="34" charset="0"/>
              <a:buChar char="•"/>
            </a:pPr>
            <a:r>
              <a:rPr lang="en-IN" dirty="0"/>
              <a:t>Classification report</a:t>
            </a:r>
          </a:p>
          <a:p>
            <a:pPr lvl="1">
              <a:buFont typeface="Arial" panose="020B0604020202020204" pitchFamily="34" charset="0"/>
              <a:buChar char="•"/>
            </a:pPr>
            <a:r>
              <a:rPr lang="en-IN" dirty="0"/>
              <a:t>Confusion </a:t>
            </a:r>
          </a:p>
          <a:p>
            <a:r>
              <a:rPr lang="en-IN" dirty="0" smtClean="0"/>
              <a:t>The </a:t>
            </a:r>
            <a:r>
              <a:rPr lang="en-IN" dirty="0"/>
              <a:t>inbuilt libraries are used to analyse the data i.e.</a:t>
            </a:r>
          </a:p>
          <a:p>
            <a:pPr marL="285750" indent="-285750"/>
            <a:r>
              <a:rPr lang="en-IN" dirty="0" err="1"/>
              <a:t>Numpy</a:t>
            </a:r>
            <a:r>
              <a:rPr lang="en-IN" dirty="0"/>
              <a:t> is used to work with arrays </a:t>
            </a:r>
          </a:p>
          <a:p>
            <a:pPr marL="285750" indent="-285750"/>
            <a:r>
              <a:rPr lang="en-IN" dirty="0" err="1"/>
              <a:t>Matplotlib</a:t>
            </a:r>
            <a:r>
              <a:rPr lang="en-IN" dirty="0"/>
              <a:t> is used to visualize the analysed data</a:t>
            </a:r>
          </a:p>
          <a:p>
            <a:pPr marL="285750" indent="-285750"/>
            <a:r>
              <a:rPr lang="en-IN" dirty="0"/>
              <a:t>Pandas helps us to retrieve data from data sheet into the mark-up</a:t>
            </a:r>
          </a:p>
          <a:p>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11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Tree>
    <p:extLst>
      <p:ext uri="{BB962C8B-B14F-4D97-AF65-F5344CB8AC3E}">
        <p14:creationId xmlns="" xmlns:p14="http://schemas.microsoft.com/office/powerpoint/2010/main" val="7903122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TotalTime>
  <Words>1090</Words>
  <Application>Microsoft Office PowerPoint</Application>
  <PresentationFormat>On-screen Show (4:3)</PresentationFormat>
  <Paragraphs>173</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Custom Design</vt:lpstr>
      <vt:lpstr> </vt:lpstr>
      <vt:lpstr>Presentation Outline</vt:lpstr>
      <vt:lpstr>Slide 3</vt:lpstr>
      <vt:lpstr>Slide 4</vt:lpstr>
      <vt:lpstr>Objectives and Scope</vt:lpstr>
      <vt:lpstr>Ideation Map</vt:lpstr>
      <vt:lpstr>Software Requirements</vt:lpstr>
      <vt:lpstr>Methodology</vt:lpstr>
      <vt:lpstr>Slide 9</vt:lpstr>
      <vt:lpstr>Slide 10</vt:lpstr>
      <vt:lpstr>Slide 11</vt:lpstr>
      <vt:lpstr>Slide 12</vt:lpstr>
      <vt:lpstr>Data visualization:-</vt:lpstr>
      <vt:lpstr>Slide 14</vt:lpstr>
      <vt:lpstr>Slide 15</vt:lpstr>
      <vt:lpstr>Slide 16</vt:lpstr>
      <vt:lpstr>Results and Discussion</vt:lpstr>
      <vt:lpstr>Results of the trained model </vt:lpstr>
      <vt:lpstr>Conclusion </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my</cp:lastModifiedBy>
  <cp:revision>77</cp:revision>
  <dcterms:created xsi:type="dcterms:W3CDTF">2019-11-06T07:48:53Z</dcterms:created>
  <dcterms:modified xsi:type="dcterms:W3CDTF">2022-04-11T18:33:27Z</dcterms:modified>
</cp:coreProperties>
</file>