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5" r:id="rId14"/>
    <p:sldId id="271" r:id="rId15"/>
    <p:sldId id="272" r:id="rId16"/>
    <p:sldId id="273" r:id="rId17"/>
    <p:sldId id="274" r:id="rId18"/>
    <p:sldId id="270"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uoKHalf3Tf5QE0mG7AY200Ilf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652A6-DAD4-4399-87A7-3A0672828379}">
  <a:tblStyle styleId="{511652A6-DAD4-4399-87A7-3A0672828379}"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912" y="43"/>
      </p:cViewPr>
      <p:guideLst>
        <p:guide orient="horz" pos="2160"/>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0bc294057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0bc294057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100bc294057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0bc294057_0_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100bc294057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7" name="Google Shape;13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0bc294057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0bc294057_0_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100bc294057_0_3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0bc294057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0bc294057_0_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5" name="Google Shape;165;g100bc294057_0_1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6" name="Google Shape;2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2" name="Google Shape;3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9" name="Google Shape;39;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8"/>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3" name="Google Shape;63;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4" name="Google Shape;64;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1"/>
          <p:cNvSpPr>
            <a:spLocks noGrp="1"/>
          </p:cNvSpPr>
          <p:nvPr>
            <p:ph type="pic" idx="2"/>
          </p:nvPr>
        </p:nvSpPr>
        <p:spPr>
          <a:xfrm>
            <a:off x="1792288" y="612775"/>
            <a:ext cx="5486400" cy="4114800"/>
          </a:xfrm>
          <a:prstGeom prst="rect">
            <a:avLst/>
          </a:prstGeom>
          <a:noFill/>
          <a:ln>
            <a:noFill/>
          </a:ln>
        </p:spPr>
      </p:sp>
      <p:sp>
        <p:nvSpPr>
          <p:cNvPr id="70" name="Google Shape;70;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1" name="Google Shape;7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12"/>
          <p:cNvSpPr/>
          <p:nvPr/>
        </p:nvSpPr>
        <p:spPr>
          <a:xfrm>
            <a:off x="298940" y="177143"/>
            <a:ext cx="8610600" cy="6553200"/>
          </a:xfrm>
          <a:prstGeom prst="rect">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6" name="Google Shape;16;p12"/>
          <p:cNvCxnSpPr/>
          <p:nvPr/>
        </p:nvCxnSpPr>
        <p:spPr>
          <a:xfrm>
            <a:off x="298940" y="1219200"/>
            <a:ext cx="8610600" cy="1588"/>
          </a:xfrm>
          <a:prstGeom prst="straightConnector1">
            <a:avLst/>
          </a:prstGeom>
          <a:noFill/>
          <a:ln w="25400" cap="flat" cmpd="sng">
            <a:solidFill>
              <a:schemeClr val="dk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400"/>
              <a:buFont typeface="Arial"/>
              <a:buNone/>
            </a:pPr>
            <a:r>
              <a:rPr lang="en-US">
                <a:solidFill>
                  <a:srgbClr val="C00000"/>
                </a:solidFill>
                <a:latin typeface="Arial"/>
                <a:ea typeface="Arial"/>
                <a:cs typeface="Arial"/>
                <a:sym typeface="Arial"/>
              </a:rPr>
              <a:t>Presentation Outline</a:t>
            </a:r>
            <a:endParaRPr/>
          </a:p>
        </p:txBody>
      </p:sp>
      <p:sp>
        <p:nvSpPr>
          <p:cNvPr id="103" name="Google Shape;103;p2"/>
          <p:cNvSpPr txBox="1">
            <a:spLocks noGrp="1"/>
          </p:cNvSpPr>
          <p:nvPr>
            <p:ph type="body" idx="1"/>
          </p:nvPr>
        </p:nvSpPr>
        <p:spPr>
          <a:xfrm>
            <a:off x="6096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sz="2000" dirty="0">
                <a:latin typeface="Arial"/>
                <a:ea typeface="Arial"/>
                <a:cs typeface="Arial"/>
                <a:sym typeface="Arial"/>
              </a:rPr>
              <a:t>Course Certificate</a:t>
            </a:r>
            <a:endParaRPr dirty="0"/>
          </a:p>
          <a:p>
            <a:pPr marL="342900" lvl="0" indent="-342900" algn="l" rtl="0">
              <a:spcBef>
                <a:spcPts val="400"/>
              </a:spcBef>
              <a:spcAft>
                <a:spcPts val="0"/>
              </a:spcAft>
              <a:buClr>
                <a:schemeClr val="dk1"/>
              </a:buClr>
              <a:buSzPts val="2000"/>
              <a:buChar char="•"/>
            </a:pPr>
            <a:r>
              <a:rPr lang="en-US" sz="2000" dirty="0">
                <a:latin typeface="Arial"/>
                <a:ea typeface="Arial"/>
                <a:cs typeface="Arial"/>
                <a:sym typeface="Arial"/>
              </a:rPr>
              <a:t>Introduction</a:t>
            </a:r>
            <a:endParaRPr dirty="0"/>
          </a:p>
          <a:p>
            <a:pPr marL="342900" lvl="0" indent="-342900" algn="l" rtl="0">
              <a:spcBef>
                <a:spcPts val="400"/>
              </a:spcBef>
              <a:spcAft>
                <a:spcPts val="0"/>
              </a:spcAft>
              <a:buClr>
                <a:schemeClr val="dk1"/>
              </a:buClr>
              <a:buSzPts val="2000"/>
              <a:buChar char="•"/>
            </a:pPr>
            <a:r>
              <a:rPr lang="en-US" sz="2000" dirty="0">
                <a:latin typeface="Arial"/>
                <a:ea typeface="Arial"/>
                <a:cs typeface="Arial"/>
                <a:sym typeface="Arial"/>
              </a:rPr>
              <a:t>Objectives</a:t>
            </a:r>
            <a:endParaRPr dirty="0"/>
          </a:p>
          <a:p>
            <a:pPr marL="342900" lvl="0" indent="-342900" algn="l" rtl="0">
              <a:spcBef>
                <a:spcPts val="400"/>
              </a:spcBef>
              <a:spcAft>
                <a:spcPts val="0"/>
              </a:spcAft>
              <a:buClr>
                <a:schemeClr val="dk1"/>
              </a:buClr>
              <a:buSzPts val="2000"/>
              <a:buChar char="•"/>
            </a:pPr>
            <a:r>
              <a:rPr lang="en-US" sz="2000" dirty="0">
                <a:latin typeface="Arial"/>
                <a:ea typeface="Arial"/>
                <a:cs typeface="Arial"/>
                <a:sym typeface="Arial"/>
              </a:rPr>
              <a:t>Block Diagram / Ideation Map</a:t>
            </a:r>
            <a:endParaRPr dirty="0"/>
          </a:p>
          <a:p>
            <a:pPr marL="342900" lvl="0" indent="-342900" algn="l" rtl="0">
              <a:spcBef>
                <a:spcPts val="400"/>
              </a:spcBef>
              <a:spcAft>
                <a:spcPts val="0"/>
              </a:spcAft>
              <a:buClr>
                <a:schemeClr val="dk1"/>
              </a:buClr>
              <a:buSzPts val="2000"/>
              <a:buChar char="•"/>
            </a:pPr>
            <a:r>
              <a:rPr lang="en-US" sz="2000" dirty="0">
                <a:latin typeface="Arial"/>
                <a:ea typeface="Arial"/>
                <a:cs typeface="Arial"/>
                <a:sym typeface="Arial"/>
              </a:rPr>
              <a:t>Project Implementation</a:t>
            </a:r>
            <a:endParaRPr dirty="0"/>
          </a:p>
          <a:p>
            <a:pPr marL="342900" lvl="0" indent="-342900" algn="l" rtl="0">
              <a:spcBef>
                <a:spcPts val="400"/>
              </a:spcBef>
              <a:spcAft>
                <a:spcPts val="0"/>
              </a:spcAft>
              <a:buClr>
                <a:schemeClr val="dk1"/>
              </a:buClr>
              <a:buSzPts val="2000"/>
              <a:buChar char="•"/>
            </a:pPr>
            <a:r>
              <a:rPr lang="en-US" sz="2000" dirty="0">
                <a:latin typeface="Arial"/>
                <a:ea typeface="Arial"/>
                <a:cs typeface="Arial"/>
                <a:sym typeface="Arial"/>
              </a:rPr>
              <a:t>Results and Discussions</a:t>
            </a:r>
            <a:endParaRPr dirty="0"/>
          </a:p>
          <a:p>
            <a:pPr marL="342900" lvl="0" indent="-342900" algn="l" rtl="0">
              <a:spcBef>
                <a:spcPts val="400"/>
              </a:spcBef>
              <a:spcAft>
                <a:spcPts val="0"/>
              </a:spcAft>
              <a:buClr>
                <a:schemeClr val="dk1"/>
              </a:buClr>
              <a:buSzPts val="2000"/>
              <a:buChar char="•"/>
            </a:pPr>
            <a:r>
              <a:rPr lang="en-US" sz="2000" dirty="0">
                <a:latin typeface="Arial"/>
                <a:ea typeface="Arial"/>
                <a:cs typeface="Arial"/>
                <a:sym typeface="Arial"/>
              </a:rPr>
              <a:t>Conclusion </a:t>
            </a:r>
          </a:p>
          <a:p>
            <a:pPr marL="342900" lvl="0" indent="-342900" algn="l" rtl="0">
              <a:spcBef>
                <a:spcPts val="400"/>
              </a:spcBef>
              <a:spcAft>
                <a:spcPts val="0"/>
              </a:spcAft>
              <a:buClr>
                <a:schemeClr val="dk1"/>
              </a:buClr>
              <a:buSzPts val="2000"/>
              <a:buChar char="•"/>
            </a:pPr>
            <a:r>
              <a:rPr lang="en-US" sz="2000" dirty="0">
                <a:latin typeface="Arial"/>
                <a:cs typeface="Arial"/>
                <a:sym typeface="Arial"/>
              </a:rPr>
              <a:t>Model Screenshots</a:t>
            </a:r>
            <a:endParaRPr dirty="0"/>
          </a:p>
          <a:p>
            <a:pPr marL="342900" lvl="0" indent="-342900" algn="l" rtl="0">
              <a:spcBef>
                <a:spcPts val="400"/>
              </a:spcBef>
              <a:spcAft>
                <a:spcPts val="0"/>
              </a:spcAft>
              <a:buClr>
                <a:schemeClr val="dk1"/>
              </a:buClr>
              <a:buSzPts val="2000"/>
              <a:buChar char="•"/>
            </a:pPr>
            <a:r>
              <a:rPr lang="en-US" sz="2000" dirty="0">
                <a:latin typeface="Arial"/>
                <a:ea typeface="Arial"/>
                <a:cs typeface="Arial"/>
                <a:sym typeface="Arial"/>
              </a:rPr>
              <a:t>References</a:t>
            </a:r>
            <a:endParaRPr dirty="0"/>
          </a:p>
          <a:p>
            <a:pPr marL="342900" lvl="0" indent="-139700" algn="l" rtl="0">
              <a:spcBef>
                <a:spcPts val="640"/>
              </a:spcBef>
              <a:spcAft>
                <a:spcPts val="0"/>
              </a:spcAft>
              <a:buClr>
                <a:schemeClr val="dk1"/>
              </a:buClr>
              <a:buSzPts val="3200"/>
              <a:buNone/>
            </a:pPr>
            <a:endParaRPr dirty="0"/>
          </a:p>
        </p:txBody>
      </p:sp>
      <p:sp>
        <p:nvSpPr>
          <p:cNvPr id="104" name="Google Shape;10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 April 2022</a:t>
            </a:r>
            <a:endParaRPr dirty="0"/>
          </a:p>
        </p:txBody>
      </p:sp>
      <p:sp>
        <p:nvSpPr>
          <p:cNvPr id="105" name="Google Shape;10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106" name="Google Shape;10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100bc294057_0_41"/>
          <p:cNvSpPr txBox="1">
            <a:spLocks noGrp="1"/>
          </p:cNvSpPr>
          <p:nvPr>
            <p:ph type="title"/>
          </p:nvPr>
        </p:nvSpPr>
        <p:spPr>
          <a:xfrm>
            <a:off x="298940" y="228600"/>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400"/>
              <a:buFont typeface="Arial"/>
              <a:buNone/>
            </a:pPr>
            <a:r>
              <a:rPr lang="en-US" sz="3900">
                <a:solidFill>
                  <a:srgbClr val="C00000"/>
                </a:solidFill>
                <a:latin typeface="Arial"/>
                <a:ea typeface="Arial"/>
                <a:cs typeface="Arial"/>
                <a:sym typeface="Arial"/>
              </a:rPr>
              <a:t>Methodology</a:t>
            </a:r>
            <a:endParaRPr sz="3900"/>
          </a:p>
        </p:txBody>
      </p:sp>
      <p:sp>
        <p:nvSpPr>
          <p:cNvPr id="185" name="Google Shape;185;g100bc294057_0_41"/>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342900" indent="-241300" algn="just">
              <a:lnSpc>
                <a:spcPct val="150000"/>
              </a:lnSpc>
              <a:spcBef>
                <a:spcPts val="560"/>
              </a:spcBef>
              <a:buSzPts val="1200"/>
              <a:buFont typeface="Wingdings" pitchFamily="2" charset="2"/>
              <a:buChar char="q"/>
            </a:pPr>
            <a:r>
              <a:rPr lang="en-US" sz="1600" dirty="0">
                <a:latin typeface="Arial"/>
                <a:ea typeface="Arial"/>
                <a:cs typeface="Arial"/>
                <a:sym typeface="Arial"/>
              </a:rPr>
              <a:t>MO</a:t>
            </a:r>
            <a:r>
              <a:rPr lang="en-US" sz="1600" b="1" dirty="0">
                <a:latin typeface="Arial"/>
                <a:ea typeface="Arial"/>
                <a:cs typeface="Arial"/>
                <a:sym typeface="Arial"/>
              </a:rPr>
              <a:t>DEL OBJECTIVE </a:t>
            </a:r>
          </a:p>
          <a:p>
            <a:pPr marL="342900" indent="-241300" algn="just">
              <a:lnSpc>
                <a:spcPct val="150000"/>
              </a:lnSpc>
              <a:spcBef>
                <a:spcPts val="560"/>
              </a:spcBef>
              <a:buSzPts val="1200"/>
              <a:buFont typeface="Wingdings" pitchFamily="2" charset="2"/>
              <a:buChar char="Ø"/>
            </a:pPr>
            <a:r>
              <a:rPr lang="en-US" sz="1600" b="1" dirty="0">
                <a:latin typeface="Arial"/>
                <a:ea typeface="Arial"/>
                <a:cs typeface="Arial"/>
                <a:sym typeface="Arial"/>
              </a:rPr>
              <a:t> </a:t>
            </a:r>
            <a:r>
              <a:rPr lang="en-US" sz="1600" dirty="0">
                <a:latin typeface="Arial" pitchFamily="34" charset="0"/>
                <a:cs typeface="Arial" pitchFamily="34" charset="0"/>
              </a:rPr>
              <a:t>The aim of this thesis is to diagnose the financial health of businesses using machine learning algorithms. A detailed study of using several data-driven models to forecast corporate bankruptcy (firm default) was conducted.</a:t>
            </a:r>
          </a:p>
          <a:p>
            <a:pPr marL="342900" indent="-241300" algn="just">
              <a:lnSpc>
                <a:spcPct val="150000"/>
              </a:lnSpc>
              <a:spcBef>
                <a:spcPts val="560"/>
              </a:spcBef>
              <a:buSzPts val="1200"/>
              <a:buFont typeface="Wingdings" pitchFamily="2" charset="2"/>
              <a:buChar char="Ø"/>
            </a:pPr>
            <a:r>
              <a:rPr lang="en-US" sz="1600" dirty="0">
                <a:latin typeface="Arial" pitchFamily="34" charset="0"/>
                <a:cs typeface="Arial" pitchFamily="34" charset="0"/>
              </a:rPr>
              <a:t> Both qualitative assessments from financial experts and quantitative econometric factors will be considered for training models for predicting financial credit risk.</a:t>
            </a:r>
          </a:p>
          <a:p>
            <a:pPr marL="342900" lvl="0" indent="-241300" algn="just" rtl="0">
              <a:lnSpc>
                <a:spcPct val="150000"/>
              </a:lnSpc>
              <a:spcBef>
                <a:spcPts val="560"/>
              </a:spcBef>
              <a:spcAft>
                <a:spcPts val="0"/>
              </a:spcAft>
              <a:buSzPts val="1200"/>
              <a:buFont typeface="Wingdings" pitchFamily="2" charset="2"/>
              <a:buChar char="q"/>
            </a:pPr>
            <a:endParaRPr lang="en-US" sz="1600" b="1" dirty="0">
              <a:latin typeface="Arial"/>
              <a:ea typeface="Arial"/>
              <a:cs typeface="Arial"/>
              <a:sym typeface="Arial"/>
            </a:endParaRPr>
          </a:p>
        </p:txBody>
      </p:sp>
      <p:sp>
        <p:nvSpPr>
          <p:cNvPr id="186" name="Google Shape;186;g100bc294057_0_41"/>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 April 2022</a:t>
            </a:r>
            <a:endParaRPr dirty="0"/>
          </a:p>
        </p:txBody>
      </p:sp>
      <p:sp>
        <p:nvSpPr>
          <p:cNvPr id="192" name="Google Shape;192;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193" name="Google Shape;193;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
        <p:nvSpPr>
          <p:cNvPr id="194" name="Google Shape;194;p9"/>
          <p:cNvSpPr txBox="1">
            <a:spLocks noGrp="1"/>
          </p:cNvSpPr>
          <p:nvPr>
            <p:ph type="title"/>
          </p:nvPr>
        </p:nvSpPr>
        <p:spPr>
          <a:xfrm>
            <a:off x="381000" y="381000"/>
            <a:ext cx="8229600" cy="6858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C00000"/>
              </a:buClr>
              <a:buSzPct val="100000"/>
              <a:buFont typeface="Arial"/>
              <a:buNone/>
            </a:pPr>
            <a:r>
              <a:rPr lang="en-US">
                <a:solidFill>
                  <a:srgbClr val="C00000"/>
                </a:solidFill>
                <a:latin typeface="Arial"/>
                <a:ea typeface="Arial"/>
                <a:cs typeface="Arial"/>
                <a:sym typeface="Arial"/>
              </a:rPr>
              <a:t>Results and Discussion</a:t>
            </a:r>
            <a:endParaRPr/>
          </a:p>
        </p:txBody>
      </p:sp>
      <p:sp>
        <p:nvSpPr>
          <p:cNvPr id="195" name="Google Shape;195;p9"/>
          <p:cNvSpPr txBox="1">
            <a:spLocks noGrp="1"/>
          </p:cNvSpPr>
          <p:nvPr>
            <p:ph type="body" idx="1"/>
          </p:nvPr>
        </p:nvSpPr>
        <p:spPr>
          <a:xfrm>
            <a:off x="457200" y="1400175"/>
            <a:ext cx="8305800" cy="4772025"/>
          </a:xfrm>
          <a:prstGeom prst="rect">
            <a:avLst/>
          </a:prstGeom>
          <a:noFill/>
          <a:ln>
            <a:noFill/>
          </a:ln>
        </p:spPr>
        <p:txBody>
          <a:bodyPr spcFirstLastPara="1" wrap="square" lIns="91425" tIns="45700" rIns="91425" bIns="45700" anchor="t" anchorCtr="0">
            <a:normAutofit fontScale="92500" lnSpcReduction="10000"/>
          </a:bodyPr>
          <a:lstStyle/>
          <a:p>
            <a:pPr algn="just">
              <a:buFont typeface="Wingdings" pitchFamily="2" charset="2"/>
              <a:buChar char="Ø"/>
            </a:pPr>
            <a:r>
              <a:rPr lang="en-US" sz="1800" dirty="0"/>
              <a:t>The German Credit dataset used in this study is publicly available at the University of California, Irvine (UCI) Machine Learning Repository. In which there are 1000 instances divided into two classes; 700 “good credit” and 300 “bad/refused credit request”. The original credit dataset contains 20 variables that fall into 13 categorical and 7 numerical ones listed in Table . However, this research work is conducted entirely on a processed copy (by the </a:t>
            </a:r>
            <a:r>
              <a:rPr lang="en-US" sz="1800" dirty="0" err="1"/>
              <a:t>Strathclyde</a:t>
            </a:r>
            <a:r>
              <a:rPr lang="en-US" sz="1800" dirty="0"/>
              <a:t> University) that is also available at UCI repository. The processed dataset is a conversion of the originals into 25 numerical variables, in which number 25 is an output variable (Good/Bad). Figure illustrates the distribution of the numerical variables</a:t>
            </a:r>
          </a:p>
          <a:p>
            <a:r>
              <a:rPr lang="en-US" sz="1800" dirty="0"/>
              <a:t>This confusion matrix illustrates the classification’s “confusion” or what is called </a:t>
            </a:r>
          </a:p>
          <a:p>
            <a:r>
              <a:rPr lang="en-US" sz="1800" dirty="0"/>
              <a:t>classification error, in which the rows represent the actual classes and the columns represent the predicted classes. Total number of correctly classified instances will be represented diagonally in True Positive (TP) and True Negative (TN) cells. TP represents “Actual Good” classified as “Good” while TN represents “Actual Bad” classified as “Bad”. The higher TP and TN the better is the performance of the classification algorithm. Incorrectly classified instances go to False Positive (FP) and False Negative (FN) that are “Actual Good” classified as “Bad” and “Actual Bad” classified as “Good” respectively. Total sum of the correctly and incorrectly classified classes should match the total number of the input instances. </a:t>
            </a:r>
          </a:p>
          <a:p>
            <a:pPr algn="just">
              <a:buFont typeface="Wingdings" pitchFamily="2" charset="2"/>
              <a:buChar char="Ø"/>
            </a:pP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100bc294057_0_5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r>
              <a:rPr lang="en-US" dirty="0"/>
              <a:t>12 April 2022</a:t>
            </a:r>
          </a:p>
        </p:txBody>
      </p:sp>
      <p:sp>
        <p:nvSpPr>
          <p:cNvPr id="201" name="Google Shape;201;g100bc294057_0_5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202" name="Google Shape;202;g100bc294057_0_5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
        <p:nvSpPr>
          <p:cNvPr id="203" name="Google Shape;203;g100bc294057_0_56"/>
          <p:cNvSpPr txBox="1">
            <a:spLocks noGrp="1"/>
          </p:cNvSpPr>
          <p:nvPr>
            <p:ph type="title"/>
          </p:nvPr>
        </p:nvSpPr>
        <p:spPr>
          <a:xfrm>
            <a:off x="381000" y="381000"/>
            <a:ext cx="8229600" cy="6858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C00000"/>
              </a:buClr>
              <a:buSzPct val="100000"/>
              <a:buFont typeface="Arial"/>
              <a:buNone/>
            </a:pPr>
            <a:r>
              <a:rPr lang="en-US">
                <a:solidFill>
                  <a:srgbClr val="C00000"/>
                </a:solidFill>
                <a:latin typeface="Arial"/>
                <a:ea typeface="Arial"/>
                <a:cs typeface="Arial"/>
                <a:sym typeface="Arial"/>
              </a:rPr>
              <a:t>Results and Discussion</a:t>
            </a:r>
            <a:endParaRPr/>
          </a:p>
        </p:txBody>
      </p:sp>
      <p:sp>
        <p:nvSpPr>
          <p:cNvPr id="204" name="Google Shape;204;g100bc294057_0_56"/>
          <p:cNvSpPr txBox="1">
            <a:spLocks noGrp="1"/>
          </p:cNvSpPr>
          <p:nvPr>
            <p:ph type="body" idx="1"/>
          </p:nvPr>
        </p:nvSpPr>
        <p:spPr>
          <a:xfrm>
            <a:off x="419100" y="1357313"/>
            <a:ext cx="8305800" cy="4795837"/>
          </a:xfrm>
          <a:prstGeom prst="rect">
            <a:avLst/>
          </a:prstGeom>
          <a:noFill/>
          <a:ln>
            <a:noFill/>
          </a:ln>
        </p:spPr>
        <p:txBody>
          <a:bodyPr spcFirstLastPara="1" wrap="square" lIns="91425" tIns="45700" rIns="91425" bIns="45700" anchor="t" anchorCtr="0">
            <a:normAutofit/>
          </a:bodyPr>
          <a:lstStyle/>
          <a:p>
            <a:r>
              <a:rPr lang="en-US" sz="1800" dirty="0"/>
              <a:t>Several mathematical measures based on the confusion matrix make it easier to assess deeply the performance of the classification algorithm, also make it easier to compare the performance of different algorithms. Due to the variety of measures most of the researchers use and for better comparison, this study will report a number of measures that are: </a:t>
            </a:r>
          </a:p>
          <a:p>
            <a:r>
              <a:rPr lang="en-US" sz="1800" dirty="0"/>
              <a:t>·Total Accuracy (Correctly Classified Instances) = TP + TN / ( TP + TN + FP + FN ) </a:t>
            </a:r>
          </a:p>
          <a:p>
            <a:r>
              <a:rPr lang="en-US" sz="1800" dirty="0"/>
              <a:t>·Sensitivity (Recall, Hit Rate, TP Rate, or Type II Error) = TP / ( TP + FN ) </a:t>
            </a:r>
          </a:p>
          <a:p>
            <a:r>
              <a:rPr lang="en-US" sz="1800" dirty="0"/>
              <a:t>·Precision (Confidence or Type I Error) = TP / ( TP + FP ) </a:t>
            </a:r>
          </a:p>
          <a:p>
            <a:r>
              <a:rPr lang="en-US" sz="1800" dirty="0"/>
              <a:t>·F-Measure = (2 * Precision * Sensitivity) / (Precision * Sensitivity) </a:t>
            </a:r>
          </a:p>
          <a:p>
            <a:r>
              <a:rPr lang="en-US" sz="1800" dirty="0"/>
              <a:t>·Area Under Receiver Operating Characteristics Curve (AUC) [19, 24], for some of </a:t>
            </a:r>
          </a:p>
          <a:p>
            <a:r>
              <a:rPr lang="en-US" sz="1800" dirty="0"/>
              <a:t>the algorithms. It is calculated automatically in </a:t>
            </a:r>
            <a:r>
              <a:rPr lang="en-US" sz="1800" dirty="0" err="1"/>
              <a:t>Weka</a:t>
            </a:r>
            <a:r>
              <a:rPr lang="en-US" sz="1800" dirty="0"/>
              <a:t> environment. This study tries empirically to find out the potentials of Random Forest Trees in classification by tuning the used models. That includes relying on the literature and arbitrary selection of model parameters.</a:t>
            </a:r>
          </a:p>
          <a:p>
            <a:pPr marL="342900" lvl="0" indent="-139700" algn="l" rtl="0">
              <a:spcBef>
                <a:spcPts val="640"/>
              </a:spcBef>
              <a:spcAft>
                <a:spcPts val="0"/>
              </a:spcAft>
              <a:buClr>
                <a:schemeClr val="dk1"/>
              </a:buClr>
              <a:buSzPct val="100000"/>
              <a:buNone/>
            </a:pPr>
            <a:endParaRPr sz="1800" b="1"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5739"/>
            <a:ext cx="4029075" cy="957262"/>
          </a:xfrm>
        </p:spPr>
        <p:txBody>
          <a:bodyPr/>
          <a:lstStyle/>
          <a:p>
            <a:r>
              <a:rPr lang="en-US" dirty="0">
                <a:solidFill>
                  <a:srgbClr val="FF0000"/>
                </a:solidFill>
              </a:rPr>
              <a:t>Conclusion</a:t>
            </a:r>
          </a:p>
        </p:txBody>
      </p:sp>
      <p:sp>
        <p:nvSpPr>
          <p:cNvPr id="3" name="Subtitle 2"/>
          <p:cNvSpPr>
            <a:spLocks noGrp="1"/>
          </p:cNvSpPr>
          <p:nvPr>
            <p:ph type="subTitle" idx="1"/>
          </p:nvPr>
        </p:nvSpPr>
        <p:spPr>
          <a:xfrm>
            <a:off x="500063" y="1343025"/>
            <a:ext cx="8086725" cy="4872038"/>
          </a:xfrm>
        </p:spPr>
        <p:txBody>
          <a:bodyPr>
            <a:noAutofit/>
          </a:bodyPr>
          <a:lstStyle/>
          <a:p>
            <a:pPr algn="just">
              <a:buFont typeface="Arial" pitchFamily="34" charset="0"/>
              <a:buChar char="•"/>
            </a:pPr>
            <a:r>
              <a:rPr lang="en-US" sz="1600" dirty="0">
                <a:latin typeface="Arial" pitchFamily="34" charset="0"/>
                <a:cs typeface="Arial" pitchFamily="34" charset="0"/>
              </a:rPr>
              <a:t>Due to the importance of understanding and managing the risks in volatile business domains, it is required to find an effective aid in making decisions. The results of this research show that Random Forest Trees algorithm is a promising opportunity for Business Analytics in predicting credit risk. The main advantages of using Random Forest Trees in prediction are the competitive classification accuracy and simplicity. Such simplicity makes it easier for decision makers to understand more the underlying relations, especially for the fact that none of the classification approaches achieved significant accuracy. The pluses make the results of decision trees more useful and appealing for business domain experts than other approaches. A noteworthy finding is the effect of injected randomness and how to grow the individual trees on producing better classification results. The empirical findings of this research and others open the door for deeper future work to improve the performance of decision trees. Firstly, to improve the classification models by enhancing the way to grow the decision trees, and better variable selection. Secondly, hybrid approaches incorporating Random Forest Trees need thorough investigation and testing. The possibilities vary starting from the results of this research as the use of different datasets, the redesign of the datasets to include or exclude affecting variables, study the impact of each variable on the overall performance, and model different problems as the bankruptcy prediction.</a:t>
            </a:r>
          </a:p>
          <a:p>
            <a:pPr algn="just">
              <a:buFont typeface="Arial" pitchFamily="34" charset="0"/>
              <a:buChar char="•"/>
            </a:pPr>
            <a:endParaRPr lang="en-US" sz="1600" dirty="0">
              <a:latin typeface="+mj-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7" name="Rectangle 6"/>
          <p:cNvSpPr/>
          <p:nvPr/>
        </p:nvSpPr>
        <p:spPr>
          <a:xfrm>
            <a:off x="750176" y="322609"/>
            <a:ext cx="4576894" cy="70788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dirty="0">
                <a:ln w="11430"/>
                <a:solidFill>
                  <a:srgbClr val="FF0000"/>
                </a:solidFill>
              </a:rPr>
              <a:t>Model Screenshots</a:t>
            </a:r>
            <a:endParaRPr lang="en-US" sz="4000" b="1" cap="none" spc="0" dirty="0">
              <a:ln w="11430"/>
              <a:solidFill>
                <a:srgbClr val="FF0000"/>
              </a:solidFill>
              <a:effectLst>
                <a:outerShdw blurRad="50800" dist="39000" dir="5460000" algn="tl">
                  <a:srgbClr val="000000">
                    <a:alpha val="38000"/>
                  </a:srgbClr>
                </a:outerShdw>
              </a:effectLst>
            </a:endParaRPr>
          </a:p>
        </p:txBody>
      </p:sp>
      <p:pic>
        <p:nvPicPr>
          <p:cNvPr id="5" name="Picture 4" descr="Screenshot (256).png"/>
          <p:cNvPicPr>
            <a:picLocks noChangeAspect="1"/>
          </p:cNvPicPr>
          <p:nvPr/>
        </p:nvPicPr>
        <p:blipFill>
          <a:blip r:embed="rId2" cstate="print"/>
          <a:stretch>
            <a:fillRect/>
          </a:stretch>
        </p:blipFill>
        <p:spPr>
          <a:xfrm>
            <a:off x="1600200" y="1758315"/>
            <a:ext cx="5943600" cy="33413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6" name="Rectangle 5"/>
          <p:cNvSpPr/>
          <p:nvPr/>
        </p:nvSpPr>
        <p:spPr>
          <a:xfrm>
            <a:off x="379828" y="253220"/>
            <a:ext cx="5317587"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dirty="0">
                <a:ln w="11430"/>
                <a:solidFill>
                  <a:srgbClr val="FF0000"/>
                </a:solidFill>
              </a:rPr>
              <a:t>Model Screenshots</a:t>
            </a:r>
            <a:endParaRPr lang="en-US" sz="4000" b="1" dirty="0">
              <a:ln w="11430"/>
              <a:solidFill>
                <a:srgbClr val="FF0000"/>
              </a:solidFill>
              <a:effectLst>
                <a:outerShdw blurRad="50800" dist="39000" dir="5460000" algn="tl">
                  <a:srgbClr val="000000">
                    <a:alpha val="38000"/>
                  </a:srgbClr>
                </a:outerShdw>
              </a:effectLst>
            </a:endParaRPr>
          </a:p>
          <a:p>
            <a:pPr algn="ctr"/>
            <a:endParaRPr lang="en-US" sz="4000"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ndParaRPr>
          </a:p>
        </p:txBody>
      </p:sp>
      <p:pic>
        <p:nvPicPr>
          <p:cNvPr id="5" name="Picture 4" descr="Screenshot (253).png"/>
          <p:cNvPicPr>
            <a:picLocks noChangeAspect="1"/>
          </p:cNvPicPr>
          <p:nvPr/>
        </p:nvPicPr>
        <p:blipFill>
          <a:blip r:embed="rId2" cstate="print"/>
          <a:stretch>
            <a:fillRect/>
          </a:stretch>
        </p:blipFill>
        <p:spPr>
          <a:xfrm>
            <a:off x="1600200" y="1758315"/>
            <a:ext cx="5943600" cy="33413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8" name="Rectangle 7"/>
          <p:cNvSpPr/>
          <p:nvPr/>
        </p:nvSpPr>
        <p:spPr>
          <a:xfrm>
            <a:off x="436099" y="350744"/>
            <a:ext cx="5430129"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000" dirty="0">
                <a:ln w="11430"/>
                <a:solidFill>
                  <a:srgbClr val="FF0000"/>
                </a:solidFill>
              </a:rPr>
              <a:t>Model Screenshots</a:t>
            </a:r>
            <a:endParaRPr lang="en-US" sz="4000" b="1" dirty="0">
              <a:ln w="11430"/>
              <a:solidFill>
                <a:srgbClr val="FF0000"/>
              </a:solidFill>
              <a:effectLst>
                <a:outerShdw blurRad="50800" dist="39000" dir="5460000" algn="tl">
                  <a:srgbClr val="000000">
                    <a:alpha val="38000"/>
                  </a:srgbClr>
                </a:outerShdw>
              </a:effectLst>
            </a:endParaRPr>
          </a:p>
          <a:p>
            <a:endParaRPr lang="en-US" sz="4000"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ndParaRPr>
          </a:p>
        </p:txBody>
      </p:sp>
      <p:pic>
        <p:nvPicPr>
          <p:cNvPr id="5" name="Picture 4" descr="Screenshot (255).png"/>
          <p:cNvPicPr>
            <a:picLocks noChangeAspect="1"/>
          </p:cNvPicPr>
          <p:nvPr/>
        </p:nvPicPr>
        <p:blipFill>
          <a:blip r:embed="rId2" cstate="print"/>
          <a:stretch>
            <a:fillRect/>
          </a:stretch>
        </p:blipFill>
        <p:spPr>
          <a:xfrm>
            <a:off x="1600200" y="1758315"/>
            <a:ext cx="5943600" cy="33413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13"/>
            <a:ext cx="5400676" cy="1028700"/>
          </a:xfrm>
        </p:spPr>
        <p:txBody>
          <a:bodyPr/>
          <a:lstStyle/>
          <a:p>
            <a:r>
              <a:rPr lang="en-US" dirty="0">
                <a:solidFill>
                  <a:srgbClr val="FF0000"/>
                </a:solidFill>
              </a:rPr>
              <a:t>Model Screenshots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pic>
        <p:nvPicPr>
          <p:cNvPr id="6" name="Picture 5" descr="Screenshot (254).png"/>
          <p:cNvPicPr>
            <a:picLocks noChangeAspect="1"/>
          </p:cNvPicPr>
          <p:nvPr/>
        </p:nvPicPr>
        <p:blipFill>
          <a:blip r:embed="rId2" cstate="print"/>
          <a:stretch>
            <a:fillRect/>
          </a:stretch>
        </p:blipFill>
        <p:spPr>
          <a:xfrm>
            <a:off x="1600200" y="1758315"/>
            <a:ext cx="5943600" cy="33413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1"/>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 April 2022</a:t>
            </a:r>
            <a:endParaRPr dirty="0"/>
          </a:p>
        </p:txBody>
      </p:sp>
      <p:sp>
        <p:nvSpPr>
          <p:cNvPr id="219" name="Google Shape;219;p1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220" name="Google Shape;220;p1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
        <p:nvSpPr>
          <p:cNvPr id="221" name="Google Shape;221;p11"/>
          <p:cNvSpPr txBox="1"/>
          <p:nvPr/>
        </p:nvSpPr>
        <p:spPr>
          <a:xfrm>
            <a:off x="457200" y="304800"/>
            <a:ext cx="82296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000"/>
              <a:buFont typeface="Calibri"/>
              <a:buNone/>
            </a:pPr>
            <a:endParaRPr sz="4000" dirty="0">
              <a:solidFill>
                <a:srgbClr val="C00000"/>
              </a:solidFill>
              <a:latin typeface="Arial"/>
              <a:ea typeface="Arial"/>
              <a:cs typeface="Arial"/>
              <a:sym typeface="Arial"/>
            </a:endParaRPr>
          </a:p>
          <a:p>
            <a:pPr marL="0" marR="0" lvl="0" indent="0" algn="l" rtl="0">
              <a:spcBef>
                <a:spcPts val="0"/>
              </a:spcBef>
              <a:spcAft>
                <a:spcPts val="0"/>
              </a:spcAft>
              <a:buClr>
                <a:srgbClr val="C00000"/>
              </a:buClr>
              <a:buSzPts val="4000"/>
              <a:buFont typeface="Arial"/>
              <a:buNone/>
            </a:pPr>
            <a:r>
              <a:rPr lang="en-US" sz="4000" dirty="0">
                <a:solidFill>
                  <a:srgbClr val="C00000"/>
                </a:solidFill>
                <a:latin typeface="Arial"/>
                <a:ea typeface="Arial"/>
                <a:cs typeface="Arial"/>
                <a:sym typeface="Arial"/>
              </a:rPr>
              <a:t>References</a:t>
            </a:r>
            <a:br>
              <a:rPr lang="en-US" sz="4000" dirty="0">
                <a:solidFill>
                  <a:schemeClr val="dk1"/>
                </a:solidFill>
                <a:latin typeface="Arial"/>
                <a:ea typeface="Arial"/>
                <a:cs typeface="Arial"/>
                <a:sym typeface="Arial"/>
              </a:rPr>
            </a:br>
            <a:endParaRPr sz="4000" dirty="0">
              <a:solidFill>
                <a:schemeClr val="dk1"/>
              </a:solidFill>
              <a:latin typeface="Arial"/>
              <a:ea typeface="Arial"/>
              <a:cs typeface="Arial"/>
              <a:sym typeface="Arial"/>
            </a:endParaRPr>
          </a:p>
        </p:txBody>
      </p:sp>
      <p:sp>
        <p:nvSpPr>
          <p:cNvPr id="9" name="Title 6"/>
          <p:cNvSpPr>
            <a:spLocks noGrp="1"/>
          </p:cNvSpPr>
          <p:nvPr>
            <p:ph type="body" idx="1"/>
          </p:nvPr>
        </p:nvSpPr>
        <p:spPr>
          <a:xfrm>
            <a:off x="457200" y="1457325"/>
            <a:ext cx="8229600" cy="4668838"/>
          </a:xfrm>
        </p:spPr>
        <p:txBody>
          <a:bodyPr/>
          <a:lstStyle/>
          <a:p>
            <a:pPr lvl="0"/>
            <a:r>
              <a:rPr lang="en-US" sz="2000" dirty="0"/>
              <a:t>All Information is collected from the Internet sources like Google…</a:t>
            </a:r>
          </a:p>
          <a:p>
            <a:r>
              <a:rPr lang="en-US" sz="2000" dirty="0"/>
              <a:t>Dataset - https://www.kaggle.com/datasets/uciml/german-credit.</a:t>
            </a:r>
          </a:p>
          <a:p>
            <a:r>
              <a:rPr lang="en-US" sz="2000" dirty="0"/>
              <a:t>Google </a:t>
            </a:r>
            <a:r>
              <a:rPr lang="en-US" sz="2000" dirty="0" err="1"/>
              <a:t>Colab</a:t>
            </a:r>
            <a:r>
              <a:rPr lang="en-US" sz="2000" dirty="0"/>
              <a:t>  - https://colab.research.google.com/?utm_source=scs-index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p:nvPr/>
        </p:nvSpPr>
        <p:spPr>
          <a:xfrm>
            <a:off x="533400" y="381000"/>
            <a:ext cx="8229600" cy="655638"/>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spcBef>
                <a:spcPts val="0"/>
              </a:spcBef>
              <a:spcAft>
                <a:spcPts val="0"/>
              </a:spcAft>
              <a:buClr>
                <a:srgbClr val="C00000"/>
              </a:buClr>
              <a:buSzPct val="100000"/>
              <a:buFont typeface="Arial"/>
              <a:buNone/>
            </a:pPr>
            <a:r>
              <a:rPr lang="en-US" sz="4400">
                <a:solidFill>
                  <a:srgbClr val="C00000"/>
                </a:solidFill>
                <a:latin typeface="Arial"/>
                <a:ea typeface="Arial"/>
                <a:cs typeface="Arial"/>
                <a:sym typeface="Arial"/>
              </a:rPr>
              <a:t>Course Certificate</a:t>
            </a:r>
            <a:endParaRPr/>
          </a:p>
        </p:txBody>
      </p:sp>
      <p:sp>
        <p:nvSpPr>
          <p:cNvPr id="112" name="Google Shape;112;p3"/>
          <p:cNvSpPr txBox="1"/>
          <p:nvPr/>
        </p:nvSpPr>
        <p:spPr>
          <a:xfrm>
            <a:off x="609600" y="1788459"/>
            <a:ext cx="8001000" cy="3459163"/>
          </a:xfrm>
          <a:prstGeom prst="rect">
            <a:avLst/>
          </a:prstGeom>
          <a:noFill/>
          <a:ln>
            <a:noFill/>
          </a:ln>
        </p:spPr>
        <p:txBody>
          <a:bodyPr spcFirstLastPara="1" wrap="square" lIns="91425" tIns="45700" rIns="91425" bIns="45700" anchor="t" anchorCtr="0">
            <a:normAutofit/>
          </a:bodyPr>
          <a:lstStyle/>
          <a:p>
            <a:pPr marL="457200" marR="0" lvl="0" indent="0" algn="just" rtl="0">
              <a:lnSpc>
                <a:spcPct val="80000"/>
              </a:lnSpc>
              <a:spcBef>
                <a:spcPts val="0"/>
              </a:spcBef>
              <a:spcAft>
                <a:spcPts val="0"/>
              </a:spcAft>
              <a:buNone/>
            </a:pPr>
            <a:endParaRPr sz="2800">
              <a:solidFill>
                <a:schemeClr val="dk1"/>
              </a:solidFill>
              <a:latin typeface="Calibri"/>
              <a:ea typeface="Calibri"/>
              <a:cs typeface="Calibri"/>
              <a:sym typeface="Calibri"/>
            </a:endParaRPr>
          </a:p>
        </p:txBody>
      </p:sp>
      <p:sp>
        <p:nvSpPr>
          <p:cNvPr id="113" name="Google Shape;113;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 April 2022</a:t>
            </a:r>
            <a:endParaRPr dirty="0"/>
          </a:p>
        </p:txBody>
      </p:sp>
      <p:sp>
        <p:nvSpPr>
          <p:cNvPr id="114" name="Google Shape;114;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115" name="Google Shape;115;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p:nvPr/>
        </p:nvSpPr>
        <p:spPr>
          <a:xfrm>
            <a:off x="533400" y="381000"/>
            <a:ext cx="8229600" cy="655638"/>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spcBef>
                <a:spcPts val="0"/>
              </a:spcBef>
              <a:spcAft>
                <a:spcPts val="0"/>
              </a:spcAft>
              <a:buClr>
                <a:srgbClr val="C00000"/>
              </a:buClr>
              <a:buSzPct val="100000"/>
              <a:buFont typeface="Arial"/>
              <a:buNone/>
            </a:pPr>
            <a:r>
              <a:rPr lang="en-US" sz="4400">
                <a:solidFill>
                  <a:srgbClr val="C00000"/>
                </a:solidFill>
                <a:latin typeface="Arial"/>
                <a:ea typeface="Arial"/>
                <a:cs typeface="Arial"/>
                <a:sym typeface="Arial"/>
              </a:rPr>
              <a:t>Introduction</a:t>
            </a:r>
            <a:endParaRPr/>
          </a:p>
        </p:txBody>
      </p:sp>
      <p:sp>
        <p:nvSpPr>
          <p:cNvPr id="121" name="Google Shape;121;p4"/>
          <p:cNvSpPr txBox="1"/>
          <p:nvPr/>
        </p:nvSpPr>
        <p:spPr>
          <a:xfrm>
            <a:off x="457200" y="1447801"/>
            <a:ext cx="8305800" cy="4800600"/>
          </a:xfrm>
          <a:prstGeom prst="rect">
            <a:avLst/>
          </a:prstGeom>
          <a:noFill/>
          <a:ln>
            <a:noFill/>
          </a:ln>
        </p:spPr>
        <p:txBody>
          <a:bodyPr spcFirstLastPara="1" wrap="square" lIns="91425" tIns="45700" rIns="91425" bIns="45700" anchor="t" anchorCtr="0">
            <a:normAutofit fontScale="92500" lnSpcReduction="10000"/>
          </a:bodyPr>
          <a:lstStyle/>
          <a:p>
            <a:pPr marL="342900" indent="-342900" algn="just">
              <a:spcBef>
                <a:spcPts val="518"/>
              </a:spcBef>
              <a:buClr>
                <a:schemeClr val="dk1"/>
              </a:buClr>
              <a:buSzPct val="80000"/>
              <a:buFont typeface="Arial" pitchFamily="34" charset="0"/>
              <a:buChar char="•"/>
            </a:pPr>
            <a:r>
              <a:rPr lang="en-US" sz="2100" dirty="0">
                <a:latin typeface="+mn-lt"/>
                <a:ea typeface="Calibri" pitchFamily="34" charset="0"/>
                <a:cs typeface="Calibri" pitchFamily="34" charset="0"/>
              </a:rPr>
              <a:t>In the era of stringent and dynamic business environment, it is crucial for organizations to foresee their clients’ delinquency behavior. Such environment and behavior create unreliable base for strategic planning and risk management. Business Analytics combines the business expertise and computer intelligence to assist the decision makers by predicting an individual's credit status. </a:t>
            </a:r>
          </a:p>
          <a:p>
            <a:pPr marL="342900" indent="-342900" algn="just">
              <a:spcBef>
                <a:spcPts val="518"/>
              </a:spcBef>
              <a:buClr>
                <a:schemeClr val="dk1"/>
              </a:buClr>
              <a:buSzPct val="80000"/>
              <a:buFont typeface="Arial" pitchFamily="34" charset="0"/>
              <a:buChar char="•"/>
            </a:pPr>
            <a:r>
              <a:rPr lang="en-US" sz="2100" dirty="0">
                <a:latin typeface="+mn-lt"/>
                <a:ea typeface="Calibri" pitchFamily="34" charset="0"/>
                <a:cs typeface="Calibri" pitchFamily="34" charset="0"/>
              </a:rPr>
              <a:t>This empirical research aims to evaluate the performance of different Machine Learning algorithms for credit risk prediction with more focus on Random Forest Trees. Several experiments inspired by observation and literature illustrate the potentials of computer-based model in classifying a number of bank history records. </a:t>
            </a:r>
          </a:p>
          <a:p>
            <a:pPr marL="342900" indent="-342900" algn="just">
              <a:spcBef>
                <a:spcPts val="518"/>
              </a:spcBef>
              <a:buClr>
                <a:schemeClr val="dk1"/>
              </a:buClr>
              <a:buSzPct val="80000"/>
              <a:buFont typeface="Arial" pitchFamily="34" charset="0"/>
              <a:buChar char="•"/>
            </a:pPr>
            <a:r>
              <a:rPr lang="en-US" sz="2100" dirty="0">
                <a:latin typeface="+mn-lt"/>
                <a:ea typeface="Calibri" pitchFamily="34" charset="0"/>
                <a:cs typeface="Calibri" pitchFamily="34" charset="0"/>
              </a:rPr>
              <a:t>However, enhanced classification outcomes require tuning the randomness and tree growing parameters of the Random Forests algorithm. The model based on Random Forest Trees over performed most of the other models. Moreover, such a model has various advantages to business experts as the ability to help in understanding the relations between the analyzed attributes.</a:t>
            </a:r>
          </a:p>
          <a:p>
            <a:pPr marL="342900" marR="0" lvl="0" indent="-342900" algn="just" rtl="0">
              <a:spcBef>
                <a:spcPts val="518"/>
              </a:spcBef>
              <a:spcAft>
                <a:spcPts val="0"/>
              </a:spcAft>
              <a:buClr>
                <a:schemeClr val="dk1"/>
              </a:buClr>
              <a:buSzPct val="80000"/>
              <a:buFont typeface="Arial" pitchFamily="34" charset="0"/>
              <a:buChar char="•"/>
            </a:pPr>
            <a:endParaRPr sz="3500" dirty="0">
              <a:solidFill>
                <a:schemeClr val="dk1"/>
              </a:solidFill>
              <a:latin typeface="Arial"/>
              <a:ea typeface="Arial"/>
              <a:cs typeface="Arial"/>
              <a:sym typeface="Arial"/>
            </a:endParaRPr>
          </a:p>
          <a:p>
            <a:pPr marL="457200" marR="0" lvl="0" indent="0" algn="just" rtl="0">
              <a:spcBef>
                <a:spcPts val="518"/>
              </a:spcBef>
              <a:spcAft>
                <a:spcPts val="0"/>
              </a:spcAft>
              <a:buNone/>
            </a:pPr>
            <a:endParaRPr sz="3500" dirty="0"/>
          </a:p>
          <a:p>
            <a:pPr marL="342900" marR="0" lvl="0" indent="-342900" algn="just" rtl="0">
              <a:lnSpc>
                <a:spcPct val="80000"/>
              </a:lnSpc>
              <a:spcBef>
                <a:spcPts val="518"/>
              </a:spcBef>
              <a:spcAft>
                <a:spcPts val="0"/>
              </a:spcAft>
              <a:buClr>
                <a:schemeClr val="dk1"/>
              </a:buClr>
              <a:buSzPct val="80000"/>
              <a:buFont typeface="Arial"/>
              <a:buNone/>
            </a:pPr>
            <a:endParaRPr sz="3500" dirty="0">
              <a:solidFill>
                <a:schemeClr val="dk1"/>
              </a:solidFill>
              <a:latin typeface="Calibri"/>
              <a:ea typeface="Calibri"/>
              <a:cs typeface="Calibri"/>
              <a:sym typeface="Calibri"/>
            </a:endParaRPr>
          </a:p>
          <a:p>
            <a:pPr marL="342900" marR="0" lvl="0" indent="-178435" algn="just" rtl="0">
              <a:lnSpc>
                <a:spcPct val="80000"/>
              </a:lnSpc>
              <a:spcBef>
                <a:spcPts val="518"/>
              </a:spcBef>
              <a:spcAft>
                <a:spcPts val="0"/>
              </a:spcAft>
              <a:buClr>
                <a:schemeClr val="dk1"/>
              </a:buClr>
              <a:buSzPct val="100000"/>
              <a:buFont typeface="Arial"/>
              <a:buNone/>
            </a:pPr>
            <a:endParaRPr sz="2800" dirty="0">
              <a:solidFill>
                <a:schemeClr val="dk1"/>
              </a:solidFill>
              <a:latin typeface="Calibri"/>
              <a:ea typeface="Calibri"/>
              <a:cs typeface="Calibri"/>
              <a:sym typeface="Calibri"/>
            </a:endParaRPr>
          </a:p>
          <a:p>
            <a:pPr marL="342900" marR="0" lvl="0" indent="-178435" algn="just" rtl="0">
              <a:spcBef>
                <a:spcPts val="518"/>
              </a:spcBef>
              <a:spcAft>
                <a:spcPts val="0"/>
              </a:spcAft>
              <a:buClr>
                <a:schemeClr val="dk1"/>
              </a:buClr>
              <a:buSzPct val="100000"/>
              <a:buFont typeface="Arial"/>
              <a:buNone/>
            </a:pPr>
            <a:endParaRPr sz="2800" dirty="0">
              <a:solidFill>
                <a:schemeClr val="dk1"/>
              </a:solidFill>
              <a:latin typeface="Arial"/>
              <a:ea typeface="Arial"/>
              <a:cs typeface="Arial"/>
              <a:sym typeface="Arial"/>
            </a:endParaRPr>
          </a:p>
          <a:p>
            <a:pPr marL="342900" marR="0" lvl="0" indent="-178435" algn="just" rtl="0">
              <a:spcBef>
                <a:spcPts val="518"/>
              </a:spcBef>
              <a:spcAft>
                <a:spcPts val="0"/>
              </a:spcAft>
              <a:buClr>
                <a:schemeClr val="dk1"/>
              </a:buClr>
              <a:buSzPct val="100000"/>
              <a:buFont typeface="Arial"/>
              <a:buNone/>
            </a:pPr>
            <a:endParaRPr sz="2800" dirty="0">
              <a:solidFill>
                <a:schemeClr val="dk1"/>
              </a:solidFill>
              <a:latin typeface="Calibri"/>
              <a:ea typeface="Calibri"/>
              <a:cs typeface="Calibri"/>
              <a:sym typeface="Calibri"/>
            </a:endParaRPr>
          </a:p>
        </p:txBody>
      </p:sp>
      <p:sp>
        <p:nvSpPr>
          <p:cNvPr id="122" name="Google Shape;122;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 April 2022</a:t>
            </a:r>
            <a:endParaRPr dirty="0"/>
          </a:p>
        </p:txBody>
      </p:sp>
      <p:sp>
        <p:nvSpPr>
          <p:cNvPr id="123" name="Google Shape;123;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124" name="Google Shape;12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 April 2022</a:t>
            </a:r>
            <a:endParaRPr dirty="0"/>
          </a:p>
        </p:txBody>
      </p:sp>
      <p:sp>
        <p:nvSpPr>
          <p:cNvPr id="130" name="Google Shape;130;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131" name="Google Shape;131;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
        <p:nvSpPr>
          <p:cNvPr id="132" name="Google Shape;132;p5"/>
          <p:cNvSpPr txBox="1">
            <a:spLocks noGrp="1"/>
          </p:cNvSpPr>
          <p:nvPr>
            <p:ph type="title"/>
          </p:nvPr>
        </p:nvSpPr>
        <p:spPr>
          <a:xfrm>
            <a:off x="495300" y="381000"/>
            <a:ext cx="8229600" cy="6556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rial"/>
              <a:buNone/>
            </a:pPr>
            <a:r>
              <a:rPr lang="en-US">
                <a:latin typeface="Arial"/>
                <a:ea typeface="Arial"/>
                <a:cs typeface="Arial"/>
                <a:sym typeface="Arial"/>
              </a:rPr>
              <a:t>Objectives</a:t>
            </a:r>
            <a:endParaRPr/>
          </a:p>
        </p:txBody>
      </p:sp>
      <p:sp>
        <p:nvSpPr>
          <p:cNvPr id="133" name="Google Shape;133;p5"/>
          <p:cNvSpPr txBox="1">
            <a:spLocks noGrp="1"/>
          </p:cNvSpPr>
          <p:nvPr>
            <p:ph type="body" idx="1"/>
          </p:nvPr>
        </p:nvSpPr>
        <p:spPr>
          <a:xfrm>
            <a:off x="342901" y="1071563"/>
            <a:ext cx="8443912" cy="5272088"/>
          </a:xfrm>
          <a:prstGeom prst="rect">
            <a:avLst/>
          </a:prstGeom>
          <a:noFill/>
          <a:ln>
            <a:noFill/>
          </a:ln>
        </p:spPr>
        <p:txBody>
          <a:bodyPr spcFirstLastPara="1" wrap="square" lIns="91425" tIns="45700" rIns="91425" bIns="45700" anchor="t" anchorCtr="0">
            <a:normAutofit fontScale="25000" lnSpcReduction="20000"/>
          </a:bodyPr>
          <a:lstStyle/>
          <a:p>
            <a:pPr marL="342900" indent="0" algn="just">
              <a:lnSpc>
                <a:spcPct val="150000"/>
              </a:lnSpc>
              <a:spcBef>
                <a:spcPts val="560"/>
              </a:spcBef>
            </a:pPr>
            <a:r>
              <a:rPr lang="en-US" sz="6000" dirty="0">
                <a:latin typeface="Arial" panose="020B0604020202020204" pitchFamily="34" charset="0"/>
                <a:cs typeface="Arial" panose="020B0604020202020204" pitchFamily="34" charset="0"/>
              </a:rPr>
              <a:t> </a:t>
            </a:r>
            <a:r>
              <a:rPr lang="en-US" sz="5600" dirty="0">
                <a:latin typeface="Arial" pitchFamily="34" charset="0"/>
                <a:cs typeface="Arial" pitchFamily="34" charset="0"/>
              </a:rPr>
              <a:t>In the period of unstable business environment, it is critical for organizations to predict the behaviors of their clients. One of the main concerns of funding organizations or banks is their clients’ adherence to payback the debts as expected. For that it is important to assess the clients’ credit suitability before authorizing a loan for example.</a:t>
            </a:r>
          </a:p>
          <a:p>
            <a:pPr marL="342900" indent="0" algn="just">
              <a:lnSpc>
                <a:spcPct val="150000"/>
              </a:lnSpc>
              <a:spcBef>
                <a:spcPts val="560"/>
              </a:spcBef>
            </a:pPr>
            <a:r>
              <a:rPr lang="en-US" sz="5600" dirty="0">
                <a:latin typeface="Arial" pitchFamily="34" charset="0"/>
                <a:cs typeface="Arial" pitchFamily="34" charset="0"/>
              </a:rPr>
              <a:t> According to the study in it is apparent how United States and Europe loans and mortgages tend to raise over years, though a credible risk assessment of credit needs to take place. The variables affecting the risk factor vary and the effects associated with overdue or unpaid debts by consumers may have unwanted consequences that may exceed the organizational level .</a:t>
            </a:r>
          </a:p>
          <a:p>
            <a:pPr marL="342900" indent="0" algn="just">
              <a:lnSpc>
                <a:spcPct val="150000"/>
              </a:lnSpc>
              <a:spcBef>
                <a:spcPts val="560"/>
              </a:spcBef>
            </a:pPr>
            <a:r>
              <a:rPr lang="en-US" sz="5600" dirty="0">
                <a:latin typeface="Arial" pitchFamily="34" charset="0"/>
                <a:cs typeface="Arial" pitchFamily="34" charset="0"/>
              </a:rPr>
              <a:t> Business Analytics (BA)  is a convenient approach that utilizes Business Intelligence (BI) techniques to fulfill business needs, as predicting behaviors and outcomes. Therefore BA benefits business needs using the capabilities of Information Technology (IT) including Data Mining. The overall idea behind BA is to integrate the potentials of IT domain expertise with business domain expertise to reach an effective collaboration. </a:t>
            </a:r>
          </a:p>
          <a:p>
            <a:pPr marL="342900" indent="0" algn="just">
              <a:lnSpc>
                <a:spcPct val="150000"/>
              </a:lnSpc>
              <a:spcBef>
                <a:spcPts val="560"/>
              </a:spcBef>
            </a:pPr>
            <a:r>
              <a:rPr lang="en-US" sz="5600" dirty="0">
                <a:latin typeface="Arial" pitchFamily="34" charset="0"/>
                <a:cs typeface="Arial" pitchFamily="34" charset="0"/>
              </a:rPr>
              <a:t>Machine learning (ML) has been one of the IT domains contributing effectively to business prediction problems. An interesting proposed machine learning approach in [4] seeks predicting customers churn in telecommunication industry using Genetic Programming (GP). Churn management gains high importance in business domain as it is related directly to customer retention strategies. </a:t>
            </a:r>
          </a:p>
          <a:p>
            <a:pPr marL="342900" indent="0" algn="just">
              <a:lnSpc>
                <a:spcPct val="150000"/>
              </a:lnSpc>
              <a:spcBef>
                <a:spcPts val="560"/>
              </a:spcBef>
            </a:pPr>
            <a:endParaRPr sz="2800" dirty="0"/>
          </a:p>
          <a:p>
            <a:pPr marL="342900" lvl="0" indent="-165100" algn="just" rtl="0">
              <a:spcBef>
                <a:spcPts val="560"/>
              </a:spcBef>
              <a:spcAft>
                <a:spcPts val="0"/>
              </a:spcAft>
              <a:buClr>
                <a:schemeClr val="dk1"/>
              </a:buClr>
              <a:buSzPct val="100000"/>
              <a:buNone/>
            </a:pPr>
            <a:endParaRPr sz="2800" dirty="0">
              <a:latin typeface="Arial"/>
              <a:ea typeface="Arial"/>
              <a:cs typeface="Arial"/>
              <a:sym typeface="Arial"/>
            </a:endParaRPr>
          </a:p>
          <a:p>
            <a:pPr marL="342900" lvl="0" indent="-165100" algn="just" rtl="0">
              <a:spcBef>
                <a:spcPts val="560"/>
              </a:spcBef>
              <a:spcAft>
                <a:spcPts val="0"/>
              </a:spcAft>
              <a:buClr>
                <a:schemeClr val="dk1"/>
              </a:buClr>
              <a:buSzPct val="100000"/>
              <a:buNone/>
            </a:pPr>
            <a:endParaRPr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 April 2022</a:t>
            </a:r>
            <a:endParaRPr dirty="0"/>
          </a:p>
        </p:txBody>
      </p:sp>
      <p:sp>
        <p:nvSpPr>
          <p:cNvPr id="140" name="Google Shape;140;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141" name="Google Shape;141;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
        <p:nvSpPr>
          <p:cNvPr id="142" name="Google Shape;142;p6"/>
          <p:cNvSpPr txBox="1">
            <a:spLocks noGrp="1"/>
          </p:cNvSpPr>
          <p:nvPr>
            <p:ph type="title"/>
          </p:nvPr>
        </p:nvSpPr>
        <p:spPr>
          <a:xfrm>
            <a:off x="381000" y="381000"/>
            <a:ext cx="8229600" cy="6096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C00000"/>
              </a:buClr>
              <a:buSzPct val="100000"/>
              <a:buFont typeface="Arial"/>
              <a:buNone/>
            </a:pPr>
            <a:r>
              <a:rPr lang="en-US" dirty="0">
                <a:solidFill>
                  <a:srgbClr val="C00000"/>
                </a:solidFill>
                <a:latin typeface="Arial"/>
                <a:ea typeface="Arial"/>
                <a:cs typeface="Arial"/>
                <a:sym typeface="Arial"/>
              </a:rPr>
              <a:t>Block Diagram / Ideation Map</a:t>
            </a:r>
            <a:endParaRPr dirty="0">
              <a:solidFill>
                <a:srgbClr val="C00000"/>
              </a:solidFill>
            </a:endParaRPr>
          </a:p>
        </p:txBody>
      </p:sp>
      <p:sp>
        <p:nvSpPr>
          <p:cNvPr id="143" name="Google Shape;143;p6"/>
          <p:cNvSpPr txBox="1">
            <a:spLocks noGrp="1"/>
          </p:cNvSpPr>
          <p:nvPr>
            <p:ph type="body" idx="1"/>
          </p:nvPr>
        </p:nvSpPr>
        <p:spPr>
          <a:xfrm>
            <a:off x="1295400" y="2971800"/>
            <a:ext cx="2895600" cy="762000"/>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dk1"/>
              </a:buClr>
              <a:buSzPts val="3200"/>
              <a:buNone/>
            </a:pPr>
            <a:endParaRPr b="1" dirty="0">
              <a:latin typeface="Calibri"/>
              <a:ea typeface="Calibri"/>
              <a:cs typeface="Calibri"/>
              <a:sym typeface="Calibri"/>
            </a:endParaRPr>
          </a:p>
          <a:p>
            <a:pPr marL="342900" lvl="0" indent="-139700" algn="just" rtl="0">
              <a:spcBef>
                <a:spcPts val="640"/>
              </a:spcBef>
              <a:spcAft>
                <a:spcPts val="0"/>
              </a:spcAft>
              <a:buClr>
                <a:schemeClr val="dk1"/>
              </a:buClr>
              <a:buSzPts val="3200"/>
              <a:buNone/>
            </a:pPr>
            <a:endParaRPr b="1" dirty="0">
              <a:latin typeface="Arial"/>
              <a:ea typeface="Arial"/>
              <a:cs typeface="Arial"/>
              <a:sym typeface="Arial"/>
            </a:endParaRPr>
          </a:p>
          <a:p>
            <a:pPr marL="342900" lvl="0" indent="-139700" algn="just" rtl="0">
              <a:spcBef>
                <a:spcPts val="640"/>
              </a:spcBef>
              <a:spcAft>
                <a:spcPts val="0"/>
              </a:spcAft>
              <a:buClr>
                <a:schemeClr val="dk1"/>
              </a:buClr>
              <a:buSzPts val="3200"/>
              <a:buNone/>
            </a:pPr>
            <a:endParaRPr b="1" dirty="0"/>
          </a:p>
        </p:txBody>
      </p:sp>
      <p:pic>
        <p:nvPicPr>
          <p:cNvPr id="9" name="Picture 8"/>
          <p:cNvPicPr>
            <a:picLocks noChangeAspect="1" noChangeArrowheads="1"/>
          </p:cNvPicPr>
          <p:nvPr/>
        </p:nvPicPr>
        <p:blipFill>
          <a:blip r:embed="rId3" cstate="print"/>
          <a:srcRect/>
          <a:stretch>
            <a:fillRect/>
          </a:stretch>
        </p:blipFill>
        <p:spPr>
          <a:xfrm>
            <a:off x="1657353" y="1885951"/>
            <a:ext cx="5743557" cy="35147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 April 2022</a:t>
            </a:r>
            <a:endParaRPr dirty="0"/>
          </a:p>
        </p:txBody>
      </p:sp>
      <p:sp>
        <p:nvSpPr>
          <p:cNvPr id="150" name="Google Shape;150;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151" name="Google Shape;151;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
        <p:nvSpPr>
          <p:cNvPr id="152" name="Google Shape;152;p7"/>
          <p:cNvSpPr txBox="1">
            <a:spLocks noGrp="1"/>
          </p:cNvSpPr>
          <p:nvPr>
            <p:ph type="title"/>
          </p:nvPr>
        </p:nvSpPr>
        <p:spPr>
          <a:xfrm>
            <a:off x="381000" y="457200"/>
            <a:ext cx="8229600" cy="6556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C00000"/>
              </a:buClr>
              <a:buSzPct val="100000"/>
              <a:buFont typeface="Arial"/>
              <a:buNone/>
            </a:pPr>
            <a:r>
              <a:rPr lang="en-US">
                <a:solidFill>
                  <a:srgbClr val="C00000"/>
                </a:solidFill>
                <a:latin typeface="Arial"/>
                <a:ea typeface="Arial"/>
                <a:cs typeface="Arial"/>
                <a:sym typeface="Arial"/>
              </a:rPr>
              <a:t>Project Implementation</a:t>
            </a:r>
            <a:endParaRPr>
              <a:solidFill>
                <a:srgbClr val="C00000"/>
              </a:solidFill>
            </a:endParaRPr>
          </a:p>
        </p:txBody>
      </p:sp>
      <p:sp>
        <p:nvSpPr>
          <p:cNvPr id="153" name="Google Shape;153;p7"/>
          <p:cNvSpPr txBox="1">
            <a:spLocks noGrp="1"/>
          </p:cNvSpPr>
          <p:nvPr>
            <p:ph type="body" idx="1"/>
          </p:nvPr>
        </p:nvSpPr>
        <p:spPr>
          <a:xfrm>
            <a:off x="457200" y="1600200"/>
            <a:ext cx="8305800" cy="4800600"/>
          </a:xfrm>
          <a:prstGeom prst="rect">
            <a:avLst/>
          </a:prstGeom>
          <a:noFill/>
          <a:ln>
            <a:noFill/>
          </a:ln>
        </p:spPr>
        <p:txBody>
          <a:bodyPr spcFirstLastPara="1" wrap="square" lIns="91425" tIns="45700" rIns="91425" bIns="45700" anchor="t" anchorCtr="0">
            <a:noAutofit/>
          </a:bodyPr>
          <a:lstStyle/>
          <a:p>
            <a:pPr marL="342900" lvl="0" indent="0" algn="l" rtl="0">
              <a:lnSpc>
                <a:spcPct val="140000"/>
              </a:lnSpc>
              <a:spcBef>
                <a:spcPts val="0"/>
              </a:spcBef>
              <a:spcAft>
                <a:spcPts val="0"/>
              </a:spcAft>
              <a:buNone/>
            </a:pPr>
            <a:endParaRPr sz="1200" dirty="0"/>
          </a:p>
          <a:p>
            <a:pPr marL="342900" indent="-241300">
              <a:lnSpc>
                <a:spcPct val="140000"/>
              </a:lnSpc>
              <a:spcBef>
                <a:spcPts val="560"/>
              </a:spcBef>
              <a:buSzPts val="1200"/>
              <a:buFont typeface="Wingdings" panose="05000000000000000000" pitchFamily="2" charset="2"/>
              <a:buChar char="q"/>
            </a:pPr>
            <a:r>
              <a:rPr lang="en-US" sz="1500" b="1" dirty="0">
                <a:latin typeface="Arial" panose="020B0604020202020204"/>
                <a:ea typeface="Arial" panose="020B0604020202020204"/>
                <a:cs typeface="Arial" panose="020B0604020202020204"/>
                <a:sym typeface="Arial" panose="020B0604020202020204"/>
              </a:rPr>
              <a:t>Languages  Used</a:t>
            </a:r>
          </a:p>
          <a:p>
            <a:pPr marL="342900" indent="-241300">
              <a:lnSpc>
                <a:spcPct val="140000"/>
              </a:lnSpc>
              <a:spcBef>
                <a:spcPts val="560"/>
              </a:spcBef>
              <a:buSzPts val="1200"/>
              <a:buFont typeface="Wingdings" panose="05000000000000000000" pitchFamily="2" charset="2"/>
              <a:buChar char="Ø"/>
            </a:pPr>
            <a:r>
              <a:rPr lang="en-US" sz="1500" dirty="0">
                <a:latin typeface="Arial" panose="020B0604020202020204"/>
                <a:ea typeface="Arial" panose="020B0604020202020204"/>
                <a:cs typeface="Arial" panose="020B0604020202020204"/>
                <a:sym typeface="Arial" panose="020B0604020202020204"/>
              </a:rPr>
              <a:t>Python and ML Algorithms</a:t>
            </a:r>
          </a:p>
          <a:p>
            <a:pPr marL="342900" indent="-241300">
              <a:lnSpc>
                <a:spcPct val="140000"/>
              </a:lnSpc>
              <a:spcBef>
                <a:spcPts val="560"/>
              </a:spcBef>
              <a:buSzPts val="1200"/>
              <a:buNone/>
            </a:pPr>
            <a:endParaRPr lang="en-US" sz="1500" dirty="0">
              <a:latin typeface="Arial" panose="020B0604020202020204"/>
              <a:ea typeface="Arial" panose="020B0604020202020204"/>
              <a:cs typeface="Arial" panose="020B0604020202020204"/>
              <a:sym typeface="Arial" panose="020B0604020202020204"/>
            </a:endParaRPr>
          </a:p>
          <a:p>
            <a:pPr marL="342900" indent="-241300">
              <a:lnSpc>
                <a:spcPct val="140000"/>
              </a:lnSpc>
              <a:spcBef>
                <a:spcPts val="560"/>
              </a:spcBef>
              <a:buSzPts val="1200"/>
              <a:buFont typeface="Wingdings" panose="05000000000000000000" pitchFamily="2" charset="2"/>
              <a:buChar char="q"/>
            </a:pPr>
            <a:r>
              <a:rPr lang="en-US" sz="1500" dirty="0">
                <a:latin typeface="Arial" panose="020B0604020202020204"/>
                <a:ea typeface="Arial" panose="020B0604020202020204"/>
                <a:cs typeface="Arial" panose="020B0604020202020204"/>
                <a:sym typeface="Arial" panose="020B0604020202020204"/>
              </a:rPr>
              <a:t> </a:t>
            </a:r>
            <a:r>
              <a:rPr lang="en-US" sz="1500" b="1" dirty="0">
                <a:latin typeface="Arial" panose="020B0604020202020204"/>
                <a:ea typeface="Arial" panose="020B0604020202020204"/>
                <a:cs typeface="Arial" panose="020B0604020202020204"/>
                <a:sym typeface="Arial" panose="020B0604020202020204"/>
              </a:rPr>
              <a:t>SOFTWARE / HARDWARE REQUIREMENTS </a:t>
            </a:r>
          </a:p>
          <a:p>
            <a:pPr lvl="0">
              <a:buFont typeface="Wingdings" panose="05000000000000000000" pitchFamily="2" charset="2"/>
              <a:buChar char="Ø"/>
            </a:pPr>
            <a:r>
              <a:rPr lang="en-US" sz="1500" dirty="0">
                <a:latin typeface="Arial" panose="020B0604020202020204" pitchFamily="34" charset="0"/>
                <a:cs typeface="Arial" panose="020B0604020202020204" pitchFamily="34" charset="0"/>
              </a:rPr>
              <a:t>Google Co-Laboratory			</a:t>
            </a:r>
          </a:p>
          <a:p>
            <a:pPr>
              <a:buFont typeface="Wingdings" panose="05000000000000000000" pitchFamily="2" charset="2"/>
              <a:buChar char="Ø"/>
            </a:pPr>
            <a:r>
              <a:rPr lang="en-US" sz="1500" dirty="0">
                <a:latin typeface="Arial" panose="020B0604020202020204" pitchFamily="34" charset="0"/>
                <a:cs typeface="Arial" panose="020B0604020202020204" pitchFamily="34" charset="0"/>
              </a:rPr>
              <a:t>VS(Visual Studio) Code</a:t>
            </a:r>
          </a:p>
          <a:p>
            <a:pPr>
              <a:buFont typeface="Wingdings" panose="05000000000000000000" pitchFamily="2" charset="2"/>
              <a:buChar char="Ø"/>
            </a:pPr>
            <a:r>
              <a:rPr lang="en-US" sz="1500" dirty="0">
                <a:latin typeface="Arial" panose="020B0604020202020204" pitchFamily="34" charset="0"/>
                <a:ea typeface="Arial" panose="020B0604020202020204"/>
                <a:cs typeface="Arial" panose="020B0604020202020204" pitchFamily="34" charset="0"/>
                <a:sym typeface="Arial" panose="020B0604020202020204"/>
              </a:rPr>
              <a:t>Python 3.10.4</a:t>
            </a:r>
            <a:endParaRPr sz="1240" dirty="0">
              <a:latin typeface="Arial"/>
              <a:ea typeface="Arial"/>
              <a:cs typeface="Arial"/>
              <a:sym typeface="Arial"/>
            </a:endParaRPr>
          </a:p>
          <a:p>
            <a:pPr marL="742950" lvl="0" indent="0" algn="l" rtl="0">
              <a:lnSpc>
                <a:spcPct val="140000"/>
              </a:lnSpc>
              <a:spcBef>
                <a:spcPts val="560"/>
              </a:spcBef>
              <a:spcAft>
                <a:spcPts val="0"/>
              </a:spcAft>
              <a:buSzPts val="358"/>
              <a:buNone/>
            </a:pPr>
            <a:endParaRPr sz="1240" dirty="0">
              <a:latin typeface="Arial"/>
              <a:ea typeface="Arial"/>
              <a:cs typeface="Arial"/>
              <a:sym typeface="Arial"/>
            </a:endParaRPr>
          </a:p>
          <a:p>
            <a:pPr marL="342900" lvl="0" indent="-342900" algn="l" rtl="0">
              <a:lnSpc>
                <a:spcPct val="90000"/>
              </a:lnSpc>
              <a:spcBef>
                <a:spcPts val="640"/>
              </a:spcBef>
              <a:spcAft>
                <a:spcPts val="0"/>
              </a:spcAft>
              <a:buClr>
                <a:schemeClr val="dk1"/>
              </a:buClr>
              <a:buSzPts val="1040"/>
              <a:buNone/>
            </a:pPr>
            <a:endParaRPr sz="124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00bc294057_0_33"/>
          <p:cNvSpPr txBox="1">
            <a:spLocks noGrp="1"/>
          </p:cNvSpPr>
          <p:nvPr>
            <p:ph type="body" idx="1"/>
          </p:nvPr>
        </p:nvSpPr>
        <p:spPr>
          <a:xfrm>
            <a:off x="457200" y="1600199"/>
            <a:ext cx="8236634" cy="4659923"/>
          </a:xfrm>
          <a:prstGeom prst="rect">
            <a:avLst/>
          </a:prstGeom>
        </p:spPr>
        <p:txBody>
          <a:bodyPr spcFirstLastPara="1" wrap="square" lIns="91425" tIns="45700" rIns="91425" bIns="45700" anchor="t" anchorCtr="0">
            <a:normAutofit/>
          </a:bodyPr>
          <a:lstStyle/>
          <a:p>
            <a:pPr marL="342900" indent="-241300">
              <a:lnSpc>
                <a:spcPct val="140000"/>
              </a:lnSpc>
              <a:spcBef>
                <a:spcPts val="560"/>
              </a:spcBef>
              <a:buSzPts val="1200"/>
              <a:buFont typeface="Wingdings" pitchFamily="2" charset="2"/>
              <a:buChar char="q"/>
            </a:pPr>
            <a:r>
              <a:rPr lang="en-US" sz="1600" b="1" dirty="0">
                <a:latin typeface="+mj-lt"/>
              </a:rPr>
              <a:t>Steps involved in Project Implementation</a:t>
            </a:r>
          </a:p>
          <a:p>
            <a:pPr marL="342900" indent="-241300">
              <a:lnSpc>
                <a:spcPct val="140000"/>
              </a:lnSpc>
              <a:spcBef>
                <a:spcPts val="560"/>
              </a:spcBef>
              <a:buSzPts val="1200"/>
              <a:buFont typeface="Wingdings" pitchFamily="2" charset="2"/>
              <a:buChar char="Ø"/>
            </a:pPr>
            <a:r>
              <a:rPr lang="en-US" sz="1600" dirty="0">
                <a:latin typeface="+mj-lt"/>
              </a:rPr>
              <a:t>Dataset</a:t>
            </a:r>
          </a:p>
          <a:p>
            <a:pPr marL="342900" indent="-241300">
              <a:lnSpc>
                <a:spcPct val="140000"/>
              </a:lnSpc>
              <a:spcBef>
                <a:spcPts val="560"/>
              </a:spcBef>
              <a:buSzPts val="1200"/>
              <a:buFont typeface="Wingdings" pitchFamily="2" charset="2"/>
              <a:buChar char="Ø"/>
            </a:pPr>
            <a:r>
              <a:rPr lang="en-US" sz="1600" dirty="0">
                <a:latin typeface="+mj-lt"/>
              </a:rPr>
              <a:t>Data Preprocessing</a:t>
            </a:r>
          </a:p>
          <a:p>
            <a:pPr marL="342900" indent="-241300">
              <a:lnSpc>
                <a:spcPct val="140000"/>
              </a:lnSpc>
              <a:spcBef>
                <a:spcPts val="560"/>
              </a:spcBef>
              <a:buSzPts val="1200"/>
              <a:buFont typeface="Wingdings" pitchFamily="2" charset="2"/>
              <a:buChar char="Ø"/>
            </a:pPr>
            <a:r>
              <a:rPr lang="en-US" sz="1600" dirty="0">
                <a:latin typeface="+mj-lt"/>
              </a:rPr>
              <a:t>Feature Selection</a:t>
            </a:r>
          </a:p>
          <a:p>
            <a:pPr marL="342900" indent="-241300">
              <a:lnSpc>
                <a:spcPct val="140000"/>
              </a:lnSpc>
              <a:spcBef>
                <a:spcPts val="560"/>
              </a:spcBef>
              <a:buSzPts val="1200"/>
              <a:buFont typeface="Wingdings" pitchFamily="2" charset="2"/>
              <a:buChar char="Ø"/>
            </a:pPr>
            <a:r>
              <a:rPr lang="en-US" sz="1600" dirty="0">
                <a:latin typeface="+mj-lt"/>
              </a:rPr>
              <a:t>Train, Test and Split </a:t>
            </a:r>
          </a:p>
          <a:p>
            <a:pPr marL="342900" indent="-241300">
              <a:lnSpc>
                <a:spcPct val="140000"/>
              </a:lnSpc>
              <a:spcBef>
                <a:spcPts val="560"/>
              </a:spcBef>
              <a:buSzPts val="1200"/>
              <a:buFont typeface="Wingdings" pitchFamily="2" charset="2"/>
              <a:buChar char="Ø"/>
            </a:pPr>
            <a:r>
              <a:rPr lang="en-US" sz="1600" dirty="0">
                <a:latin typeface="+mj-lt"/>
              </a:rPr>
              <a:t>Model Implementation using ML Algorithms</a:t>
            </a:r>
          </a:p>
          <a:p>
            <a:pPr marL="342900" indent="-241300">
              <a:lnSpc>
                <a:spcPct val="140000"/>
              </a:lnSpc>
              <a:spcBef>
                <a:spcPts val="560"/>
              </a:spcBef>
              <a:buSzPts val="1200"/>
              <a:buFont typeface="Wingdings" pitchFamily="2" charset="2"/>
              <a:buChar char="Ø"/>
            </a:pPr>
            <a:r>
              <a:rPr lang="en-US" sz="1600" dirty="0">
                <a:latin typeface="+mj-lt"/>
              </a:rPr>
              <a:t>Model Accuracy Testing</a:t>
            </a:r>
          </a:p>
        </p:txBody>
      </p:sp>
      <p:sp>
        <p:nvSpPr>
          <p:cNvPr id="160" name="Google Shape;160;g100bc294057_0_3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7</a:t>
            </a:fld>
            <a:endParaRPr/>
          </a:p>
        </p:txBody>
      </p:sp>
      <p:sp>
        <p:nvSpPr>
          <p:cNvPr id="161" name="Google Shape;161;g100bc294057_0_33"/>
          <p:cNvSpPr txBox="1">
            <a:spLocks noGrp="1"/>
          </p:cNvSpPr>
          <p:nvPr>
            <p:ph type="title"/>
          </p:nvPr>
        </p:nvSpPr>
        <p:spPr>
          <a:xfrm>
            <a:off x="298940" y="228600"/>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400"/>
              <a:buFont typeface="Arial"/>
              <a:buNone/>
            </a:pPr>
            <a:r>
              <a:rPr lang="en-US" sz="4000">
                <a:solidFill>
                  <a:srgbClr val="C00000"/>
                </a:solidFill>
                <a:latin typeface="Arial"/>
                <a:ea typeface="Arial"/>
                <a:cs typeface="Arial"/>
                <a:sym typeface="Arial"/>
              </a:rPr>
              <a:t>Project Implementation</a:t>
            </a:r>
            <a:endParaRPr sz="4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00bc294057_0_13"/>
          <p:cNvSpPr txBox="1">
            <a:spLocks noGrp="1"/>
          </p:cNvSpPr>
          <p:nvPr>
            <p:ph type="title"/>
          </p:nvPr>
        </p:nvSpPr>
        <p:spPr>
          <a:xfrm>
            <a:off x="298940" y="228600"/>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400"/>
              <a:buFont typeface="Arial"/>
              <a:buNone/>
            </a:pPr>
            <a:r>
              <a:rPr lang="en-US" sz="3900">
                <a:solidFill>
                  <a:srgbClr val="C00000"/>
                </a:solidFill>
                <a:latin typeface="Arial"/>
                <a:ea typeface="Arial"/>
                <a:cs typeface="Arial"/>
                <a:sym typeface="Arial"/>
              </a:rPr>
              <a:t>Methodology</a:t>
            </a:r>
            <a:endParaRPr sz="3900"/>
          </a:p>
        </p:txBody>
      </p:sp>
      <p:sp>
        <p:nvSpPr>
          <p:cNvPr id="168" name="Google Shape;168;g100bc294057_0_13"/>
          <p:cNvSpPr txBox="1">
            <a:spLocks noGrp="1"/>
          </p:cNvSpPr>
          <p:nvPr>
            <p:ph type="body" idx="1"/>
          </p:nvPr>
        </p:nvSpPr>
        <p:spPr>
          <a:xfrm>
            <a:off x="393895" y="1357313"/>
            <a:ext cx="8292905" cy="5188237"/>
          </a:xfrm>
          <a:prstGeom prst="rect">
            <a:avLst/>
          </a:prstGeom>
        </p:spPr>
        <p:txBody>
          <a:bodyPr spcFirstLastPara="1" wrap="square" lIns="91425" tIns="45700" rIns="91425" bIns="45700" anchor="t" anchorCtr="0">
            <a:normAutofit fontScale="92500" lnSpcReduction="10000"/>
          </a:bodyPr>
          <a:lstStyle/>
          <a:p>
            <a:pPr marL="0" lvl="0" indent="0" algn="l" rtl="0">
              <a:lnSpc>
                <a:spcPct val="150000"/>
              </a:lnSpc>
              <a:spcBef>
                <a:spcPts val="0"/>
              </a:spcBef>
              <a:spcAft>
                <a:spcPts val="0"/>
              </a:spcAft>
              <a:buNone/>
            </a:pPr>
            <a:r>
              <a:rPr lang="en-US" sz="1500" dirty="0">
                <a:latin typeface="Arial"/>
                <a:ea typeface="Arial"/>
                <a:cs typeface="Arial"/>
                <a:sym typeface="Arial"/>
              </a:rPr>
              <a:t>MODEL REQUIREMENTS</a:t>
            </a:r>
            <a:endParaRPr sz="1500" dirty="0">
              <a:latin typeface="Arial"/>
              <a:ea typeface="Arial"/>
              <a:cs typeface="Arial"/>
              <a:sym typeface="Arial"/>
            </a:endParaRPr>
          </a:p>
          <a:p>
            <a:pPr marL="0" lvl="0" indent="0" algn="l" rtl="0">
              <a:lnSpc>
                <a:spcPct val="150000"/>
              </a:lnSpc>
              <a:spcBef>
                <a:spcPts val="0"/>
              </a:spcBef>
              <a:spcAft>
                <a:spcPts val="0"/>
              </a:spcAft>
              <a:buClr>
                <a:schemeClr val="dk1"/>
              </a:buClr>
              <a:buSzPct val="78571"/>
              <a:buFont typeface="Arial"/>
              <a:buNone/>
            </a:pPr>
            <a:endParaRPr sz="1500" dirty="0">
              <a:latin typeface="Arial"/>
              <a:ea typeface="Arial"/>
              <a:cs typeface="Arial"/>
              <a:sym typeface="Arial"/>
            </a:endParaRPr>
          </a:p>
          <a:p>
            <a:pPr marL="0" lvl="0" indent="0" algn="l" rtl="0">
              <a:lnSpc>
                <a:spcPct val="150000"/>
              </a:lnSpc>
              <a:spcBef>
                <a:spcPts val="0"/>
              </a:spcBef>
              <a:spcAft>
                <a:spcPts val="0"/>
              </a:spcAft>
              <a:buNone/>
            </a:pPr>
            <a:r>
              <a:rPr lang="en-US" sz="1500" dirty="0">
                <a:latin typeface="Arial"/>
                <a:ea typeface="Arial"/>
                <a:cs typeface="Arial"/>
                <a:sym typeface="Arial"/>
              </a:rPr>
              <a:t>NON FUNCTIONAL REQUIREMENTS</a:t>
            </a:r>
            <a:endParaRPr sz="1500" dirty="0">
              <a:latin typeface="Arial"/>
              <a:ea typeface="Arial"/>
              <a:cs typeface="Arial"/>
              <a:sym typeface="Arial"/>
            </a:endParaRPr>
          </a:p>
          <a:p>
            <a:pPr marL="457200" lvl="0" indent="-304165" algn="l" rtl="0">
              <a:lnSpc>
                <a:spcPct val="150000"/>
              </a:lnSpc>
              <a:spcBef>
                <a:spcPts val="0"/>
              </a:spcBef>
              <a:spcAft>
                <a:spcPts val="0"/>
              </a:spcAft>
              <a:buSzPct val="100000"/>
              <a:buFont typeface="Arial"/>
              <a:buChar char="•"/>
            </a:pPr>
            <a:r>
              <a:rPr lang="en-US" sz="1500" dirty="0">
                <a:latin typeface="Arial"/>
                <a:ea typeface="Arial"/>
                <a:cs typeface="Arial"/>
                <a:sym typeface="Arial"/>
              </a:rPr>
              <a:t>EFFICIENCY REQUIREMENT</a:t>
            </a:r>
            <a:endParaRPr sz="1500" dirty="0">
              <a:latin typeface="Arial"/>
              <a:ea typeface="Arial"/>
              <a:cs typeface="Arial"/>
              <a:sym typeface="Arial"/>
            </a:endParaRPr>
          </a:p>
          <a:p>
            <a:pPr marL="914400" lvl="1" indent="-304165" algn="l" rtl="0">
              <a:lnSpc>
                <a:spcPct val="150000"/>
              </a:lnSpc>
              <a:spcBef>
                <a:spcPts val="0"/>
              </a:spcBef>
              <a:spcAft>
                <a:spcPts val="0"/>
              </a:spcAft>
              <a:buSzPct val="100000"/>
              <a:buFont typeface="Arial"/>
              <a:buChar char="–"/>
            </a:pPr>
            <a:r>
              <a:rPr lang="en-US" sz="1500" dirty="0">
                <a:latin typeface="Arial"/>
                <a:ea typeface="Arial"/>
                <a:cs typeface="Arial"/>
                <a:sym typeface="Arial"/>
              </a:rPr>
              <a:t>The ML Model should efficiently  load and search data and perform  the predictions efficiently. </a:t>
            </a:r>
            <a:endParaRPr sz="1500" dirty="0">
              <a:latin typeface="Arial"/>
              <a:ea typeface="Arial"/>
              <a:cs typeface="Arial"/>
              <a:sym typeface="Arial"/>
            </a:endParaRPr>
          </a:p>
          <a:p>
            <a:pPr marL="457200" lvl="0" indent="-304165" algn="l" rtl="0">
              <a:lnSpc>
                <a:spcPct val="150000"/>
              </a:lnSpc>
              <a:spcBef>
                <a:spcPts val="0"/>
              </a:spcBef>
              <a:spcAft>
                <a:spcPts val="0"/>
              </a:spcAft>
              <a:buSzPct val="100000"/>
              <a:buFont typeface="Arial"/>
              <a:buChar char="•"/>
            </a:pPr>
            <a:r>
              <a:rPr lang="en-US" sz="1500" dirty="0">
                <a:latin typeface="Arial"/>
                <a:ea typeface="Arial"/>
                <a:cs typeface="Arial"/>
                <a:sym typeface="Arial"/>
              </a:rPr>
              <a:t>RELIABILITY REQUIREMENT</a:t>
            </a:r>
            <a:endParaRPr sz="1500" dirty="0">
              <a:latin typeface="Arial"/>
              <a:ea typeface="Arial"/>
              <a:cs typeface="Arial"/>
              <a:sym typeface="Arial"/>
            </a:endParaRPr>
          </a:p>
          <a:p>
            <a:pPr marL="914400" lvl="1" indent="-304165" algn="l" rtl="0">
              <a:lnSpc>
                <a:spcPct val="150000"/>
              </a:lnSpc>
              <a:spcBef>
                <a:spcPts val="0"/>
              </a:spcBef>
              <a:spcAft>
                <a:spcPts val="0"/>
              </a:spcAft>
              <a:buSzPct val="100000"/>
              <a:buFont typeface="Arial"/>
              <a:buChar char="–"/>
            </a:pPr>
            <a:r>
              <a:rPr lang="en-US" sz="1500" dirty="0">
                <a:latin typeface="Arial"/>
                <a:ea typeface="Arial"/>
                <a:cs typeface="Arial"/>
                <a:sym typeface="Arial"/>
              </a:rPr>
              <a:t>The ML Model should accurately perform   predictions, and generates the result .</a:t>
            </a:r>
            <a:endParaRPr sz="1500" dirty="0">
              <a:latin typeface="Arial"/>
              <a:ea typeface="Arial"/>
              <a:cs typeface="Arial"/>
              <a:sym typeface="Arial"/>
            </a:endParaRPr>
          </a:p>
          <a:p>
            <a:pPr marL="457200" lvl="0" indent="-304165" algn="l" rtl="0">
              <a:lnSpc>
                <a:spcPct val="150000"/>
              </a:lnSpc>
              <a:spcBef>
                <a:spcPts val="0"/>
              </a:spcBef>
              <a:spcAft>
                <a:spcPts val="0"/>
              </a:spcAft>
              <a:buSzPct val="100000"/>
              <a:buFont typeface="Arial"/>
              <a:buChar char="•"/>
            </a:pPr>
            <a:r>
              <a:rPr lang="en-US" sz="1500" dirty="0">
                <a:latin typeface="Arial"/>
                <a:ea typeface="Arial"/>
                <a:cs typeface="Arial"/>
                <a:sym typeface="Arial"/>
              </a:rPr>
              <a:t>USABILITY REQUIREMENT</a:t>
            </a:r>
            <a:endParaRPr sz="1500" dirty="0">
              <a:latin typeface="Arial"/>
              <a:ea typeface="Arial"/>
              <a:cs typeface="Arial"/>
              <a:sym typeface="Arial"/>
            </a:endParaRPr>
          </a:p>
          <a:p>
            <a:pPr marL="914400" lvl="1" indent="-304165" algn="l" rtl="0">
              <a:lnSpc>
                <a:spcPct val="150000"/>
              </a:lnSpc>
              <a:spcBef>
                <a:spcPts val="0"/>
              </a:spcBef>
              <a:spcAft>
                <a:spcPts val="0"/>
              </a:spcAft>
              <a:buSzPct val="100000"/>
              <a:buFont typeface="Arial"/>
              <a:buChar char="–"/>
            </a:pPr>
            <a:r>
              <a:rPr lang="en-US" sz="1500" dirty="0">
                <a:latin typeface="Arial"/>
                <a:ea typeface="Arial"/>
                <a:cs typeface="Arial"/>
                <a:sym typeface="Arial"/>
              </a:rPr>
              <a:t>The Model UI is designed to be a user-friendly environment so that users can understand the fields  in detail </a:t>
            </a:r>
            <a:endParaRPr sz="1500" dirty="0">
              <a:latin typeface="Arial"/>
              <a:ea typeface="Arial"/>
              <a:cs typeface="Arial"/>
              <a:sym typeface="Arial"/>
            </a:endParaRPr>
          </a:p>
          <a:p>
            <a:pPr marL="457200" lvl="0" indent="-304165" algn="l" rtl="0">
              <a:lnSpc>
                <a:spcPct val="150000"/>
              </a:lnSpc>
              <a:spcBef>
                <a:spcPts val="0"/>
              </a:spcBef>
              <a:spcAft>
                <a:spcPts val="0"/>
              </a:spcAft>
              <a:buSzPct val="100000"/>
              <a:buFont typeface="Arial"/>
              <a:buChar char="•"/>
            </a:pPr>
            <a:r>
              <a:rPr lang="en-US" sz="1500" dirty="0">
                <a:latin typeface="Arial"/>
                <a:ea typeface="Arial"/>
                <a:cs typeface="Arial"/>
                <a:sym typeface="Arial"/>
              </a:rPr>
              <a:t>IMPLEMENTATION REQUIREMENTS</a:t>
            </a:r>
            <a:endParaRPr sz="1500" dirty="0">
              <a:latin typeface="Arial"/>
              <a:ea typeface="Arial"/>
              <a:cs typeface="Arial"/>
              <a:sym typeface="Arial"/>
            </a:endParaRPr>
          </a:p>
          <a:p>
            <a:pPr lvl="1" indent="-304165">
              <a:lnSpc>
                <a:spcPct val="150000"/>
              </a:lnSpc>
              <a:spcBef>
                <a:spcPts val="0"/>
              </a:spcBef>
              <a:buSzPct val="100000"/>
            </a:pPr>
            <a:r>
              <a:rPr lang="en-US" sz="1500" dirty="0"/>
              <a:t>In the implementation, the Model uses the python and ML Algorithms for predicting credit risk.</a:t>
            </a:r>
            <a:endParaRPr sz="1500" dirty="0">
              <a:latin typeface="Arial"/>
              <a:ea typeface="Arial"/>
              <a:cs typeface="Arial"/>
              <a:sym typeface="Arial"/>
            </a:endParaRPr>
          </a:p>
          <a:p>
            <a:pPr marL="457200" lvl="0" indent="-304165" algn="l" rtl="0">
              <a:lnSpc>
                <a:spcPct val="150000"/>
              </a:lnSpc>
              <a:spcBef>
                <a:spcPts val="0"/>
              </a:spcBef>
              <a:spcAft>
                <a:spcPts val="0"/>
              </a:spcAft>
              <a:buSzPct val="100000"/>
              <a:buFont typeface="Arial"/>
              <a:buChar char="•"/>
            </a:pPr>
            <a:r>
              <a:rPr lang="en-US" sz="1500" dirty="0">
                <a:latin typeface="Arial"/>
                <a:ea typeface="Arial"/>
                <a:cs typeface="Arial"/>
                <a:sym typeface="Arial"/>
              </a:rPr>
              <a:t>DELIVERY REQUIREMENTS</a:t>
            </a:r>
            <a:endParaRPr sz="1500" dirty="0">
              <a:latin typeface="Arial"/>
              <a:ea typeface="Arial"/>
              <a:cs typeface="Arial"/>
              <a:sym typeface="Arial"/>
            </a:endParaRPr>
          </a:p>
          <a:p>
            <a:pPr marL="914400" lvl="1" indent="-304165" algn="l" rtl="0">
              <a:lnSpc>
                <a:spcPct val="150000"/>
              </a:lnSpc>
              <a:spcBef>
                <a:spcPts val="0"/>
              </a:spcBef>
              <a:spcAft>
                <a:spcPts val="0"/>
              </a:spcAft>
              <a:buSzPct val="100000"/>
              <a:buFont typeface="Arial"/>
              <a:buChar char="–"/>
            </a:pPr>
            <a:r>
              <a:rPr lang="en-US" sz="1500" dirty="0">
                <a:latin typeface="Arial"/>
                <a:ea typeface="Arial"/>
                <a:cs typeface="Arial"/>
                <a:sym typeface="Arial"/>
              </a:rPr>
              <a:t>The whole Model is expected to be delivered in few days with a weekly evaluation by the project guide.</a:t>
            </a:r>
            <a:endParaRPr sz="1500" dirty="0">
              <a:latin typeface="Arial"/>
              <a:ea typeface="Arial"/>
              <a:cs typeface="Arial"/>
              <a:sym typeface="Arial"/>
            </a:endParaRPr>
          </a:p>
          <a:p>
            <a:pPr marL="0" lvl="0" indent="0" algn="l" rtl="0">
              <a:lnSpc>
                <a:spcPct val="150000"/>
              </a:lnSpc>
              <a:spcBef>
                <a:spcPts val="0"/>
              </a:spcBef>
              <a:spcAft>
                <a:spcPts val="0"/>
              </a:spcAft>
              <a:buNone/>
            </a:pPr>
            <a:endParaRPr sz="1400" dirty="0">
              <a:latin typeface="Arial"/>
              <a:ea typeface="Arial"/>
              <a:cs typeface="Arial"/>
              <a:sym typeface="Arial"/>
            </a:endParaRPr>
          </a:p>
          <a:p>
            <a:pPr marL="457200" lvl="0" indent="0" algn="l" rtl="0">
              <a:lnSpc>
                <a:spcPct val="150000"/>
              </a:lnSpc>
              <a:spcBef>
                <a:spcPts val="0"/>
              </a:spcBef>
              <a:spcAft>
                <a:spcPts val="0"/>
              </a:spcAft>
              <a:buNone/>
            </a:pPr>
            <a:endParaRPr sz="1400" dirty="0">
              <a:latin typeface="Arial"/>
              <a:ea typeface="Arial"/>
              <a:cs typeface="Arial"/>
              <a:sym typeface="Arial"/>
            </a:endParaRPr>
          </a:p>
          <a:p>
            <a:pPr marL="0" lvl="0" indent="0" algn="l" rtl="0">
              <a:spcBef>
                <a:spcPts val="360"/>
              </a:spcBef>
              <a:spcAft>
                <a:spcPts val="0"/>
              </a:spcAft>
              <a:buNone/>
            </a:pPr>
            <a:endParaRPr sz="1400" dirty="0"/>
          </a:p>
        </p:txBody>
      </p:sp>
      <p:sp>
        <p:nvSpPr>
          <p:cNvPr id="169" name="Google Shape;169;g100bc294057_0_1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 April 2022</a:t>
            </a:r>
            <a:endParaRPr dirty="0"/>
          </a:p>
        </p:txBody>
      </p:sp>
      <p:sp>
        <p:nvSpPr>
          <p:cNvPr id="175" name="Google Shape;17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176" name="Google Shape;17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
        <p:nvSpPr>
          <p:cNvPr id="177" name="Google Shape;177;p8"/>
          <p:cNvSpPr txBox="1">
            <a:spLocks noGrp="1"/>
          </p:cNvSpPr>
          <p:nvPr>
            <p:ph type="title"/>
          </p:nvPr>
        </p:nvSpPr>
        <p:spPr>
          <a:xfrm>
            <a:off x="381000" y="533400"/>
            <a:ext cx="8229600" cy="5031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C00000"/>
              </a:buClr>
              <a:buSzPct val="100000"/>
              <a:buFont typeface="Arial"/>
              <a:buNone/>
            </a:pPr>
            <a:r>
              <a:rPr lang="en-US">
                <a:solidFill>
                  <a:srgbClr val="C00000"/>
                </a:solidFill>
                <a:latin typeface="Arial"/>
                <a:ea typeface="Arial"/>
                <a:cs typeface="Arial"/>
                <a:sym typeface="Arial"/>
              </a:rPr>
              <a:t>Methodology</a:t>
            </a:r>
            <a:endParaRPr/>
          </a:p>
        </p:txBody>
      </p:sp>
      <p:sp>
        <p:nvSpPr>
          <p:cNvPr id="178" name="Google Shape;178;p8"/>
          <p:cNvSpPr txBox="1">
            <a:spLocks noGrp="1"/>
          </p:cNvSpPr>
          <p:nvPr>
            <p:ph type="body" idx="1"/>
          </p:nvPr>
        </p:nvSpPr>
        <p:spPr>
          <a:xfrm>
            <a:off x="407963" y="1266092"/>
            <a:ext cx="8200292" cy="4963257"/>
          </a:xfrm>
          <a:prstGeom prst="rect">
            <a:avLst/>
          </a:prstGeom>
          <a:noFill/>
          <a:ln>
            <a:noFill/>
          </a:ln>
        </p:spPr>
        <p:txBody>
          <a:bodyPr spcFirstLastPara="1" wrap="square" lIns="91425" tIns="45700" rIns="91425" bIns="45700" anchor="t" anchorCtr="0">
            <a:normAutofit fontScale="85000" lnSpcReduction="20000"/>
          </a:bodyPr>
          <a:lstStyle/>
          <a:p>
            <a:pPr marL="342900" lvl="0" indent="-242570" algn="just" rtl="0">
              <a:lnSpc>
                <a:spcPct val="150000"/>
              </a:lnSpc>
              <a:spcBef>
                <a:spcPts val="560"/>
              </a:spcBef>
              <a:spcAft>
                <a:spcPts val="0"/>
              </a:spcAft>
              <a:buSzPct val="100000"/>
              <a:buFont typeface="Wingdings" pitchFamily="2" charset="2"/>
              <a:buChar char="§"/>
            </a:pPr>
            <a:r>
              <a:rPr lang="en-US" sz="2400" dirty="0">
                <a:latin typeface="Arial"/>
                <a:ea typeface="Arial"/>
                <a:cs typeface="Arial"/>
                <a:sym typeface="Arial"/>
              </a:rPr>
              <a:t>ALGORITHMS USED</a:t>
            </a:r>
          </a:p>
          <a:p>
            <a:pPr algn="just">
              <a:buFont typeface="Wingdings" pitchFamily="2" charset="2"/>
              <a:buChar char="Ø"/>
            </a:pPr>
            <a:r>
              <a:rPr lang="en-US" sz="2000" b="1" dirty="0">
                <a:latin typeface="Arial"/>
                <a:ea typeface="Arial"/>
                <a:cs typeface="Arial"/>
                <a:sym typeface="Arial"/>
              </a:rPr>
              <a:t>Random Forest </a:t>
            </a:r>
            <a:r>
              <a:rPr lang="en-US" sz="2000" dirty="0">
                <a:latin typeface="Arial"/>
                <a:ea typeface="Arial"/>
                <a:cs typeface="Arial"/>
                <a:sym typeface="Arial"/>
              </a:rPr>
              <a:t>- </a:t>
            </a:r>
            <a:r>
              <a:rPr lang="en-US" sz="1900" dirty="0">
                <a:latin typeface="+mj-lt"/>
              </a:rPr>
              <a:t> </a:t>
            </a:r>
            <a:r>
              <a:rPr lang="en-US" sz="1900" dirty="0">
                <a:latin typeface="Arial" pitchFamily="34" charset="0"/>
                <a:cs typeface="Arial" pitchFamily="34" charset="0"/>
              </a:rPr>
              <a:t>Random Forest Trees are based on a number of prediction trees that are less tolerant to noise compared to “</a:t>
            </a:r>
            <a:r>
              <a:rPr lang="en-US" sz="1900" dirty="0" err="1">
                <a:latin typeface="Arial" pitchFamily="34" charset="0"/>
                <a:cs typeface="Arial" pitchFamily="34" charset="0"/>
              </a:rPr>
              <a:t>Adaboost</a:t>
            </a:r>
            <a:r>
              <a:rPr lang="en-US" sz="1900" dirty="0">
                <a:latin typeface="Arial" pitchFamily="34" charset="0"/>
                <a:cs typeface="Arial" pitchFamily="34" charset="0"/>
              </a:rPr>
              <a:t>” and utilize random selection of features in splitting the trees. “Random Forests” is a voting procedure for the most popular class among a large number of trees. Thus, a random forest classifier is composed of a set of tree-structured classifiers [20- 22]. Equation [1] represents the classifiers where </a:t>
            </a:r>
            <a:r>
              <a:rPr lang="en-US" sz="1900" dirty="0" err="1">
                <a:latin typeface="Arial" pitchFamily="34" charset="0"/>
                <a:cs typeface="Arial" pitchFamily="34" charset="0"/>
              </a:rPr>
              <a:t>Θi</a:t>
            </a:r>
            <a:r>
              <a:rPr lang="en-US" sz="1900" dirty="0">
                <a:latin typeface="Arial" pitchFamily="34" charset="0"/>
                <a:cs typeface="Arial" pitchFamily="34" charset="0"/>
              </a:rPr>
              <a:t> represents a number of independent random vectors distributed identically, such that every tree has a vote for most popular class of input </a:t>
            </a:r>
            <a:r>
              <a:rPr lang="en-US" sz="1900" i="1" dirty="0">
                <a:latin typeface="Arial" pitchFamily="34" charset="0"/>
                <a:cs typeface="Arial" pitchFamily="34" charset="0"/>
              </a:rPr>
              <a:t>X</a:t>
            </a:r>
            <a:r>
              <a:rPr lang="en-US" sz="1900" dirty="0">
                <a:latin typeface="Arial" pitchFamily="34" charset="0"/>
                <a:cs typeface="Arial" pitchFamily="34" charset="0"/>
              </a:rPr>
              <a:t>. </a:t>
            </a:r>
            <a:r>
              <a:rPr lang="en-US" sz="1900" i="1" dirty="0">
                <a:latin typeface="Arial" pitchFamily="34" charset="0"/>
                <a:cs typeface="Arial" pitchFamily="34" charset="0"/>
              </a:rPr>
              <a:t> </a:t>
            </a:r>
          </a:p>
          <a:p>
            <a:pPr algn="just">
              <a:buFont typeface="Wingdings" pitchFamily="2" charset="2"/>
              <a:buChar char="Ø"/>
            </a:pPr>
            <a:r>
              <a:rPr lang="en-US" sz="2000" b="1" dirty="0">
                <a:latin typeface="Arial"/>
                <a:ea typeface="Arial"/>
                <a:cs typeface="Arial"/>
                <a:sym typeface="Arial"/>
              </a:rPr>
              <a:t>Linear Regression </a:t>
            </a:r>
            <a:r>
              <a:rPr lang="en-US" sz="2000" dirty="0">
                <a:latin typeface="Arial"/>
                <a:ea typeface="Arial"/>
                <a:cs typeface="Arial"/>
                <a:sym typeface="Arial"/>
              </a:rPr>
              <a:t>- </a:t>
            </a:r>
            <a:r>
              <a:rPr lang="en-US" sz="2100" dirty="0"/>
              <a:t>Linear regression is a very simple approach for supervised learning. In particular, linear regression is a useful tool for predicting a quantitative response. Linear regression has been around for a long time and is the topic of innumerable textbooks. Though it may seem somewhat dull compared to some of the more modern statistical learning approaches described in later tutorials, linear regression is still a useful and widely used statistical learning method. Moreover, it serves as a good jumping-off point for newer approaches: as we will see in later tutorials, many fancy statistical learning approaches can be seen as generalizations or extensions of linear regression. Consequently, the importance of having a good understanding of linear regression before studying more complex learning methods cannot be overstated.</a:t>
            </a:r>
          </a:p>
          <a:p>
            <a:pPr marL="800100" lvl="1" indent="-242570" algn="just">
              <a:lnSpc>
                <a:spcPct val="150000"/>
              </a:lnSpc>
              <a:spcBef>
                <a:spcPts val="560"/>
              </a:spcBef>
              <a:buSzPct val="100000"/>
              <a:buFont typeface="Wingdings" pitchFamily="2" charset="2"/>
              <a:buChar char="Ø"/>
            </a:pPr>
            <a:endParaRPr sz="2100" dirty="0">
              <a:latin typeface="Arial"/>
              <a:ea typeface="Arial"/>
              <a:cs typeface="Arial"/>
              <a:sym typeface="Arial"/>
            </a:endParaRPr>
          </a:p>
          <a:p>
            <a:pPr marL="0" lvl="0" indent="0" algn="just" rtl="0">
              <a:lnSpc>
                <a:spcPct val="150000"/>
              </a:lnSpc>
              <a:spcBef>
                <a:spcPts val="560"/>
              </a:spcBef>
              <a:spcAft>
                <a:spcPts val="0"/>
              </a:spcAft>
              <a:buNone/>
            </a:pPr>
            <a:endParaRPr sz="2800" dirty="0">
              <a:latin typeface="Arial"/>
              <a:ea typeface="Arial"/>
              <a:cs typeface="Arial"/>
              <a:sym typeface="Arial"/>
            </a:endParaRPr>
          </a:p>
          <a:p>
            <a:pPr marL="342900" lvl="0" indent="-165100" algn="just" rtl="0">
              <a:lnSpc>
                <a:spcPct val="90000"/>
              </a:lnSpc>
              <a:spcBef>
                <a:spcPts val="560"/>
              </a:spcBef>
              <a:spcAft>
                <a:spcPts val="0"/>
              </a:spcAft>
              <a:buClr>
                <a:schemeClr val="dk1"/>
              </a:buClr>
              <a:buSzPct val="100000"/>
              <a:buNone/>
            </a:pPr>
            <a:endParaRPr sz="2800" dirty="0">
              <a:latin typeface="Arial"/>
              <a:ea typeface="Arial"/>
              <a:cs typeface="Arial"/>
              <a:sym typeface="Arial"/>
            </a:endParaRPr>
          </a:p>
          <a:p>
            <a:pPr marL="342900" lvl="0" indent="-139700" algn="l" rtl="0">
              <a:spcBef>
                <a:spcPts val="640"/>
              </a:spcBef>
              <a:spcAft>
                <a:spcPts val="0"/>
              </a:spcAft>
              <a:buClr>
                <a:schemeClr val="dk1"/>
              </a:buClr>
              <a:buSzPct val="100000"/>
              <a:buNone/>
            </a:pPr>
            <a:endParaRPr dirty="0"/>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1792</Words>
  <Application>Microsoft Office PowerPoint</Application>
  <PresentationFormat>On-screen Show (4:3)</PresentationFormat>
  <Paragraphs>134</Paragraphs>
  <Slides>18</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Custom Design</vt:lpstr>
      <vt:lpstr>Presentation Outline</vt:lpstr>
      <vt:lpstr>PowerPoint Presentation</vt:lpstr>
      <vt:lpstr>PowerPoint Presentation</vt:lpstr>
      <vt:lpstr>Objectives</vt:lpstr>
      <vt:lpstr>Block Diagram / Ideation Map</vt:lpstr>
      <vt:lpstr>Project Implementation</vt:lpstr>
      <vt:lpstr>Project Implementation</vt:lpstr>
      <vt:lpstr>Methodology</vt:lpstr>
      <vt:lpstr>Methodology</vt:lpstr>
      <vt:lpstr>Methodology</vt:lpstr>
      <vt:lpstr>Results and Discussion</vt:lpstr>
      <vt:lpstr>Results and Discussion</vt:lpstr>
      <vt:lpstr>Conclusion</vt:lpstr>
      <vt:lpstr>PowerPoint Presentation</vt:lpstr>
      <vt:lpstr>PowerPoint Presentation</vt:lpstr>
      <vt:lpstr>PowerPoint Presentation</vt:lpstr>
      <vt:lpstr>Model Screenshots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Windows User</dc:creator>
  <cp:lastModifiedBy>Mohammad Farhan</cp:lastModifiedBy>
  <cp:revision>34</cp:revision>
  <dcterms:created xsi:type="dcterms:W3CDTF">2019-11-06T07:48:53Z</dcterms:created>
  <dcterms:modified xsi:type="dcterms:W3CDTF">2022-04-12T10:37:25Z</dcterms:modified>
</cp:coreProperties>
</file>