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61" r:id="rId2"/>
    <p:sldId id="290" r:id="rId3"/>
    <p:sldId id="291" r:id="rId4"/>
    <p:sldId id="292" r:id="rId5"/>
    <p:sldId id="293" r:id="rId6"/>
    <p:sldId id="294" r:id="rId7"/>
    <p:sldId id="295" r:id="rId8"/>
    <p:sldId id="296" r:id="rId9"/>
    <p:sldId id="297" r:id="rId10"/>
    <p:sldId id="300" r:id="rId11"/>
    <p:sldId id="299"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5" r:id="rId32"/>
    <p:sldId id="326" r:id="rId33"/>
    <p:sldId id="327" r:id="rId34"/>
    <p:sldId id="320" r:id="rId35"/>
    <p:sldId id="321" r:id="rId36"/>
    <p:sldId id="322" r:id="rId37"/>
    <p:sldId id="323" r:id="rId38"/>
    <p:sldId id="324" r:id="rId39"/>
    <p:sldId id="328" r:id="rId40"/>
    <p:sldId id="329" r:id="rId41"/>
    <p:sldId id="288" r:id="rId42"/>
    <p:sldId id="33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116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75C8E-2B94-4C93-9ACA-0888C1C8FC10}" type="datetimeFigureOut">
              <a:rPr lang="en-IN" smtClean="0"/>
              <a:t>10-04-2022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30502-3E46-4772-A1D2-130593E2A0DC}" type="slidenum">
              <a:rPr lang="en-IN" smtClean="0"/>
              <a:t>‹#›</a:t>
            </a:fld>
            <a:endParaRPr lang="en-IN"/>
          </a:p>
        </p:txBody>
      </p:sp>
    </p:spTree>
    <p:extLst>
      <p:ext uri="{BB962C8B-B14F-4D97-AF65-F5344CB8AC3E}">
        <p14:creationId xmlns:p14="http://schemas.microsoft.com/office/powerpoint/2010/main" val="410926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1FE5CC-EBAC-439B-9A19-D1E266071276}" type="slidenum">
              <a:rPr lang="en-IN" smtClean="0"/>
              <a:t>31</a:t>
            </a:fld>
            <a:endParaRPr lang="en-IN"/>
          </a:p>
        </p:txBody>
      </p:sp>
    </p:spTree>
    <p:extLst>
      <p:ext uri="{BB962C8B-B14F-4D97-AF65-F5344CB8AC3E}">
        <p14:creationId xmlns:p14="http://schemas.microsoft.com/office/powerpoint/2010/main" val="51410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E49C-7E21-4CC2-8AF8-C549B2DBEB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6D6D9C-4358-4261-9E58-654CE278D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AEBA93-FA8F-471C-BE15-FC74466F2AFD}"/>
              </a:ext>
            </a:extLst>
          </p:cNvPr>
          <p:cNvSpPr>
            <a:spLocks noGrp="1"/>
          </p:cNvSpPr>
          <p:nvPr>
            <p:ph type="dt" sz="half" idx="10"/>
          </p:nvPr>
        </p:nvSpPr>
        <p:spPr/>
        <p:txBody>
          <a:bodyPr/>
          <a:lstStyle/>
          <a:p>
            <a:fld id="{E1C68D23-138A-4959-8803-8ACB2E0F31C9}" type="datetime3">
              <a:rPr lang="en-US" smtClean="0"/>
              <a:t>10 April 2022</a:t>
            </a:fld>
            <a:endParaRPr lang="en-IN"/>
          </a:p>
        </p:txBody>
      </p:sp>
      <p:sp>
        <p:nvSpPr>
          <p:cNvPr id="5" name="Footer Placeholder 4">
            <a:extLst>
              <a:ext uri="{FF2B5EF4-FFF2-40B4-BE49-F238E27FC236}">
                <a16:creationId xmlns:a16="http://schemas.microsoft.com/office/drawing/2014/main" id="{D1DD052C-DA93-465F-A25F-BE304624C0D7}"/>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9131C1EC-CDC4-48A7-B2FF-4BE298AF4F9C}"/>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876598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4DC2-2EC8-4E7A-B7EE-3E185C2C69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D44025-4816-458F-AFE8-6C5E72BD8D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78092E-A7C3-4FAF-8F93-4472A93F17C4}"/>
              </a:ext>
            </a:extLst>
          </p:cNvPr>
          <p:cNvSpPr>
            <a:spLocks noGrp="1"/>
          </p:cNvSpPr>
          <p:nvPr>
            <p:ph type="dt" sz="half" idx="10"/>
          </p:nvPr>
        </p:nvSpPr>
        <p:spPr/>
        <p:txBody>
          <a:bodyPr/>
          <a:lstStyle/>
          <a:p>
            <a:fld id="{B3AA703E-78E8-4723-926A-B2CECB72FA1E}" type="datetime3">
              <a:rPr lang="en-US" smtClean="0"/>
              <a:t>10 April 2022</a:t>
            </a:fld>
            <a:endParaRPr lang="en-IN"/>
          </a:p>
        </p:txBody>
      </p:sp>
      <p:sp>
        <p:nvSpPr>
          <p:cNvPr id="5" name="Footer Placeholder 4">
            <a:extLst>
              <a:ext uri="{FF2B5EF4-FFF2-40B4-BE49-F238E27FC236}">
                <a16:creationId xmlns:a16="http://schemas.microsoft.com/office/drawing/2014/main" id="{46C0C849-7637-4B95-AD36-593326A21A4D}"/>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84FB14C9-8E75-4950-B9E4-10597B8E9A80}"/>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119048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7870E1-F310-49A5-BE33-3BDE49BFB0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4C226D-E21F-4EEE-A700-CBA2BD4E8D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070342-9AB0-4CBD-93E2-F15A290CBD69}"/>
              </a:ext>
            </a:extLst>
          </p:cNvPr>
          <p:cNvSpPr>
            <a:spLocks noGrp="1"/>
          </p:cNvSpPr>
          <p:nvPr>
            <p:ph type="dt" sz="half" idx="10"/>
          </p:nvPr>
        </p:nvSpPr>
        <p:spPr/>
        <p:txBody>
          <a:bodyPr/>
          <a:lstStyle/>
          <a:p>
            <a:fld id="{5BB22FD6-6B47-4ABC-8DDA-52F9439A5D94}" type="datetime3">
              <a:rPr lang="en-US" smtClean="0"/>
              <a:t>10 April 2022</a:t>
            </a:fld>
            <a:endParaRPr lang="en-IN"/>
          </a:p>
        </p:txBody>
      </p:sp>
      <p:sp>
        <p:nvSpPr>
          <p:cNvPr id="5" name="Footer Placeholder 4">
            <a:extLst>
              <a:ext uri="{FF2B5EF4-FFF2-40B4-BE49-F238E27FC236}">
                <a16:creationId xmlns:a16="http://schemas.microsoft.com/office/drawing/2014/main" id="{4C33589A-C8B3-462A-8545-0BA5A17A260C}"/>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B20B8CA0-EA1E-4F3A-8E70-64D4F76B819B}"/>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1494680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07C51-BA41-4E1B-82C4-19C8874E59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214871-DCF6-4EED-9B88-450B0D63ED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697266-B02C-4E38-97FA-D2F1D4208B6F}"/>
              </a:ext>
            </a:extLst>
          </p:cNvPr>
          <p:cNvSpPr>
            <a:spLocks noGrp="1"/>
          </p:cNvSpPr>
          <p:nvPr>
            <p:ph type="dt" sz="half" idx="10"/>
          </p:nvPr>
        </p:nvSpPr>
        <p:spPr/>
        <p:txBody>
          <a:bodyPr/>
          <a:lstStyle/>
          <a:p>
            <a:fld id="{143B5789-9885-4495-833F-2EF826D5D746}" type="datetime3">
              <a:rPr lang="en-US" smtClean="0"/>
              <a:t>10 April 2022</a:t>
            </a:fld>
            <a:endParaRPr lang="en-IN"/>
          </a:p>
        </p:txBody>
      </p:sp>
      <p:sp>
        <p:nvSpPr>
          <p:cNvPr id="5" name="Footer Placeholder 4">
            <a:extLst>
              <a:ext uri="{FF2B5EF4-FFF2-40B4-BE49-F238E27FC236}">
                <a16:creationId xmlns:a16="http://schemas.microsoft.com/office/drawing/2014/main" id="{CACC0B35-6C97-4FD1-AEC3-8F0D39284FC0}"/>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91F45584-93EF-44C0-8E8A-D11B4D9664A4}"/>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2486053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0953-7916-4C68-AC1F-954192178F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70DDC2-2701-4A14-B40E-8F860EEFD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2721F4-05F4-4919-8A68-8A3263BF0C63}"/>
              </a:ext>
            </a:extLst>
          </p:cNvPr>
          <p:cNvSpPr>
            <a:spLocks noGrp="1"/>
          </p:cNvSpPr>
          <p:nvPr>
            <p:ph type="dt" sz="half" idx="10"/>
          </p:nvPr>
        </p:nvSpPr>
        <p:spPr/>
        <p:txBody>
          <a:bodyPr/>
          <a:lstStyle/>
          <a:p>
            <a:fld id="{12D0B7E3-C3A0-4F82-A5FD-6D9EEC964549}" type="datetime3">
              <a:rPr lang="en-US" smtClean="0"/>
              <a:t>10 April 2022</a:t>
            </a:fld>
            <a:endParaRPr lang="en-IN"/>
          </a:p>
        </p:txBody>
      </p:sp>
      <p:sp>
        <p:nvSpPr>
          <p:cNvPr id="5" name="Footer Placeholder 4">
            <a:extLst>
              <a:ext uri="{FF2B5EF4-FFF2-40B4-BE49-F238E27FC236}">
                <a16:creationId xmlns:a16="http://schemas.microsoft.com/office/drawing/2014/main" id="{262AB5C0-CCBD-47E4-ADDE-8FB507BE3476}"/>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CEF01D04-1E7B-4F78-BEEC-01560AD49A82}"/>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333836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6B35-E28B-4D0C-BB24-CEE64E91BE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77EDD6-70A8-4EDE-A20A-1C58A69F09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E3E70D-5E74-4AD2-AE1A-D1BD7BA9EF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F52CE1-7624-4A5D-8C57-7D355C28D30C}"/>
              </a:ext>
            </a:extLst>
          </p:cNvPr>
          <p:cNvSpPr>
            <a:spLocks noGrp="1"/>
          </p:cNvSpPr>
          <p:nvPr>
            <p:ph type="dt" sz="half" idx="10"/>
          </p:nvPr>
        </p:nvSpPr>
        <p:spPr/>
        <p:txBody>
          <a:bodyPr/>
          <a:lstStyle/>
          <a:p>
            <a:fld id="{6932887C-3223-43D8-A890-406262DB068E}" type="datetime3">
              <a:rPr lang="en-US" smtClean="0"/>
              <a:t>10 April 2022</a:t>
            </a:fld>
            <a:endParaRPr lang="en-IN"/>
          </a:p>
        </p:txBody>
      </p:sp>
      <p:sp>
        <p:nvSpPr>
          <p:cNvPr id="6" name="Footer Placeholder 5">
            <a:extLst>
              <a:ext uri="{FF2B5EF4-FFF2-40B4-BE49-F238E27FC236}">
                <a16:creationId xmlns:a16="http://schemas.microsoft.com/office/drawing/2014/main" id="{F7A2C4F9-C6DA-43FE-A9F0-27E3D354CADD}"/>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0712D08D-1B0A-47FB-A910-908AF468C4CE}"/>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3286317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A9DA-537D-4C94-89A2-1C9C59A5CF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476A28-708A-4484-BB25-394E49081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B7CE5-B17A-46BD-B21E-DBA10CDDDC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F5459D-9494-4950-B9B3-573B632EC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6D4EE3-D35D-42FF-A171-76710C792A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475E13-771F-4A5F-B65C-BEAFA8811F7D}"/>
              </a:ext>
            </a:extLst>
          </p:cNvPr>
          <p:cNvSpPr>
            <a:spLocks noGrp="1"/>
          </p:cNvSpPr>
          <p:nvPr>
            <p:ph type="dt" sz="half" idx="10"/>
          </p:nvPr>
        </p:nvSpPr>
        <p:spPr/>
        <p:txBody>
          <a:bodyPr/>
          <a:lstStyle/>
          <a:p>
            <a:fld id="{40D7AA34-18A5-4FC1-917D-7F0A1BFB22C9}" type="datetime3">
              <a:rPr lang="en-US" smtClean="0"/>
              <a:t>10 April 2022</a:t>
            </a:fld>
            <a:endParaRPr lang="en-IN"/>
          </a:p>
        </p:txBody>
      </p:sp>
      <p:sp>
        <p:nvSpPr>
          <p:cNvPr id="8" name="Footer Placeholder 7">
            <a:extLst>
              <a:ext uri="{FF2B5EF4-FFF2-40B4-BE49-F238E27FC236}">
                <a16:creationId xmlns:a16="http://schemas.microsoft.com/office/drawing/2014/main" id="{B592A770-4461-4A62-A832-868F56B382F1}"/>
              </a:ext>
            </a:extLst>
          </p:cNvPr>
          <p:cNvSpPr>
            <a:spLocks noGrp="1"/>
          </p:cNvSpPr>
          <p:nvPr>
            <p:ph type="ftr" sz="quarter" idx="11"/>
          </p:nvPr>
        </p:nvSpPr>
        <p:spPr/>
        <p:txBody>
          <a:bodyPr/>
          <a:lstStyle/>
          <a:p>
            <a:r>
              <a:rPr lang="en-IN"/>
              <a:t>Department of CSE</a:t>
            </a:r>
          </a:p>
        </p:txBody>
      </p:sp>
      <p:sp>
        <p:nvSpPr>
          <p:cNvPr id="9" name="Slide Number Placeholder 8">
            <a:extLst>
              <a:ext uri="{FF2B5EF4-FFF2-40B4-BE49-F238E27FC236}">
                <a16:creationId xmlns:a16="http://schemas.microsoft.com/office/drawing/2014/main" id="{D2DE9420-DFB6-4341-A043-B21FEE736950}"/>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527379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84AF-133D-4DF3-88CF-DDE3C9BFF9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F3FD26-D0C8-4F52-9BD7-7187B517A050}"/>
              </a:ext>
            </a:extLst>
          </p:cNvPr>
          <p:cNvSpPr>
            <a:spLocks noGrp="1"/>
          </p:cNvSpPr>
          <p:nvPr>
            <p:ph type="dt" sz="half" idx="10"/>
          </p:nvPr>
        </p:nvSpPr>
        <p:spPr/>
        <p:txBody>
          <a:bodyPr/>
          <a:lstStyle/>
          <a:p>
            <a:fld id="{05FE7150-B917-4921-A78D-17BA3FD84E7E}" type="datetime3">
              <a:rPr lang="en-US" smtClean="0"/>
              <a:t>10 April 2022</a:t>
            </a:fld>
            <a:endParaRPr lang="en-IN"/>
          </a:p>
        </p:txBody>
      </p:sp>
      <p:sp>
        <p:nvSpPr>
          <p:cNvPr id="4" name="Footer Placeholder 3">
            <a:extLst>
              <a:ext uri="{FF2B5EF4-FFF2-40B4-BE49-F238E27FC236}">
                <a16:creationId xmlns:a16="http://schemas.microsoft.com/office/drawing/2014/main" id="{2EF68466-7C9B-4814-B7E3-2633F300A305}"/>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6D3FE715-91D5-4CDE-80CB-12AD3D6C60D8}"/>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165565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336C56-9163-439A-B702-3BA3BB0AF067}"/>
              </a:ext>
            </a:extLst>
          </p:cNvPr>
          <p:cNvSpPr>
            <a:spLocks noGrp="1"/>
          </p:cNvSpPr>
          <p:nvPr>
            <p:ph type="dt" sz="half" idx="10"/>
          </p:nvPr>
        </p:nvSpPr>
        <p:spPr/>
        <p:txBody>
          <a:bodyPr/>
          <a:lstStyle/>
          <a:p>
            <a:fld id="{9EF9E06A-8E13-4A3C-8384-F41980A339C8}" type="datetime3">
              <a:rPr lang="en-US" smtClean="0"/>
              <a:t>10 April 2022</a:t>
            </a:fld>
            <a:endParaRPr lang="en-IN"/>
          </a:p>
        </p:txBody>
      </p:sp>
      <p:sp>
        <p:nvSpPr>
          <p:cNvPr id="3" name="Footer Placeholder 2">
            <a:extLst>
              <a:ext uri="{FF2B5EF4-FFF2-40B4-BE49-F238E27FC236}">
                <a16:creationId xmlns:a16="http://schemas.microsoft.com/office/drawing/2014/main" id="{9DA48CD2-3AC7-49A4-B4C0-129591923978}"/>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48B11A9B-E7D5-4F15-9BD7-9375C0A662D3}"/>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192253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3339-F028-41D7-9C39-220266135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1A6EFD-99AE-498F-B061-2704238ECB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6CB802-8C84-4DA6-BE3A-DB03BA0F6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B2E70-03E7-4243-9B60-B36C22ACA528}"/>
              </a:ext>
            </a:extLst>
          </p:cNvPr>
          <p:cNvSpPr>
            <a:spLocks noGrp="1"/>
          </p:cNvSpPr>
          <p:nvPr>
            <p:ph type="dt" sz="half" idx="10"/>
          </p:nvPr>
        </p:nvSpPr>
        <p:spPr/>
        <p:txBody>
          <a:bodyPr/>
          <a:lstStyle/>
          <a:p>
            <a:fld id="{D83CA6BF-FC60-4206-BDD6-C004D66DAD2B}" type="datetime3">
              <a:rPr lang="en-US" smtClean="0"/>
              <a:t>10 April 2022</a:t>
            </a:fld>
            <a:endParaRPr lang="en-IN"/>
          </a:p>
        </p:txBody>
      </p:sp>
      <p:sp>
        <p:nvSpPr>
          <p:cNvPr id="6" name="Footer Placeholder 5">
            <a:extLst>
              <a:ext uri="{FF2B5EF4-FFF2-40B4-BE49-F238E27FC236}">
                <a16:creationId xmlns:a16="http://schemas.microsoft.com/office/drawing/2014/main" id="{A11D1DB5-0750-4655-97E8-9CE3C33F36F0}"/>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C8E98F19-D1E7-4EA6-B98F-7EF8733EADC8}"/>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168092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89CA-8412-4B45-9A41-2DECB3D627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5F170E-9C23-4C2C-9354-48A4A58CFE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A4A289-E022-4A97-A376-DEA0EA84F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59887-CFEA-4F6C-A1D5-A0720BBF4DE8}"/>
              </a:ext>
            </a:extLst>
          </p:cNvPr>
          <p:cNvSpPr>
            <a:spLocks noGrp="1"/>
          </p:cNvSpPr>
          <p:nvPr>
            <p:ph type="dt" sz="half" idx="10"/>
          </p:nvPr>
        </p:nvSpPr>
        <p:spPr/>
        <p:txBody>
          <a:bodyPr/>
          <a:lstStyle/>
          <a:p>
            <a:fld id="{68AF0EB3-EFB1-4085-AB24-D9DC3F3A2CB0}" type="datetime3">
              <a:rPr lang="en-US" smtClean="0"/>
              <a:t>10 April 2022</a:t>
            </a:fld>
            <a:endParaRPr lang="en-IN"/>
          </a:p>
        </p:txBody>
      </p:sp>
      <p:sp>
        <p:nvSpPr>
          <p:cNvPr id="6" name="Footer Placeholder 5">
            <a:extLst>
              <a:ext uri="{FF2B5EF4-FFF2-40B4-BE49-F238E27FC236}">
                <a16:creationId xmlns:a16="http://schemas.microsoft.com/office/drawing/2014/main" id="{3BBA7559-AC10-463C-B634-BE12574DE2D1}"/>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8E913EB5-A9F6-40BD-937C-41258C02C538}"/>
              </a:ext>
            </a:extLst>
          </p:cNvPr>
          <p:cNvSpPr>
            <a:spLocks noGrp="1"/>
          </p:cNvSpPr>
          <p:nvPr>
            <p:ph type="sldNum" sz="quarter" idx="12"/>
          </p:nvPr>
        </p:nvSpPr>
        <p:spPr/>
        <p:txBody>
          <a:bodyPr/>
          <a:lstStyle/>
          <a:p>
            <a:fld id="{D04251FC-0BAE-48D3-9F86-333DDD71FD51}" type="slidenum">
              <a:rPr lang="en-IN" smtClean="0"/>
              <a:t>‹#›</a:t>
            </a:fld>
            <a:endParaRPr lang="en-IN"/>
          </a:p>
        </p:txBody>
      </p:sp>
    </p:spTree>
    <p:extLst>
      <p:ext uri="{BB962C8B-B14F-4D97-AF65-F5344CB8AC3E}">
        <p14:creationId xmlns:p14="http://schemas.microsoft.com/office/powerpoint/2010/main" val="2991213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E1795-F3A0-4FDA-A042-F9BCFEE5E4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8AEF2D-431B-4E9E-AFC4-1B955C2D6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F84E12-2982-48C9-A755-2D98DB8DB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AD7A6-0BAB-40E6-90D8-88A9D28C18B2}" type="datetime3">
              <a:rPr lang="en-US" smtClean="0"/>
              <a:t>10 April 2022</a:t>
            </a:fld>
            <a:endParaRPr lang="en-IN"/>
          </a:p>
        </p:txBody>
      </p:sp>
      <p:sp>
        <p:nvSpPr>
          <p:cNvPr id="5" name="Footer Placeholder 4">
            <a:extLst>
              <a:ext uri="{FF2B5EF4-FFF2-40B4-BE49-F238E27FC236}">
                <a16:creationId xmlns:a16="http://schemas.microsoft.com/office/drawing/2014/main" id="{4E72C17F-E957-446F-9EFC-B6E76C96D3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CSE</a:t>
            </a:r>
          </a:p>
        </p:txBody>
      </p:sp>
      <p:sp>
        <p:nvSpPr>
          <p:cNvPr id="6" name="Slide Number Placeholder 5">
            <a:extLst>
              <a:ext uri="{FF2B5EF4-FFF2-40B4-BE49-F238E27FC236}">
                <a16:creationId xmlns:a16="http://schemas.microsoft.com/office/drawing/2014/main" id="{F62B0A30-966A-4E4F-BD58-1D871E809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251FC-0BAE-48D3-9F86-333DDD71FD51}" type="slidenum">
              <a:rPr lang="en-IN" smtClean="0"/>
              <a:t>‹#›</a:t>
            </a:fld>
            <a:endParaRPr lang="en-IN"/>
          </a:p>
        </p:txBody>
      </p:sp>
    </p:spTree>
    <p:extLst>
      <p:ext uri="{BB962C8B-B14F-4D97-AF65-F5344CB8AC3E}">
        <p14:creationId xmlns:p14="http://schemas.microsoft.com/office/powerpoint/2010/main" val="714578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22C181-4EF7-42D3-9E53-96C9E330DC38}" type="datetime3">
              <a:rPr lang="en-US" sz="1600" smtClean="0"/>
              <a:t>10 April 2022</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a:pPr/>
              <a:t>1</a:t>
            </a:fld>
            <a:endParaRPr lang="en-US" sz="1600" dirty="0"/>
          </a:p>
        </p:txBody>
      </p:sp>
      <p:sp>
        <p:nvSpPr>
          <p:cNvPr id="3" name="Content Placeholder 2"/>
          <p:cNvSpPr>
            <a:spLocks noGrp="1"/>
          </p:cNvSpPr>
          <p:nvPr>
            <p:ph type="subTitle" idx="4294967295"/>
          </p:nvPr>
        </p:nvSpPr>
        <p:spPr>
          <a:xfrm>
            <a:off x="1111622" y="3602038"/>
            <a:ext cx="8032377" cy="1655762"/>
          </a:xfrm>
        </p:spPr>
        <p:txBody>
          <a:bodyPr/>
          <a:lstStyle/>
          <a:p>
            <a:pPr>
              <a:buNone/>
            </a:pPr>
            <a:r>
              <a:rPr lang="en-US" dirty="0"/>
              <a:t> </a:t>
            </a:r>
          </a:p>
        </p:txBody>
      </p:sp>
      <p:sp>
        <p:nvSpPr>
          <p:cNvPr id="7" name="Rectangle 6"/>
          <p:cNvSpPr/>
          <p:nvPr/>
        </p:nvSpPr>
        <p:spPr>
          <a:xfrm>
            <a:off x="1192305" y="1056938"/>
            <a:ext cx="9377083" cy="1446550"/>
          </a:xfrm>
          <a:prstGeom prst="rect">
            <a:avLst/>
          </a:prstGeom>
        </p:spPr>
        <p:txBody>
          <a:bodyPr wrap="square">
            <a:spAutoFit/>
          </a:bodyPr>
          <a:lstStyle/>
          <a:p>
            <a:pPr algn="ctr"/>
            <a:r>
              <a:rPr lang="en-US" sz="4400" dirty="0">
                <a:latin typeface="Arial" panose="020B0604020202020204" pitchFamily="34" charset="0"/>
                <a:cs typeface="Arial" panose="020B0604020202020204" pitchFamily="34" charset="0"/>
              </a:rPr>
              <a:t>Liver Patient Analysis Using Machine Learning</a:t>
            </a:r>
            <a:endParaRPr lang="en-US" sz="4400" dirty="0"/>
          </a:p>
        </p:txBody>
      </p:sp>
      <p:sp>
        <p:nvSpPr>
          <p:cNvPr id="8" name="Rectangle 7"/>
          <p:cNvSpPr/>
          <p:nvPr/>
        </p:nvSpPr>
        <p:spPr>
          <a:xfrm>
            <a:off x="8610600" y="4605855"/>
            <a:ext cx="3110754" cy="1010533"/>
          </a:xfrm>
          <a:prstGeom prst="rect">
            <a:avLst/>
          </a:prstGeom>
        </p:spPr>
        <p:txBody>
          <a:bodyPr wrap="square">
            <a:spAutoFit/>
          </a:bodyPr>
          <a:lstStyle/>
          <a:p>
            <a:r>
              <a:rPr lang="en-US" dirty="0">
                <a:latin typeface="Arial" pitchFamily="34" charset="0"/>
                <a:cs typeface="Arial" pitchFamily="34" charset="0"/>
              </a:rPr>
              <a:t>SUBMITTED BY </a:t>
            </a:r>
          </a:p>
          <a:p>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Y. ABHILASH REDDY</a:t>
            </a:r>
          </a:p>
        </p:txBody>
      </p:sp>
      <p:sp>
        <p:nvSpPr>
          <p:cNvPr id="21" name="Rectangle 20">
            <a:extLst>
              <a:ext uri="{FF2B5EF4-FFF2-40B4-BE49-F238E27FC236}">
                <a16:creationId xmlns:a16="http://schemas.microsoft.com/office/drawing/2014/main" id="{72F3FD49-3CE0-4C5D-96E1-2FC63B0080A4}"/>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D43448-DBB7-4500-A5CE-907A665C0B5F}"/>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sz="2000" dirty="0">
              <a:solidFill>
                <a:schemeClr val="accent5"/>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8607705-0C71-4FEC-9B2C-01E34D34DB86}"/>
              </a:ext>
            </a:extLst>
          </p:cNvPr>
          <p:cNvSpPr txBox="1"/>
          <p:nvPr/>
        </p:nvSpPr>
        <p:spPr>
          <a:xfrm>
            <a:off x="439271" y="439271"/>
            <a:ext cx="11349317" cy="483209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The methodology follows the best practices in the literature and in the industry, including different phases .</a:t>
            </a:r>
          </a:p>
          <a:p>
            <a:endParaRPr lang="en-IN" sz="2400" dirty="0">
              <a:latin typeface="Arial" panose="020B0604020202020204" pitchFamily="34" charset="0"/>
              <a:cs typeface="Arial" panose="020B0604020202020204" pitchFamily="34" charset="0"/>
            </a:endParaRPr>
          </a:p>
          <a:p>
            <a:r>
              <a:rPr lang="en-IN" sz="2400" i="0" dirty="0">
                <a:effectLst/>
                <a:latin typeface="Arial" panose="020B0604020202020204" pitchFamily="34" charset="0"/>
                <a:cs typeface="Arial" panose="020B0604020202020204" pitchFamily="34" charset="0"/>
              </a:rPr>
              <a:t>Packages Installation</a:t>
            </a:r>
          </a:p>
          <a:p>
            <a:endParaRPr lang="en-IN" sz="2400" i="0" dirty="0">
              <a:effectLst/>
              <a:latin typeface="Arial" panose="020B0604020202020204" pitchFamily="34" charset="0"/>
              <a:cs typeface="Arial" panose="020B0604020202020204" pitchFamily="34" charset="0"/>
            </a:endParaRPr>
          </a:p>
          <a:p>
            <a:r>
              <a:rPr lang="en-IN" sz="2400" i="0" dirty="0">
                <a:effectLst/>
                <a:latin typeface="Arial" panose="020B0604020202020204" pitchFamily="34" charset="0"/>
                <a:cs typeface="Arial" panose="020B0604020202020204" pitchFamily="34" charset="0"/>
              </a:rPr>
              <a:t>Dataset Collection</a:t>
            </a:r>
          </a:p>
          <a:p>
            <a:endParaRPr lang="en-IN" sz="2400" i="0" dirty="0">
              <a:effectLst/>
              <a:latin typeface="Arial" panose="020B0604020202020204" pitchFamily="34" charset="0"/>
              <a:cs typeface="Arial" panose="020B0604020202020204" pitchFamily="34" charset="0"/>
            </a:endParaRPr>
          </a:p>
          <a:p>
            <a:r>
              <a:rPr lang="en-IN" sz="2400" i="0" dirty="0">
                <a:effectLst/>
                <a:latin typeface="Arial" panose="020B0604020202020204" pitchFamily="34" charset="0"/>
                <a:cs typeface="Arial" panose="020B0604020202020204" pitchFamily="34" charset="0"/>
              </a:rPr>
              <a:t>Data Pre-Processing</a:t>
            </a:r>
          </a:p>
          <a:p>
            <a:endParaRPr lang="en-IN" sz="2400" i="0" dirty="0">
              <a:effectLst/>
              <a:latin typeface="Arial" panose="020B0604020202020204" pitchFamily="34" charset="0"/>
              <a:cs typeface="Arial" panose="020B0604020202020204" pitchFamily="34" charset="0"/>
            </a:endParaRPr>
          </a:p>
          <a:p>
            <a:r>
              <a:rPr lang="en-IN" sz="2400" i="0" dirty="0">
                <a:effectLst/>
                <a:latin typeface="Arial" panose="020B0604020202020204" pitchFamily="34" charset="0"/>
                <a:cs typeface="Arial" panose="020B0604020202020204" pitchFamily="34" charset="0"/>
              </a:rPr>
              <a:t>Model Building</a:t>
            </a:r>
          </a:p>
          <a:p>
            <a:endParaRPr lang="en-IN" sz="2400" i="0" dirty="0">
              <a:effectLst/>
              <a:latin typeface="Arial" panose="020B0604020202020204" pitchFamily="34" charset="0"/>
              <a:cs typeface="Arial" panose="020B0604020202020204" pitchFamily="34" charset="0"/>
            </a:endParaRPr>
          </a:p>
          <a:p>
            <a:r>
              <a:rPr lang="en-IN" sz="2400" i="0" dirty="0">
                <a:effectLst/>
                <a:latin typeface="Arial" panose="020B0604020202020204" pitchFamily="34" charset="0"/>
                <a:cs typeface="Arial" panose="020B0604020202020204" pitchFamily="34" charset="0"/>
              </a:rPr>
              <a:t>Application Building</a:t>
            </a:r>
          </a:p>
          <a:p>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B7BF1353-45E5-4C29-BB84-17D432E92FBE}"/>
              </a:ext>
            </a:extLst>
          </p:cNvPr>
          <p:cNvSpPr>
            <a:spLocks noGrp="1"/>
          </p:cNvSpPr>
          <p:nvPr>
            <p:ph type="dt" sz="half" idx="10"/>
          </p:nvPr>
        </p:nvSpPr>
        <p:spPr/>
        <p:txBody>
          <a:bodyPr/>
          <a:lstStyle/>
          <a:p>
            <a:fld id="{1B5F80E7-C693-4F0F-BE11-E94417E79033}" type="datetime3">
              <a:rPr lang="en-US" smtClean="0"/>
              <a:t>10 April 2022</a:t>
            </a:fld>
            <a:endParaRPr lang="en-IN"/>
          </a:p>
        </p:txBody>
      </p:sp>
      <p:sp>
        <p:nvSpPr>
          <p:cNvPr id="5" name="Footer Placeholder 4">
            <a:extLst>
              <a:ext uri="{FF2B5EF4-FFF2-40B4-BE49-F238E27FC236}">
                <a16:creationId xmlns:a16="http://schemas.microsoft.com/office/drawing/2014/main" id="{97789D6B-5998-4938-9E28-52711D274390}"/>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0B1FBBA8-943B-407F-8913-BCA4934FF557}"/>
              </a:ext>
            </a:extLst>
          </p:cNvPr>
          <p:cNvSpPr>
            <a:spLocks noGrp="1"/>
          </p:cNvSpPr>
          <p:nvPr>
            <p:ph type="sldNum" sz="quarter" idx="12"/>
          </p:nvPr>
        </p:nvSpPr>
        <p:spPr/>
        <p:txBody>
          <a:bodyPr/>
          <a:lstStyle/>
          <a:p>
            <a:fld id="{D04251FC-0BAE-48D3-9F86-333DDD71FD51}" type="slidenum">
              <a:rPr lang="en-IN" smtClean="0"/>
              <a:t>10</a:t>
            </a:fld>
            <a:endParaRPr lang="en-IN"/>
          </a:p>
        </p:txBody>
      </p:sp>
    </p:spTree>
    <p:extLst>
      <p:ext uri="{BB962C8B-B14F-4D97-AF65-F5344CB8AC3E}">
        <p14:creationId xmlns:p14="http://schemas.microsoft.com/office/powerpoint/2010/main" val="73083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7C42D51-195B-43E6-ABF3-1FFBE0E1E72C}" type="datetime3">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10 April 2022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Content Placeholder 2"/>
          <p:cNvSpPr>
            <a:spLocks noGrp="1"/>
          </p:cNvSpPr>
          <p:nvPr>
            <p:ph idx="1"/>
          </p:nvPr>
        </p:nvSpPr>
        <p:spPr>
          <a:xfrm>
            <a:off x="422032" y="1279525"/>
            <a:ext cx="11347938" cy="5076826"/>
          </a:xfrm>
        </p:spPr>
        <p:txBody>
          <a:bodyPr>
            <a:normAutofit fontScale="70000" lnSpcReduction="20000"/>
          </a:bodyPr>
          <a:lstStyle/>
          <a:p>
            <a:pPr>
              <a:lnSpc>
                <a:spcPct val="150000"/>
              </a:lnSpc>
            </a:pPr>
            <a:r>
              <a:rPr lang="en-US" sz="3800" b="1" dirty="0">
                <a:latin typeface="Arial" pitchFamily="34" charset="0"/>
                <a:cs typeface="Arial" pitchFamily="34" charset="0"/>
              </a:rPr>
              <a:t>Software Requirements:</a:t>
            </a:r>
          </a:p>
          <a:p>
            <a:pPr>
              <a:lnSpc>
                <a:spcPct val="150000"/>
              </a:lnSpc>
            </a:pPr>
            <a:r>
              <a:rPr lang="en-US" dirty="0">
                <a:latin typeface="Arial"/>
                <a:ea typeface="+mn-lt"/>
                <a:cs typeface="+mn-lt"/>
              </a:rPr>
              <a:t>Jupyter Notebook  - Project environment</a:t>
            </a:r>
          </a:p>
          <a:p>
            <a:pPr>
              <a:lnSpc>
                <a:spcPct val="150000"/>
              </a:lnSpc>
            </a:pPr>
            <a:r>
              <a:rPr lang="en-US" dirty="0">
                <a:latin typeface="Arial"/>
                <a:ea typeface="+mn-lt"/>
                <a:cs typeface="+mn-lt"/>
              </a:rPr>
              <a:t>Numpy – Used to convert 1D arrays to 2D arrays</a:t>
            </a:r>
          </a:p>
          <a:p>
            <a:pPr>
              <a:lnSpc>
                <a:spcPct val="150000"/>
              </a:lnSpc>
            </a:pPr>
            <a:r>
              <a:rPr lang="en-US" dirty="0">
                <a:latin typeface="Arial"/>
                <a:ea typeface="+mn-lt"/>
                <a:cs typeface="+mn-lt"/>
              </a:rPr>
              <a:t>Pandas – Convert  dataset into data-frame</a:t>
            </a:r>
          </a:p>
          <a:p>
            <a:pPr>
              <a:lnSpc>
                <a:spcPct val="150000"/>
              </a:lnSpc>
            </a:pPr>
            <a:r>
              <a:rPr lang="en-US" dirty="0">
                <a:latin typeface="Arial"/>
                <a:ea typeface="+mn-lt"/>
                <a:cs typeface="+mn-lt"/>
              </a:rPr>
              <a:t>Matplotlib , Seaborn – Used to visualize the dataset</a:t>
            </a:r>
          </a:p>
          <a:p>
            <a:pPr>
              <a:lnSpc>
                <a:spcPct val="150000"/>
              </a:lnSpc>
            </a:pPr>
            <a:r>
              <a:rPr lang="en-US" dirty="0">
                <a:latin typeface="Arial"/>
                <a:ea typeface="+mn-lt"/>
                <a:cs typeface="+mn-lt"/>
              </a:rPr>
              <a:t>SkLearn module – To import all types ML algorithms</a:t>
            </a:r>
          </a:p>
          <a:p>
            <a:pPr>
              <a:lnSpc>
                <a:spcPct val="150000"/>
              </a:lnSpc>
            </a:pPr>
            <a:r>
              <a:rPr lang="en-US" sz="3800" b="1" dirty="0">
                <a:latin typeface="Arial" pitchFamily="34" charset="0"/>
                <a:cs typeface="Arial" pitchFamily="34" charset="0"/>
              </a:rPr>
              <a:t>Hardware requirements:</a:t>
            </a:r>
          </a:p>
          <a:p>
            <a:pPr>
              <a:lnSpc>
                <a:spcPct val="150000"/>
              </a:lnSpc>
            </a:pPr>
            <a:r>
              <a:rPr lang="en-US" dirty="0">
                <a:latin typeface="Arial" pitchFamily="34" charset="0"/>
                <a:cs typeface="Arial" pitchFamily="34" charset="0"/>
              </a:rPr>
              <a:t>A computer provided with good internet connection.</a:t>
            </a:r>
          </a:p>
          <a:p>
            <a:pPr>
              <a:lnSpc>
                <a:spcPct val="150000"/>
              </a:lnSpc>
            </a:pPr>
            <a:r>
              <a:rPr lang="en-US" dirty="0">
                <a:latin typeface="Arial" pitchFamily="34" charset="0"/>
                <a:cs typeface="Arial" pitchFamily="34" charset="0"/>
              </a:rPr>
              <a:t>Any operating system</a:t>
            </a:r>
          </a:p>
          <a:p>
            <a:pPr>
              <a:buNone/>
            </a:pP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Department of CSE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8076C-CE04-4A00-BFAA-A90EA8355859}"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a:spLocks noGrp="1"/>
          </p:cNvSpPr>
          <p:nvPr>
            <p:ph type="title"/>
          </p:nvPr>
        </p:nvSpPr>
        <p:spPr>
          <a:xfrm>
            <a:off x="422031" y="136524"/>
            <a:ext cx="9706708" cy="1143001"/>
          </a:xfrm>
        </p:spPr>
        <p:txBody>
          <a:bodyPr>
            <a:normAutofit/>
          </a:bodyPr>
          <a:lstStyle/>
          <a:p>
            <a:pPr algn="l"/>
            <a:r>
              <a:rPr lang="en-US" dirty="0">
                <a:solidFill>
                  <a:srgbClr val="C00000"/>
                </a:solidFill>
              </a:rPr>
              <a:t>Hardware and Software requirements</a:t>
            </a:r>
          </a:p>
        </p:txBody>
      </p:sp>
      <p:sp>
        <p:nvSpPr>
          <p:cNvPr id="9" name="Rectangle 8">
            <a:extLst>
              <a:ext uri="{FF2B5EF4-FFF2-40B4-BE49-F238E27FC236}">
                <a16:creationId xmlns:a16="http://schemas.microsoft.com/office/drawing/2014/main" id="{4D916191-E7A8-41FC-B710-02E8E4356918}"/>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cxnSp>
        <p:nvCxnSpPr>
          <p:cNvPr id="10" name="Straight Connector 9">
            <a:extLst>
              <a:ext uri="{FF2B5EF4-FFF2-40B4-BE49-F238E27FC236}">
                <a16:creationId xmlns:a16="http://schemas.microsoft.com/office/drawing/2014/main" id="{80DEE828-7D33-4308-97C3-1FB3FB6D4E6F}"/>
              </a:ext>
            </a:extLst>
          </p:cNvPr>
          <p:cNvCxnSpPr>
            <a:cxnSpLocks/>
          </p:cNvCxnSpPr>
          <p:nvPr/>
        </p:nvCxnSpPr>
        <p:spPr>
          <a:xfrm>
            <a:off x="264459" y="1172853"/>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18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F74E9D-5E43-48CF-9D08-1DE5EFE7A462}"/>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6" name="TextBox 5">
            <a:extLst>
              <a:ext uri="{FF2B5EF4-FFF2-40B4-BE49-F238E27FC236}">
                <a16:creationId xmlns:a16="http://schemas.microsoft.com/office/drawing/2014/main" id="{88F724E5-C3DF-45AF-AF56-1902CFC491AC}"/>
              </a:ext>
            </a:extLst>
          </p:cNvPr>
          <p:cNvSpPr txBox="1"/>
          <p:nvPr/>
        </p:nvSpPr>
        <p:spPr>
          <a:xfrm>
            <a:off x="573741" y="285982"/>
            <a:ext cx="10775577" cy="707886"/>
          </a:xfrm>
          <a:prstGeom prst="rect">
            <a:avLst/>
          </a:prstGeom>
          <a:noFill/>
        </p:spPr>
        <p:txBody>
          <a:bodyPr wrap="square">
            <a:spAutoFit/>
          </a:bodyPr>
          <a:lstStyle/>
          <a:p>
            <a:r>
              <a:rPr lang="en-US" sz="4000" dirty="0">
                <a:solidFill>
                  <a:srgbClr val="C00000"/>
                </a:solidFill>
                <a:latin typeface="Arial" pitchFamily="34" charset="0"/>
                <a:cs typeface="Arial" pitchFamily="34" charset="0"/>
              </a:rPr>
              <a:t>Module Implementation or Construction</a:t>
            </a:r>
            <a:endParaRPr lang="en-IN" sz="4000" dirty="0"/>
          </a:p>
        </p:txBody>
      </p:sp>
      <p:cxnSp>
        <p:nvCxnSpPr>
          <p:cNvPr id="7" name="Straight Connector 6">
            <a:extLst>
              <a:ext uri="{FF2B5EF4-FFF2-40B4-BE49-F238E27FC236}">
                <a16:creationId xmlns:a16="http://schemas.microsoft.com/office/drawing/2014/main" id="{63B3D7F7-5815-4522-AC7A-0725B9C56389}"/>
              </a:ext>
            </a:extLst>
          </p:cNvPr>
          <p:cNvCxnSpPr>
            <a:cxnSpLocks/>
          </p:cNvCxnSpPr>
          <p:nvPr/>
        </p:nvCxnSpPr>
        <p:spPr>
          <a:xfrm>
            <a:off x="264459" y="1010274"/>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C960E51-5EDC-46A0-BB0E-50ED5368F36E}"/>
              </a:ext>
            </a:extLst>
          </p:cNvPr>
          <p:cNvSpPr txBox="1"/>
          <p:nvPr/>
        </p:nvSpPr>
        <p:spPr>
          <a:xfrm>
            <a:off x="349623" y="1110012"/>
            <a:ext cx="11430001" cy="5150128"/>
          </a:xfrm>
          <a:prstGeom prst="rect">
            <a:avLst/>
          </a:prstGeom>
          <a:noFill/>
        </p:spPr>
        <p:txBody>
          <a:bodyPr wrap="square" rtlCol="0">
            <a:spAutoFit/>
          </a:bodyPr>
          <a:lstStyle/>
          <a:p>
            <a:pPr algn="l"/>
            <a:r>
              <a:rPr lang="en-US" sz="2400" b="1" i="0" dirty="0">
                <a:solidFill>
                  <a:srgbClr val="2D2828"/>
                </a:solidFill>
                <a:effectLst/>
                <a:latin typeface="Arial" panose="020B0604020202020204" pitchFamily="34" charset="0"/>
                <a:cs typeface="Arial" panose="020B0604020202020204" pitchFamily="34" charset="0"/>
              </a:rPr>
              <a:t>Packages Installation</a:t>
            </a:r>
          </a:p>
          <a:p>
            <a:pPr algn="l"/>
            <a:endParaRPr lang="en-US" b="1" i="0" dirty="0">
              <a:solidFill>
                <a:srgbClr val="2D2828"/>
              </a:solidFill>
              <a:effectLst/>
              <a:latin typeface="Open Sans" panose="020B0606030504020204" pitchFamily="34" charset="0"/>
            </a:endParaRPr>
          </a:p>
          <a:p>
            <a:pPr algn="l"/>
            <a:r>
              <a:rPr lang="en-US" sz="2000" b="0" i="0" dirty="0">
                <a:effectLst/>
                <a:latin typeface="Arial" panose="020B0604020202020204" pitchFamily="34" charset="0"/>
                <a:cs typeface="Arial" panose="020B0604020202020204" pitchFamily="34" charset="0"/>
              </a:rPr>
              <a:t>To build Machine learning models you must require the following packages</a:t>
            </a:r>
            <a:br>
              <a:rPr lang="en-US" sz="2000" b="0" i="0" dirty="0">
                <a:effectLst/>
                <a:latin typeface="Arial" panose="020B0604020202020204" pitchFamily="34" charset="0"/>
                <a:cs typeface="Arial" panose="020B0604020202020204" pitchFamily="34" charset="0"/>
              </a:rPr>
            </a:br>
            <a:r>
              <a:rPr lang="en-US" sz="2000" b="1" i="0" dirty="0">
                <a:effectLst/>
                <a:latin typeface="Arial" panose="020B0604020202020204" pitchFamily="34" charset="0"/>
                <a:cs typeface="Arial" panose="020B0604020202020204" pitchFamily="34" charset="0"/>
              </a:rPr>
              <a:t>NumPy: It</a:t>
            </a:r>
            <a:r>
              <a:rPr lang="en-US" sz="2000" b="0" i="0" dirty="0">
                <a:effectLst/>
                <a:latin typeface="Arial" panose="020B0604020202020204" pitchFamily="34" charset="0"/>
                <a:cs typeface="Arial" panose="020B0604020202020204" pitchFamily="34" charset="0"/>
              </a:rPr>
              <a:t> is an open-source numerical Python library. It contains a multidimensional array and matrix data structures and can be used to perform mathematical operations</a:t>
            </a:r>
          </a:p>
          <a:p>
            <a:pPr algn="l"/>
            <a:r>
              <a:rPr lang="en-US" sz="2000" b="1" i="0" dirty="0" err="1">
                <a:effectLst/>
                <a:latin typeface="Arial" panose="020B0604020202020204" pitchFamily="34" charset="0"/>
                <a:cs typeface="Arial" panose="020B0604020202020204" pitchFamily="34" charset="0"/>
              </a:rPr>
              <a:t>Scikit-learn:</a:t>
            </a:r>
            <a:r>
              <a:rPr lang="en-US" sz="2000" b="0" i="0" dirty="0" err="1">
                <a:effectLst/>
                <a:latin typeface="Arial" panose="020B0604020202020204" pitchFamily="34" charset="0"/>
                <a:cs typeface="Arial" panose="020B0604020202020204" pitchFamily="34" charset="0"/>
              </a:rPr>
              <a:t>It</a:t>
            </a:r>
            <a:r>
              <a:rPr lang="en-US" sz="2000" b="0" i="0" dirty="0">
                <a:effectLst/>
                <a:latin typeface="Arial" panose="020B0604020202020204" pitchFamily="34" charset="0"/>
                <a:cs typeface="Arial" panose="020B0604020202020204" pitchFamily="34" charset="0"/>
              </a:rPr>
              <a:t> is a free machine learning library for Python. It features various algorithms like support vector machine, random forests, and k-</a:t>
            </a:r>
            <a:r>
              <a:rPr lang="en-US" sz="2000" b="0" i="0" dirty="0" err="1">
                <a:effectLst/>
                <a:latin typeface="Arial" panose="020B0604020202020204" pitchFamily="34" charset="0"/>
                <a:cs typeface="Arial" panose="020B0604020202020204" pitchFamily="34" charset="0"/>
              </a:rPr>
              <a:t>neighbours</a:t>
            </a:r>
            <a:r>
              <a:rPr lang="en-US" sz="2000" b="0" i="0" dirty="0">
                <a:effectLst/>
                <a:latin typeface="Arial" panose="020B0604020202020204" pitchFamily="34" charset="0"/>
                <a:cs typeface="Arial" panose="020B0604020202020204" pitchFamily="34" charset="0"/>
              </a:rPr>
              <a:t>, and it also supports Python numerical and scientific libraries like NumPy and SciPy</a:t>
            </a:r>
          </a:p>
          <a:p>
            <a:pPr algn="l" rtl="0" fontAlgn="base">
              <a:spcBef>
                <a:spcPts val="0"/>
              </a:spcBef>
              <a:spcAft>
                <a:spcPts val="820"/>
              </a:spcAft>
            </a:pPr>
            <a:r>
              <a:rPr lang="en-US" sz="2000" b="1" i="0" dirty="0">
                <a:effectLst/>
                <a:latin typeface="Arial" panose="020B0604020202020204" pitchFamily="34" charset="0"/>
                <a:cs typeface="Arial" panose="020B0604020202020204" pitchFamily="34" charset="0"/>
              </a:rPr>
              <a:t>Matplotlib and Seaborn: </a:t>
            </a:r>
            <a:r>
              <a:rPr lang="en-US" sz="2000" b="0" i="0" dirty="0">
                <a:effectLst/>
                <a:latin typeface="Arial" panose="020B0604020202020204" pitchFamily="34" charset="0"/>
                <a:cs typeface="Arial" panose="020B0604020202020204" pitchFamily="34" charset="0"/>
              </a:rPr>
              <a:t>Matplotlib is mainly deployed for basic plotting. Visualization using Matplotlib generally consists of bars, pies, lines, scatter plots and so on. Seaborn: Seaborn, on the other hand, provides a variety of visualization patterns. It uses fewer syntax and has easily interesting default themes.</a:t>
            </a:r>
          </a:p>
          <a:p>
            <a:pPr algn="l"/>
            <a:r>
              <a:rPr lang="en-US" sz="2000" b="1" i="0" dirty="0">
                <a:effectLst/>
                <a:latin typeface="Arial" panose="020B0604020202020204" pitchFamily="34" charset="0"/>
                <a:cs typeface="Arial" panose="020B0604020202020204" pitchFamily="34" charset="0"/>
              </a:rPr>
              <a:t>Pandas:</a:t>
            </a:r>
            <a:r>
              <a:rPr lang="en-US" sz="2000" b="0" i="0" dirty="0">
                <a:effectLst/>
                <a:latin typeface="Arial" panose="020B0604020202020204" pitchFamily="34" charset="0"/>
                <a:cs typeface="Arial" panose="020B0604020202020204" pitchFamily="34" charset="0"/>
              </a:rPr>
              <a:t> It is a fast, powerful, flexible and easy to use open source data analysis and manipulation tool, built on top of the Python programming language.</a:t>
            </a:r>
            <a:br>
              <a:rPr lang="en-US" b="0" i="0" dirty="0">
                <a:effectLst/>
                <a:latin typeface="Open Sans" panose="020B0606030504020204" pitchFamily="34" charset="0"/>
              </a:rPr>
            </a:br>
            <a:r>
              <a:rPr lang="en-US" sz="2000" b="1" i="0" dirty="0">
                <a:effectLst/>
                <a:latin typeface="Arial" panose="020B0604020202020204" pitchFamily="34" charset="0"/>
                <a:cs typeface="Arial" panose="020B0604020202020204" pitchFamily="34" charset="0"/>
              </a:rPr>
              <a:t>Pickle:</a:t>
            </a:r>
            <a:r>
              <a:rPr lang="en-US" sz="2000" b="0" i="0" dirty="0">
                <a:effectLst/>
                <a:latin typeface="Arial" panose="020B0604020202020204" pitchFamily="34" charset="0"/>
                <a:cs typeface="Arial" panose="020B0604020202020204" pitchFamily="34" charset="0"/>
              </a:rPr>
              <a:t> The pickle module implements serialization protocol, which provides an ability to save and later load Python objects using special binary format.</a:t>
            </a:r>
          </a:p>
        </p:txBody>
      </p:sp>
      <p:sp>
        <p:nvSpPr>
          <p:cNvPr id="2" name="Date Placeholder 1">
            <a:extLst>
              <a:ext uri="{FF2B5EF4-FFF2-40B4-BE49-F238E27FC236}">
                <a16:creationId xmlns:a16="http://schemas.microsoft.com/office/drawing/2014/main" id="{7E8C081F-941E-4C04-9A01-1A2C3B7208B2}"/>
              </a:ext>
            </a:extLst>
          </p:cNvPr>
          <p:cNvSpPr>
            <a:spLocks noGrp="1"/>
          </p:cNvSpPr>
          <p:nvPr>
            <p:ph type="dt" sz="half" idx="10"/>
          </p:nvPr>
        </p:nvSpPr>
        <p:spPr/>
        <p:txBody>
          <a:bodyPr/>
          <a:lstStyle/>
          <a:p>
            <a:fld id="{7AF86C64-3EEC-418D-AE3A-ADE09E5E7EB6}" type="datetime3">
              <a:rPr lang="en-US" smtClean="0"/>
              <a:t>10 April 2022</a:t>
            </a:fld>
            <a:endParaRPr lang="en-IN"/>
          </a:p>
        </p:txBody>
      </p:sp>
      <p:sp>
        <p:nvSpPr>
          <p:cNvPr id="3" name="Footer Placeholder 2">
            <a:extLst>
              <a:ext uri="{FF2B5EF4-FFF2-40B4-BE49-F238E27FC236}">
                <a16:creationId xmlns:a16="http://schemas.microsoft.com/office/drawing/2014/main" id="{D5BDD559-B951-4AA4-8781-0A1402FDFFB5}"/>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0FD9FB6D-9F6B-4F21-A15A-35AB05963D87}"/>
              </a:ext>
            </a:extLst>
          </p:cNvPr>
          <p:cNvSpPr>
            <a:spLocks noGrp="1"/>
          </p:cNvSpPr>
          <p:nvPr>
            <p:ph type="sldNum" sz="quarter" idx="12"/>
          </p:nvPr>
        </p:nvSpPr>
        <p:spPr/>
        <p:txBody>
          <a:bodyPr/>
          <a:lstStyle/>
          <a:p>
            <a:fld id="{D04251FC-0BAE-48D3-9F86-333DDD71FD51}" type="slidenum">
              <a:rPr lang="en-IN" smtClean="0"/>
              <a:t>12</a:t>
            </a:fld>
            <a:endParaRPr lang="en-IN"/>
          </a:p>
        </p:txBody>
      </p:sp>
    </p:spTree>
    <p:extLst>
      <p:ext uri="{BB962C8B-B14F-4D97-AF65-F5344CB8AC3E}">
        <p14:creationId xmlns:p14="http://schemas.microsoft.com/office/powerpoint/2010/main" val="114726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D7B8A3-9D16-4920-AF86-A778222B4B1B}"/>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2AF19978-1EE1-43D5-8C7F-1B86F4ACFE12}"/>
              </a:ext>
            </a:extLst>
          </p:cNvPr>
          <p:cNvSpPr txBox="1"/>
          <p:nvPr/>
        </p:nvSpPr>
        <p:spPr>
          <a:xfrm>
            <a:off x="439271" y="403412"/>
            <a:ext cx="11340353" cy="5632311"/>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DATA-PREPROCESSING</a:t>
            </a:r>
          </a:p>
          <a:p>
            <a:endParaRPr lang="en-US" sz="2000" dirty="0">
              <a:latin typeface="Arial" panose="020B0604020202020204" pitchFamily="34" charset="0"/>
              <a:cs typeface="Arial" panose="020B0604020202020204" pitchFamily="34" charset="0"/>
            </a:endParaRPr>
          </a:p>
          <a:p>
            <a:r>
              <a:rPr lang="en-US" sz="2000" b="1" dirty="0">
                <a:solidFill>
                  <a:srgbClr val="2D2828"/>
                </a:solidFill>
                <a:effectLst/>
                <a:latin typeface="Arial" panose="020B0604020202020204" pitchFamily="34" charset="0"/>
                <a:cs typeface="Arial" panose="020B0604020202020204" pitchFamily="34" charset="0"/>
              </a:rPr>
              <a:t>Importing The Libraries</a:t>
            </a:r>
          </a:p>
          <a:p>
            <a:r>
              <a:rPr lang="en-US" sz="2000" dirty="0">
                <a:effectLst/>
                <a:latin typeface="Arial" panose="020B0604020202020204" pitchFamily="34" charset="0"/>
                <a:cs typeface="Arial" panose="020B0604020202020204" pitchFamily="34" charset="0"/>
              </a:rPr>
              <a:t>The first step is usually importing the libraries that will be</a:t>
            </a:r>
          </a:p>
          <a:p>
            <a:r>
              <a:rPr lang="en-US" sz="2000" dirty="0">
                <a:effectLst/>
                <a:latin typeface="Arial" panose="020B0604020202020204" pitchFamily="34" charset="0"/>
                <a:cs typeface="Arial" panose="020B0604020202020204" pitchFamily="34" charset="0"/>
              </a:rPr>
              <a:t> needed in the program.</a:t>
            </a:r>
          </a:p>
          <a:p>
            <a:r>
              <a:rPr lang="en-US" sz="2000" dirty="0">
                <a:effectLst/>
                <a:latin typeface="Arial" panose="020B0604020202020204" pitchFamily="34" charset="0"/>
                <a:cs typeface="Arial" panose="020B0604020202020204" pitchFamily="34" charset="0"/>
              </a:rPr>
              <a:t>The required libraries to be imported to  Python script are:</a:t>
            </a:r>
            <a:br>
              <a:rPr lang="en-US" sz="2000" dirty="0">
                <a:effectLst/>
                <a:latin typeface="Arial" panose="020B0604020202020204" pitchFamily="34" charset="0"/>
                <a:cs typeface="Arial" panose="020B0604020202020204" pitchFamily="34" charset="0"/>
              </a:rPr>
            </a:br>
            <a:endParaRPr lang="en-US" sz="2000" dirty="0">
              <a:effectLst/>
              <a:latin typeface="Arial" panose="020B0604020202020204" pitchFamily="34" charset="0"/>
              <a:cs typeface="Arial" panose="020B0604020202020204" pitchFamily="34" charset="0"/>
            </a:endParaRPr>
          </a:p>
          <a:p>
            <a:pPr algn="l"/>
            <a:r>
              <a:rPr lang="en-US" sz="2000" b="1" i="0" dirty="0">
                <a:effectLst/>
                <a:latin typeface="Arial" panose="020B0604020202020204" pitchFamily="34" charset="0"/>
                <a:cs typeface="Arial" panose="020B0604020202020204" pitchFamily="34" charset="0"/>
              </a:rPr>
              <a:t>Reading The Dataset</a:t>
            </a:r>
          </a:p>
          <a:p>
            <a:pPr algn="l"/>
            <a:endParaRPr lang="en-US" sz="2000" b="1" i="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You might have your data in .csv files, .excel files or .</a:t>
            </a:r>
            <a:r>
              <a:rPr lang="en-US" sz="2000" b="1" i="0" dirty="0" err="1">
                <a:effectLst/>
                <a:latin typeface="Arial" panose="020B0604020202020204" pitchFamily="34" charset="0"/>
                <a:cs typeface="Arial" panose="020B0604020202020204" pitchFamily="34" charset="0"/>
              </a:rPr>
              <a:t>tsv</a:t>
            </a:r>
            <a:r>
              <a:rPr lang="en-US" sz="2000" b="0" i="0" dirty="0">
                <a:effectLst/>
                <a:latin typeface="Arial" panose="020B0604020202020204" pitchFamily="34" charset="0"/>
                <a:cs typeface="Arial" panose="020B0604020202020204" pitchFamily="34" charset="0"/>
              </a:rPr>
              <a:t> files or something else. But the goal is the same in all cases. If you want to </a:t>
            </a:r>
            <a:r>
              <a:rPr lang="en-US" sz="2000" b="0" i="0" dirty="0" err="1">
                <a:effectLst/>
                <a:latin typeface="Arial" panose="020B0604020202020204" pitchFamily="34" charset="0"/>
                <a:cs typeface="Arial" panose="020B0604020202020204" pitchFamily="34" charset="0"/>
              </a:rPr>
              <a:t>analyse</a:t>
            </a:r>
            <a:r>
              <a:rPr lang="en-US" sz="2000" b="0" i="0" dirty="0">
                <a:effectLst/>
                <a:latin typeface="Arial" panose="020B0604020202020204" pitchFamily="34" charset="0"/>
                <a:cs typeface="Arial" panose="020B0604020202020204" pitchFamily="34" charset="0"/>
              </a:rPr>
              <a:t> that data using pandas, the first step will be to read it into a data structure that’s compatible with pandas.</a:t>
            </a:r>
          </a:p>
          <a:p>
            <a:pPr marL="457200" algn="l" rtl="0">
              <a:spcBef>
                <a:spcPts val="0"/>
              </a:spcBef>
              <a:spcAft>
                <a:spcPts val="0"/>
              </a:spcAft>
            </a:pPr>
            <a:r>
              <a:rPr lang="en-US" sz="2000" b="0" i="0" dirty="0">
                <a:effectLst/>
                <a:latin typeface="Arial" panose="020B0604020202020204" pitchFamily="34" charset="0"/>
                <a:cs typeface="Arial" panose="020B0604020202020204" pitchFamily="34" charset="0"/>
              </a:rPr>
              <a:t> </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Let’s load a .csv data file into pandas. There is a function for it, called </a:t>
            </a:r>
            <a:r>
              <a:rPr lang="en-US" sz="2000" b="1" i="0" dirty="0" err="1">
                <a:effectLst/>
                <a:latin typeface="Arial" panose="020B0604020202020204" pitchFamily="34" charset="0"/>
                <a:cs typeface="Arial" panose="020B0604020202020204" pitchFamily="34" charset="0"/>
              </a:rPr>
              <a:t>read_csv</a:t>
            </a:r>
            <a:r>
              <a:rPr lang="en-US" sz="2000" b="1" i="0" dirty="0">
                <a:effectLst/>
                <a:latin typeface="Arial" panose="020B0604020202020204" pitchFamily="34" charset="0"/>
                <a:cs typeface="Arial" panose="020B0604020202020204" pitchFamily="34" charset="0"/>
              </a:rPr>
              <a:t>().</a:t>
            </a:r>
            <a:r>
              <a:rPr lang="en-US" sz="2000" b="0" i="0" dirty="0">
                <a:effectLst/>
                <a:latin typeface="Arial" panose="020B0604020202020204" pitchFamily="34" charset="0"/>
                <a:cs typeface="Arial" panose="020B0604020202020204" pitchFamily="34" charset="0"/>
              </a:rPr>
              <a:t>We will need to locate the directory of the CSV file at first (it’s more efficient to keep the dataset in the same directory as your program).</a:t>
            </a:r>
          </a:p>
          <a:p>
            <a:br>
              <a:rPr lang="en-US" sz="2000" dirty="0">
                <a:effectLst/>
              </a:rPr>
            </a:br>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14F620F-6556-4AB0-B95D-E8DE45B0C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813" y="770965"/>
            <a:ext cx="3988540" cy="1497106"/>
          </a:xfrm>
          <a:prstGeom prst="rect">
            <a:avLst/>
          </a:prstGeom>
        </p:spPr>
      </p:pic>
      <p:pic>
        <p:nvPicPr>
          <p:cNvPr id="7" name="Picture 6">
            <a:extLst>
              <a:ext uri="{FF2B5EF4-FFF2-40B4-BE49-F238E27FC236}">
                <a16:creationId xmlns:a16="http://schemas.microsoft.com/office/drawing/2014/main" id="{59377688-014E-4ADC-BE1C-EBCD2A7D7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5468471"/>
            <a:ext cx="8892988" cy="726141"/>
          </a:xfrm>
          <a:prstGeom prst="rect">
            <a:avLst/>
          </a:prstGeom>
        </p:spPr>
      </p:pic>
      <p:sp>
        <p:nvSpPr>
          <p:cNvPr id="4" name="Date Placeholder 3">
            <a:extLst>
              <a:ext uri="{FF2B5EF4-FFF2-40B4-BE49-F238E27FC236}">
                <a16:creationId xmlns:a16="http://schemas.microsoft.com/office/drawing/2014/main" id="{5DB63124-62C0-4005-802C-0B0D30E591EF}"/>
              </a:ext>
            </a:extLst>
          </p:cNvPr>
          <p:cNvSpPr>
            <a:spLocks noGrp="1"/>
          </p:cNvSpPr>
          <p:nvPr>
            <p:ph type="dt" sz="half" idx="10"/>
          </p:nvPr>
        </p:nvSpPr>
        <p:spPr/>
        <p:txBody>
          <a:bodyPr/>
          <a:lstStyle/>
          <a:p>
            <a:fld id="{92D4C9CE-2651-442A-B995-3CFDF1F02DDD}" type="datetime3">
              <a:rPr lang="en-US" smtClean="0"/>
              <a:t>10 April 2022</a:t>
            </a:fld>
            <a:endParaRPr lang="en-IN"/>
          </a:p>
        </p:txBody>
      </p:sp>
      <p:sp>
        <p:nvSpPr>
          <p:cNvPr id="6" name="Footer Placeholder 5">
            <a:extLst>
              <a:ext uri="{FF2B5EF4-FFF2-40B4-BE49-F238E27FC236}">
                <a16:creationId xmlns:a16="http://schemas.microsoft.com/office/drawing/2014/main" id="{9BE9997F-78C5-4925-A5D2-8E2F273E1E58}"/>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82B979E7-7FF4-4F57-A1BE-FED35404D9C9}"/>
              </a:ext>
            </a:extLst>
          </p:cNvPr>
          <p:cNvSpPr>
            <a:spLocks noGrp="1"/>
          </p:cNvSpPr>
          <p:nvPr>
            <p:ph type="sldNum" sz="quarter" idx="12"/>
          </p:nvPr>
        </p:nvSpPr>
        <p:spPr/>
        <p:txBody>
          <a:bodyPr/>
          <a:lstStyle/>
          <a:p>
            <a:fld id="{D04251FC-0BAE-48D3-9F86-333DDD71FD51}" type="slidenum">
              <a:rPr lang="en-IN" smtClean="0"/>
              <a:t>13</a:t>
            </a:fld>
            <a:endParaRPr lang="en-IN"/>
          </a:p>
        </p:txBody>
      </p:sp>
    </p:spTree>
    <p:extLst>
      <p:ext uri="{BB962C8B-B14F-4D97-AF65-F5344CB8AC3E}">
        <p14:creationId xmlns:p14="http://schemas.microsoft.com/office/powerpoint/2010/main" val="3995096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6B67E5-C1D8-4DD8-8BE1-2D53AC8F96C0}"/>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ED124A03-1E2A-4512-83AB-44A5B6869B7A}"/>
              </a:ext>
            </a:extLst>
          </p:cNvPr>
          <p:cNvSpPr txBox="1"/>
          <p:nvPr/>
        </p:nvSpPr>
        <p:spPr>
          <a:xfrm>
            <a:off x="381000" y="202736"/>
            <a:ext cx="11430000" cy="6771084"/>
          </a:xfrm>
          <a:prstGeom prst="rect">
            <a:avLst/>
          </a:prstGeom>
          <a:noFill/>
        </p:spPr>
        <p:txBody>
          <a:bodyPr wrap="square" rtlCol="0">
            <a:spAutoFit/>
          </a:bodyPr>
          <a:lstStyle/>
          <a:p>
            <a:pPr algn="l"/>
            <a:r>
              <a:rPr lang="en-US" b="1" i="0" dirty="0">
                <a:solidFill>
                  <a:srgbClr val="2D2828"/>
                </a:solidFill>
                <a:effectLst/>
                <a:latin typeface="Arial" panose="020B0604020202020204" pitchFamily="34" charset="0"/>
                <a:cs typeface="Arial" panose="020B0604020202020204" pitchFamily="34" charset="0"/>
              </a:rPr>
              <a:t>Exploratory Data Analysis</a:t>
            </a:r>
          </a:p>
          <a:p>
            <a:pPr algn="l" rtl="0">
              <a:spcBef>
                <a:spcPts val="0"/>
              </a:spcBef>
              <a:spcAft>
                <a:spcPts val="800"/>
              </a:spcAft>
            </a:pPr>
            <a:r>
              <a:rPr lang="en-US" b="0" i="0" dirty="0">
                <a:effectLst/>
                <a:latin typeface="Arial" panose="020B0604020202020204" pitchFamily="34" charset="0"/>
                <a:cs typeface="Arial" panose="020B0604020202020204" pitchFamily="34" charset="0"/>
              </a:rPr>
              <a:t>Exploratory data analysis is an approach to analyzing data sets to summarize their main characteristics, often with visual methods and used for determine how best to manipulate data sources to get the answers you need, making it easier for data scientists to discover patterns, spot anomalies, test a hypothesis, or check assumptions.</a:t>
            </a:r>
          </a:p>
          <a:p>
            <a:pPr algn="l" rtl="0">
              <a:spcBef>
                <a:spcPts val="0"/>
              </a:spcBef>
              <a:spcAft>
                <a:spcPts val="800"/>
              </a:spcAft>
            </a:pPr>
            <a:r>
              <a:rPr lang="en-US" b="1" i="0" dirty="0">
                <a:effectLst/>
                <a:latin typeface="Arial" panose="020B0604020202020204" pitchFamily="34" charset="0"/>
                <a:cs typeface="Arial" panose="020B0604020202020204" pitchFamily="34" charset="0"/>
              </a:rPr>
              <a:t>head()</a:t>
            </a:r>
            <a:r>
              <a:rPr lang="en-US" b="0" i="0" dirty="0">
                <a:effectLst/>
                <a:latin typeface="Arial" panose="020B0604020202020204" pitchFamily="34" charset="0"/>
                <a:cs typeface="Arial" panose="020B0604020202020204" pitchFamily="34" charset="0"/>
              </a:rPr>
              <a:t> :To check the first five rows of the dataset, we have a function called </a:t>
            </a:r>
            <a:r>
              <a:rPr lang="en-US" b="1" i="0" dirty="0">
                <a:effectLst/>
                <a:latin typeface="Arial" panose="020B0604020202020204" pitchFamily="34" charset="0"/>
                <a:cs typeface="Arial" panose="020B0604020202020204" pitchFamily="34" charset="0"/>
              </a:rPr>
              <a:t>head( ).</a:t>
            </a:r>
          </a:p>
          <a:p>
            <a:pPr algn="l" rtl="0">
              <a:spcBef>
                <a:spcPts val="0"/>
              </a:spcBef>
              <a:spcAft>
                <a:spcPts val="800"/>
              </a:spcAft>
            </a:pPr>
            <a:endParaRPr lang="en-US" b="0" i="0" dirty="0">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algn="l"/>
            <a:r>
              <a:rPr lang="en-US" sz="1800" b="1" i="0" dirty="0">
                <a:solidFill>
                  <a:srgbClr val="000000"/>
                </a:solidFill>
                <a:effectLst/>
                <a:latin typeface="Calibri" panose="020F0502020204030204" pitchFamily="34" charset="0"/>
              </a:rPr>
              <a:t>Tail():</a:t>
            </a:r>
            <a:r>
              <a:rPr lang="en-US" sz="1800" b="0" i="0" dirty="0">
                <a:solidFill>
                  <a:srgbClr val="000000"/>
                </a:solidFill>
                <a:effectLst/>
                <a:latin typeface="Calibri" panose="020F0502020204030204" pitchFamily="34" charset="0"/>
              </a:rPr>
              <a:t> To check the last five rows of the dataset, we have a function called </a:t>
            </a:r>
            <a:r>
              <a:rPr lang="en-US" sz="1800" b="1" i="0" dirty="0">
                <a:solidFill>
                  <a:srgbClr val="000000"/>
                </a:solidFill>
                <a:effectLst/>
                <a:latin typeface="Calibri" panose="020F0502020204030204" pitchFamily="34" charset="0"/>
              </a:rPr>
              <a:t>tail().</a:t>
            </a:r>
            <a:endParaRPr lang="en-US" b="0" i="0" dirty="0">
              <a:effectLst/>
              <a:latin typeface="Montserrat" panose="00000500000000000000" pitchFamily="2" charset="0"/>
            </a:endParaRPr>
          </a:p>
          <a:p>
            <a:br>
              <a:rPr lang="en-US" dirty="0"/>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1AD443B-ADFE-49EC-BEAB-E60D1A615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82" y="2066271"/>
            <a:ext cx="11084859" cy="2012669"/>
          </a:xfrm>
          <a:prstGeom prst="rect">
            <a:avLst/>
          </a:prstGeom>
        </p:spPr>
      </p:pic>
      <p:pic>
        <p:nvPicPr>
          <p:cNvPr id="7" name="Picture 6">
            <a:extLst>
              <a:ext uri="{FF2B5EF4-FFF2-40B4-BE49-F238E27FC236}">
                <a16:creationId xmlns:a16="http://schemas.microsoft.com/office/drawing/2014/main" id="{32DEC065-2A36-4994-AC63-CB2923A44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82" y="4463525"/>
            <a:ext cx="11232776" cy="1973001"/>
          </a:xfrm>
          <a:prstGeom prst="rect">
            <a:avLst/>
          </a:prstGeom>
        </p:spPr>
      </p:pic>
      <p:sp>
        <p:nvSpPr>
          <p:cNvPr id="4" name="Date Placeholder 3">
            <a:extLst>
              <a:ext uri="{FF2B5EF4-FFF2-40B4-BE49-F238E27FC236}">
                <a16:creationId xmlns:a16="http://schemas.microsoft.com/office/drawing/2014/main" id="{EF641058-BF15-4C5C-98C5-C0EFF60300DE}"/>
              </a:ext>
            </a:extLst>
          </p:cNvPr>
          <p:cNvSpPr>
            <a:spLocks noGrp="1"/>
          </p:cNvSpPr>
          <p:nvPr>
            <p:ph type="dt" sz="half" idx="10"/>
          </p:nvPr>
        </p:nvSpPr>
        <p:spPr/>
        <p:txBody>
          <a:bodyPr/>
          <a:lstStyle/>
          <a:p>
            <a:fld id="{24E6E574-B0C3-4D3A-BAC2-EAFC97EBCCD4}" type="datetime3">
              <a:rPr lang="en-US" smtClean="0"/>
              <a:t>10 April 2022</a:t>
            </a:fld>
            <a:endParaRPr lang="en-IN"/>
          </a:p>
        </p:txBody>
      </p:sp>
      <p:sp>
        <p:nvSpPr>
          <p:cNvPr id="6" name="Footer Placeholder 5">
            <a:extLst>
              <a:ext uri="{FF2B5EF4-FFF2-40B4-BE49-F238E27FC236}">
                <a16:creationId xmlns:a16="http://schemas.microsoft.com/office/drawing/2014/main" id="{EE8536DF-8F50-4486-9188-9B8E6EB7A0D9}"/>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3491421B-83D6-4311-B1EB-2D1C9500D9BA}"/>
              </a:ext>
            </a:extLst>
          </p:cNvPr>
          <p:cNvSpPr>
            <a:spLocks noGrp="1"/>
          </p:cNvSpPr>
          <p:nvPr>
            <p:ph type="sldNum" sz="quarter" idx="12"/>
          </p:nvPr>
        </p:nvSpPr>
        <p:spPr/>
        <p:txBody>
          <a:bodyPr/>
          <a:lstStyle/>
          <a:p>
            <a:fld id="{D04251FC-0BAE-48D3-9F86-333DDD71FD51}" type="slidenum">
              <a:rPr lang="en-IN" smtClean="0"/>
              <a:t>14</a:t>
            </a:fld>
            <a:endParaRPr lang="en-IN"/>
          </a:p>
        </p:txBody>
      </p:sp>
    </p:spTree>
    <p:extLst>
      <p:ext uri="{BB962C8B-B14F-4D97-AF65-F5344CB8AC3E}">
        <p14:creationId xmlns:p14="http://schemas.microsoft.com/office/powerpoint/2010/main" val="3076710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B8545B-0034-4AAD-863F-75EFC1972464}"/>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2FC5CFF3-7F41-4E78-9C46-5D90750EE9A5}"/>
              </a:ext>
            </a:extLst>
          </p:cNvPr>
          <p:cNvSpPr txBox="1"/>
          <p:nvPr/>
        </p:nvSpPr>
        <p:spPr>
          <a:xfrm>
            <a:off x="439271" y="367553"/>
            <a:ext cx="11376211" cy="6830075"/>
          </a:xfrm>
          <a:prstGeom prst="rect">
            <a:avLst/>
          </a:prstGeom>
          <a:noFill/>
        </p:spPr>
        <p:txBody>
          <a:bodyPr wrap="square" rtlCol="0">
            <a:spAutoFit/>
          </a:bodyPr>
          <a:lstStyle/>
          <a:p>
            <a:pPr algn="just" rtl="0">
              <a:spcBef>
                <a:spcPts val="0"/>
              </a:spcBef>
              <a:spcAft>
                <a:spcPts val="675"/>
              </a:spcAft>
            </a:pPr>
            <a:r>
              <a:rPr lang="en-US" dirty="0">
                <a:latin typeface="Arial" panose="020B0604020202020204" pitchFamily="34" charset="0"/>
                <a:cs typeface="Arial" panose="020B0604020202020204" pitchFamily="34" charset="0"/>
              </a:rPr>
              <a:t>T</a:t>
            </a:r>
            <a:r>
              <a:rPr lang="en-US" b="0" i="0" dirty="0">
                <a:effectLst/>
                <a:latin typeface="Arial" panose="020B0604020202020204" pitchFamily="34" charset="0"/>
                <a:cs typeface="Arial" panose="020B0604020202020204" pitchFamily="34" charset="0"/>
              </a:rPr>
              <a:t>he information is stored in a DataFrame or Python object affects what we can do with it and the outputs of calculations as well. There are two main types of data those are numeric and text data types.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Numeric data types include integers and floats.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Text data type is known as Strings in Python, or Objects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 in Pandas. Strings can contain numbers and / or characters. </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or example, a string might be a word, a sentence,</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 or several sentences.</a:t>
            </a:r>
            <a:br>
              <a:rPr lang="en-US" b="0" i="0" dirty="0">
                <a:effectLst/>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Will see how our dataset is, by using the info() method.</a:t>
            </a: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a:r>
              <a:rPr lang="en-US" b="1" i="0" dirty="0">
                <a:effectLst/>
                <a:latin typeface="Arial" panose="020B0604020202020204" pitchFamily="34" charset="0"/>
                <a:cs typeface="Arial" panose="020B0604020202020204" pitchFamily="34" charset="0"/>
              </a:rPr>
              <a:t>describe():</a:t>
            </a:r>
            <a:r>
              <a:rPr lang="en-US" b="0" i="0" dirty="0">
                <a:effectLst/>
                <a:latin typeface="Arial" panose="020B0604020202020204" pitchFamily="34" charset="0"/>
                <a:cs typeface="Arial" panose="020B0604020202020204" pitchFamily="34" charset="0"/>
              </a:rPr>
              <a:t> functions are used to compute values like</a:t>
            </a:r>
          </a:p>
          <a:p>
            <a:pPr algn="just"/>
            <a:r>
              <a:rPr lang="en-US" b="0" i="0" dirty="0">
                <a:effectLst/>
                <a:latin typeface="Arial" panose="020B0604020202020204" pitchFamily="34" charset="0"/>
                <a:cs typeface="Arial" panose="020B0604020202020204" pitchFamily="34" charset="0"/>
              </a:rPr>
              <a:t>count, mean, standard deviation and IQR and giv</a:t>
            </a:r>
            <a:r>
              <a:rPr lang="en-US" dirty="0">
                <a:latin typeface="Arial" panose="020B0604020202020204" pitchFamily="34" charset="0"/>
                <a:cs typeface="Arial" panose="020B0604020202020204" pitchFamily="34" charset="0"/>
              </a:rPr>
              <a:t>e a </a:t>
            </a:r>
          </a:p>
          <a:p>
            <a:pPr algn="just"/>
            <a:r>
              <a:rPr lang="en-US" b="0" i="0" dirty="0">
                <a:effectLst/>
                <a:latin typeface="Arial" panose="020B0604020202020204" pitchFamily="34" charset="0"/>
                <a:cs typeface="Arial" panose="020B0604020202020204" pitchFamily="34" charset="0"/>
              </a:rPr>
              <a:t> summary of numeric type data.</a:t>
            </a: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DB23EC4-A882-4151-858B-6A8CED948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563" y="980367"/>
            <a:ext cx="4811589" cy="2821697"/>
          </a:xfrm>
          <a:prstGeom prst="rect">
            <a:avLst/>
          </a:prstGeom>
        </p:spPr>
      </p:pic>
      <p:pic>
        <p:nvPicPr>
          <p:cNvPr id="7" name="Picture 6">
            <a:extLst>
              <a:ext uri="{FF2B5EF4-FFF2-40B4-BE49-F238E27FC236}">
                <a16:creationId xmlns:a16="http://schemas.microsoft.com/office/drawing/2014/main" id="{AE9716D7-0DF1-456F-93CA-624B1F861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06" y="3908612"/>
            <a:ext cx="11026588" cy="2501153"/>
          </a:xfrm>
          <a:prstGeom prst="rect">
            <a:avLst/>
          </a:prstGeom>
        </p:spPr>
      </p:pic>
      <p:sp>
        <p:nvSpPr>
          <p:cNvPr id="4" name="Date Placeholder 3">
            <a:extLst>
              <a:ext uri="{FF2B5EF4-FFF2-40B4-BE49-F238E27FC236}">
                <a16:creationId xmlns:a16="http://schemas.microsoft.com/office/drawing/2014/main" id="{06D0CC2E-8500-4E3E-822B-914D848F544C}"/>
              </a:ext>
            </a:extLst>
          </p:cNvPr>
          <p:cNvSpPr>
            <a:spLocks noGrp="1"/>
          </p:cNvSpPr>
          <p:nvPr>
            <p:ph type="dt" sz="half" idx="10"/>
          </p:nvPr>
        </p:nvSpPr>
        <p:spPr/>
        <p:txBody>
          <a:bodyPr/>
          <a:lstStyle/>
          <a:p>
            <a:fld id="{AD00776C-0598-46C4-93BF-B1B45E6FAD14}" type="datetime3">
              <a:rPr lang="en-US" smtClean="0"/>
              <a:t>10 April 2022</a:t>
            </a:fld>
            <a:endParaRPr lang="en-IN"/>
          </a:p>
        </p:txBody>
      </p:sp>
      <p:sp>
        <p:nvSpPr>
          <p:cNvPr id="6" name="Footer Placeholder 5">
            <a:extLst>
              <a:ext uri="{FF2B5EF4-FFF2-40B4-BE49-F238E27FC236}">
                <a16:creationId xmlns:a16="http://schemas.microsoft.com/office/drawing/2014/main" id="{E570EC5E-ADC0-44A0-9BC4-1597FD041406}"/>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76AC50F3-537D-476B-A57D-A463414FCDD6}"/>
              </a:ext>
            </a:extLst>
          </p:cNvPr>
          <p:cNvSpPr>
            <a:spLocks noGrp="1"/>
          </p:cNvSpPr>
          <p:nvPr>
            <p:ph type="sldNum" sz="quarter" idx="12"/>
          </p:nvPr>
        </p:nvSpPr>
        <p:spPr/>
        <p:txBody>
          <a:bodyPr/>
          <a:lstStyle/>
          <a:p>
            <a:fld id="{D04251FC-0BAE-48D3-9F86-333DDD71FD51}" type="slidenum">
              <a:rPr lang="en-IN" smtClean="0"/>
              <a:t>15</a:t>
            </a:fld>
            <a:endParaRPr lang="en-IN"/>
          </a:p>
        </p:txBody>
      </p:sp>
    </p:spTree>
    <p:extLst>
      <p:ext uri="{BB962C8B-B14F-4D97-AF65-F5344CB8AC3E}">
        <p14:creationId xmlns:p14="http://schemas.microsoft.com/office/powerpoint/2010/main" val="1862525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3E1BE5-B630-4DC4-9724-D47D88E9D4E5}"/>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02069426-7188-41F8-9643-88B0310DF550}"/>
              </a:ext>
            </a:extLst>
          </p:cNvPr>
          <p:cNvSpPr txBox="1"/>
          <p:nvPr/>
        </p:nvSpPr>
        <p:spPr>
          <a:xfrm>
            <a:off x="421341" y="304800"/>
            <a:ext cx="11349317" cy="5991384"/>
          </a:xfrm>
          <a:prstGeom prst="rect">
            <a:avLst/>
          </a:prstGeom>
          <a:noFill/>
        </p:spPr>
        <p:txBody>
          <a:bodyPr wrap="square" rtlCol="0">
            <a:spAutoFit/>
          </a:bodyPr>
          <a:lstStyle/>
          <a:p>
            <a:r>
              <a:rPr lang="en-US" sz="2000" b="1" dirty="0">
                <a:solidFill>
                  <a:srgbClr val="2D2828"/>
                </a:solidFill>
                <a:effectLst/>
                <a:latin typeface="Arial" panose="020B0604020202020204" pitchFamily="34" charset="0"/>
                <a:cs typeface="Arial" panose="020B0604020202020204" pitchFamily="34" charset="0"/>
              </a:rPr>
              <a:t>Checking For Null Values And Handling Null Values</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1. After loading it is important to check the complete information of data as it can indication many of the hidden information such as null values in a column or a row</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2.Check whether any null values are there or not. if it is present then following can be done,</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  a. Imputing data using Imputation method in </a:t>
            </a:r>
            <a:r>
              <a:rPr lang="en-US" sz="2000" b="0" i="0" dirty="0" err="1">
                <a:effectLst/>
                <a:latin typeface="Arial" panose="020B0604020202020204" pitchFamily="34" charset="0"/>
                <a:cs typeface="Arial" panose="020B0604020202020204" pitchFamily="34" charset="0"/>
              </a:rPr>
              <a:t>sklearn</a:t>
            </a:r>
            <a:r>
              <a:rPr lang="en-US" sz="2000" b="0" i="0" dirty="0">
                <a:effectLst/>
                <a:latin typeface="Arial" panose="020B0604020202020204" pitchFamily="34" charset="0"/>
                <a:cs typeface="Arial" panose="020B0604020202020204" pitchFamily="34" charset="0"/>
              </a:rPr>
              <a:t> </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  b. Filling NaN values with mean, median and mode using </a:t>
            </a:r>
            <a:r>
              <a:rPr lang="en-US" sz="2000" b="0" i="0" dirty="0" err="1">
                <a:effectLst/>
                <a:latin typeface="Arial" panose="020B0604020202020204" pitchFamily="34" charset="0"/>
                <a:cs typeface="Arial" panose="020B0604020202020204" pitchFamily="34" charset="0"/>
              </a:rPr>
              <a:t>fillna</a:t>
            </a:r>
            <a:r>
              <a:rPr lang="en-US" sz="2000" b="0" i="0" dirty="0">
                <a:effectLst/>
                <a:latin typeface="Arial" panose="020B0604020202020204" pitchFamily="34" charset="0"/>
                <a:cs typeface="Arial" panose="020B0604020202020204" pitchFamily="34" charset="0"/>
              </a:rPr>
              <a:t>() method.</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We will be using isnull().any() method to see which column has missing values.</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This isnull().any() method return two values, False and True.</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False return that Column has No Null Values.</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True return that Column has Null values.</a:t>
            </a:r>
          </a:p>
          <a:p>
            <a:br>
              <a:rPr lang="en-US" dirty="0">
                <a:effectLst/>
                <a:latin typeface="Montserrat" panose="00000500000000000000" pitchFamily="2" charset="0"/>
              </a:rPr>
            </a:br>
            <a:r>
              <a:rPr lang="en-US" sz="2000" b="0" i="0" dirty="0">
                <a:effectLst/>
                <a:latin typeface="Arial" panose="020B0604020202020204" pitchFamily="34" charset="0"/>
                <a:cs typeface="Arial" panose="020B0604020202020204" pitchFamily="34" charset="0"/>
              </a:rPr>
              <a:t>We can see that there are null values in the</a:t>
            </a:r>
          </a:p>
          <a:p>
            <a:r>
              <a:rPr lang="en-US" sz="2000" b="0" i="0" dirty="0">
                <a:effectLst/>
                <a:latin typeface="Arial" panose="020B0604020202020204" pitchFamily="34" charset="0"/>
                <a:cs typeface="Arial" panose="020B0604020202020204" pitchFamily="34" charset="0"/>
              </a:rPr>
              <a:t> Albumin_and_Globulin_Ration Column.</a:t>
            </a:r>
          </a:p>
          <a:p>
            <a:endParaRPr lang="en-US" dirty="0">
              <a:latin typeface="Montserrat" panose="00000500000000000000" pitchFamily="2" charset="0"/>
            </a:endParaRPr>
          </a:p>
          <a:p>
            <a:endParaRPr lang="en-US" dirty="0">
              <a:latin typeface="Montserrat" panose="00000500000000000000" pitchFamily="2" charset="0"/>
            </a:endParaRPr>
          </a:p>
          <a:p>
            <a:endParaRPr lang="en-US" dirty="0">
              <a:latin typeface="Montserrat" panose="00000500000000000000" pitchFamily="2" charset="0"/>
            </a:endParaRPr>
          </a:p>
          <a:p>
            <a:endParaRPr lang="en-IN" dirty="0"/>
          </a:p>
        </p:txBody>
      </p:sp>
      <p:pic>
        <p:nvPicPr>
          <p:cNvPr id="5" name="Picture 4">
            <a:extLst>
              <a:ext uri="{FF2B5EF4-FFF2-40B4-BE49-F238E27FC236}">
                <a16:creationId xmlns:a16="http://schemas.microsoft.com/office/drawing/2014/main" id="{2D79015D-2D69-46B7-8F76-3C99BF550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0870" y="3429000"/>
            <a:ext cx="5576047" cy="2828365"/>
          </a:xfrm>
          <a:prstGeom prst="rect">
            <a:avLst/>
          </a:prstGeom>
        </p:spPr>
      </p:pic>
      <p:sp>
        <p:nvSpPr>
          <p:cNvPr id="4" name="Date Placeholder 3">
            <a:extLst>
              <a:ext uri="{FF2B5EF4-FFF2-40B4-BE49-F238E27FC236}">
                <a16:creationId xmlns:a16="http://schemas.microsoft.com/office/drawing/2014/main" id="{62FD31F0-FF0B-4D38-8DC2-F31472AEA0B2}"/>
              </a:ext>
            </a:extLst>
          </p:cNvPr>
          <p:cNvSpPr>
            <a:spLocks noGrp="1"/>
          </p:cNvSpPr>
          <p:nvPr>
            <p:ph type="dt" sz="half" idx="10"/>
          </p:nvPr>
        </p:nvSpPr>
        <p:spPr/>
        <p:txBody>
          <a:bodyPr/>
          <a:lstStyle/>
          <a:p>
            <a:fld id="{F065CD39-1893-42F8-993C-643834CAC428}" type="datetime3">
              <a:rPr lang="en-US" smtClean="0"/>
              <a:t>10 April 2022</a:t>
            </a:fld>
            <a:endParaRPr lang="en-IN"/>
          </a:p>
        </p:txBody>
      </p:sp>
      <p:sp>
        <p:nvSpPr>
          <p:cNvPr id="6" name="Footer Placeholder 5">
            <a:extLst>
              <a:ext uri="{FF2B5EF4-FFF2-40B4-BE49-F238E27FC236}">
                <a16:creationId xmlns:a16="http://schemas.microsoft.com/office/drawing/2014/main" id="{428D291F-2F75-4869-8E74-63BE427DA573}"/>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05185EE1-5FD8-47FE-9547-6619D88FFF53}"/>
              </a:ext>
            </a:extLst>
          </p:cNvPr>
          <p:cNvSpPr>
            <a:spLocks noGrp="1"/>
          </p:cNvSpPr>
          <p:nvPr>
            <p:ph type="sldNum" sz="quarter" idx="12"/>
          </p:nvPr>
        </p:nvSpPr>
        <p:spPr/>
        <p:txBody>
          <a:bodyPr/>
          <a:lstStyle/>
          <a:p>
            <a:fld id="{D04251FC-0BAE-48D3-9F86-333DDD71FD51}" type="slidenum">
              <a:rPr lang="en-IN" smtClean="0"/>
              <a:t>16</a:t>
            </a:fld>
            <a:endParaRPr lang="en-IN"/>
          </a:p>
        </p:txBody>
      </p:sp>
    </p:spTree>
    <p:extLst>
      <p:ext uri="{BB962C8B-B14F-4D97-AF65-F5344CB8AC3E}">
        <p14:creationId xmlns:p14="http://schemas.microsoft.com/office/powerpoint/2010/main" val="4092732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911500-747A-46EF-9C70-42A161DD88AD}"/>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C689C3DC-74DE-46D8-8EB6-6001B5B678CD}"/>
              </a:ext>
            </a:extLst>
          </p:cNvPr>
          <p:cNvSpPr txBox="1"/>
          <p:nvPr/>
        </p:nvSpPr>
        <p:spPr>
          <a:xfrm>
            <a:off x="376518" y="304800"/>
            <a:ext cx="11430000" cy="7417415"/>
          </a:xfrm>
          <a:prstGeom prst="rect">
            <a:avLst/>
          </a:prstGeom>
          <a:noFill/>
        </p:spPr>
        <p:txBody>
          <a:bodyPr wrap="square" rtlCol="0">
            <a:spAutoFit/>
          </a:bodyPr>
          <a:lstStyle/>
          <a:p>
            <a:pPr algn="l" rtl="0">
              <a:spcBef>
                <a:spcPts val="0"/>
              </a:spcBef>
              <a:spcAft>
                <a:spcPts val="800"/>
              </a:spcAft>
            </a:pPr>
            <a:r>
              <a:rPr lang="en-US" sz="2000" b="0" i="0" dirty="0">
                <a:effectLst/>
                <a:latin typeface="Arial" panose="020B0604020202020204" pitchFamily="34" charset="0"/>
                <a:cs typeface="Arial" panose="020B0604020202020204" pitchFamily="34" charset="0"/>
              </a:rPr>
              <a:t>Let us check how many numbers of null records present in the Closing Value column using sum() function.</a:t>
            </a:r>
            <a:br>
              <a:rPr lang="en-US" sz="2000" b="0" i="0" dirty="0">
                <a:effectLst/>
                <a:latin typeface="Arial" panose="020B0604020202020204" pitchFamily="34" charset="0"/>
                <a:cs typeface="Arial" panose="020B0604020202020204" pitchFamily="34" charset="0"/>
              </a:rPr>
            </a:br>
            <a:endParaRPr lang="en-US" sz="2000" b="0" i="0" dirty="0">
              <a:effectLst/>
              <a:latin typeface="Arial" panose="020B0604020202020204" pitchFamily="34" charset="0"/>
              <a:cs typeface="Arial" panose="020B0604020202020204" pitchFamily="34" charset="0"/>
            </a:endParaRPr>
          </a:p>
          <a:p>
            <a:br>
              <a:rPr lang="en-US" dirty="0"/>
            </a:br>
            <a:endParaRPr lang="en-US" dirty="0"/>
          </a:p>
          <a:p>
            <a:endParaRPr lang="en-US" dirty="0"/>
          </a:p>
          <a:p>
            <a:endParaRPr lang="en-US" dirty="0"/>
          </a:p>
          <a:p>
            <a:endParaRPr lang="en-US" dirty="0"/>
          </a:p>
          <a:p>
            <a:endParaRPr lang="en-US" dirty="0"/>
          </a:p>
          <a:p>
            <a:pPr algn="l" rtl="0">
              <a:spcBef>
                <a:spcPts val="0"/>
              </a:spcBef>
              <a:spcAft>
                <a:spcPts val="800"/>
              </a:spcAft>
            </a:pPr>
            <a:endParaRPr lang="en-US" b="0" i="0" dirty="0">
              <a:effectLst/>
              <a:latin typeface="Montserrat" panose="00000500000000000000" pitchFamily="2" charset="0"/>
            </a:endParaRPr>
          </a:p>
          <a:p>
            <a:pPr algn="l" rtl="0">
              <a:spcBef>
                <a:spcPts val="0"/>
              </a:spcBef>
              <a:spcAft>
                <a:spcPts val="800"/>
              </a:spcAft>
            </a:pPr>
            <a:r>
              <a:rPr lang="en-US" b="0" i="0" dirty="0">
                <a:effectLst/>
                <a:latin typeface="Montserrat" panose="00000500000000000000" pitchFamily="2" charset="0"/>
              </a:rPr>
              <a:t>We can notice that, there are 4 null values are there in the column </a:t>
            </a:r>
            <a:r>
              <a:rPr lang="en-US" b="0" i="0" dirty="0" err="1">
                <a:effectLst/>
                <a:latin typeface="Montserrat" panose="00000500000000000000" pitchFamily="2" charset="0"/>
              </a:rPr>
              <a:t>Albumin_and_Globulin_Ratio</a:t>
            </a:r>
            <a:r>
              <a:rPr lang="en-US" b="0" i="0" dirty="0">
                <a:effectLst/>
                <a:latin typeface="Montserrat" panose="00000500000000000000" pitchFamily="2" charset="0"/>
              </a:rPr>
              <a:t>. Now will handle or fill that null values with the help of </a:t>
            </a:r>
            <a:r>
              <a:rPr lang="en-US" b="0" i="0" dirty="0" err="1">
                <a:effectLst/>
                <a:latin typeface="Montserrat" panose="00000500000000000000" pitchFamily="2" charset="0"/>
              </a:rPr>
              <a:t>fillna</a:t>
            </a:r>
            <a:r>
              <a:rPr lang="en-US" b="0" i="0" dirty="0">
                <a:effectLst/>
                <a:latin typeface="Montserrat" panose="00000500000000000000" pitchFamily="2" charset="0"/>
              </a:rPr>
              <a:t>() method.</a:t>
            </a:r>
          </a:p>
          <a:p>
            <a:br>
              <a:rPr lang="en-US" dirty="0"/>
            </a:b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7" name="Picture 6">
            <a:extLst>
              <a:ext uri="{FF2B5EF4-FFF2-40B4-BE49-F238E27FC236}">
                <a16:creationId xmlns:a16="http://schemas.microsoft.com/office/drawing/2014/main" id="{1DA1DD08-21F5-4E00-A31B-7FDF180CC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30" y="4013507"/>
            <a:ext cx="10470776" cy="2102222"/>
          </a:xfrm>
          <a:prstGeom prst="rect">
            <a:avLst/>
          </a:prstGeom>
        </p:spPr>
      </p:pic>
      <p:pic>
        <p:nvPicPr>
          <p:cNvPr id="9" name="Picture 8">
            <a:extLst>
              <a:ext uri="{FF2B5EF4-FFF2-40B4-BE49-F238E27FC236}">
                <a16:creationId xmlns:a16="http://schemas.microsoft.com/office/drawing/2014/main" id="{96EB4C8E-6E5B-4AB1-B9AD-02AE2B396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589" y="652301"/>
            <a:ext cx="4141694" cy="2415749"/>
          </a:xfrm>
          <a:prstGeom prst="rect">
            <a:avLst/>
          </a:prstGeom>
        </p:spPr>
      </p:pic>
      <p:sp>
        <p:nvSpPr>
          <p:cNvPr id="4" name="Date Placeholder 3">
            <a:extLst>
              <a:ext uri="{FF2B5EF4-FFF2-40B4-BE49-F238E27FC236}">
                <a16:creationId xmlns:a16="http://schemas.microsoft.com/office/drawing/2014/main" id="{7A304E0D-F323-4A46-A9FA-00D37B43A897}"/>
              </a:ext>
            </a:extLst>
          </p:cNvPr>
          <p:cNvSpPr>
            <a:spLocks noGrp="1"/>
          </p:cNvSpPr>
          <p:nvPr>
            <p:ph type="dt" sz="half" idx="10"/>
          </p:nvPr>
        </p:nvSpPr>
        <p:spPr/>
        <p:txBody>
          <a:bodyPr/>
          <a:lstStyle/>
          <a:p>
            <a:fld id="{53DB98CA-98C3-4531-9587-C303D3D53ED3}" type="datetime3">
              <a:rPr lang="en-US" smtClean="0"/>
              <a:t>10 April 2022</a:t>
            </a:fld>
            <a:endParaRPr lang="en-IN"/>
          </a:p>
        </p:txBody>
      </p:sp>
      <p:sp>
        <p:nvSpPr>
          <p:cNvPr id="5" name="Footer Placeholder 4">
            <a:extLst>
              <a:ext uri="{FF2B5EF4-FFF2-40B4-BE49-F238E27FC236}">
                <a16:creationId xmlns:a16="http://schemas.microsoft.com/office/drawing/2014/main" id="{C9F3C6F0-DDC1-438A-A4FE-E1AA24626260}"/>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400B78A9-E54F-482B-BA75-A310BEC80823}"/>
              </a:ext>
            </a:extLst>
          </p:cNvPr>
          <p:cNvSpPr>
            <a:spLocks noGrp="1"/>
          </p:cNvSpPr>
          <p:nvPr>
            <p:ph type="sldNum" sz="quarter" idx="12"/>
          </p:nvPr>
        </p:nvSpPr>
        <p:spPr/>
        <p:txBody>
          <a:bodyPr/>
          <a:lstStyle/>
          <a:p>
            <a:fld id="{D04251FC-0BAE-48D3-9F86-333DDD71FD51}" type="slidenum">
              <a:rPr lang="en-IN" smtClean="0"/>
              <a:t>17</a:t>
            </a:fld>
            <a:endParaRPr lang="en-IN"/>
          </a:p>
        </p:txBody>
      </p:sp>
    </p:spTree>
    <p:extLst>
      <p:ext uri="{BB962C8B-B14F-4D97-AF65-F5344CB8AC3E}">
        <p14:creationId xmlns:p14="http://schemas.microsoft.com/office/powerpoint/2010/main" val="830793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8DBBDE-8E90-46D7-9D38-B12389CEB6B6}"/>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963856B7-6751-4316-B1B4-722F5CE95EB0}"/>
              </a:ext>
            </a:extLst>
          </p:cNvPr>
          <p:cNvSpPr txBox="1"/>
          <p:nvPr/>
        </p:nvSpPr>
        <p:spPr>
          <a:xfrm>
            <a:off x="372035" y="180324"/>
            <a:ext cx="11447929" cy="6114494"/>
          </a:xfrm>
          <a:prstGeom prst="rect">
            <a:avLst/>
          </a:prstGeom>
          <a:noFill/>
        </p:spPr>
        <p:txBody>
          <a:bodyPr wrap="square" rtlCol="0">
            <a:spAutoFit/>
          </a:bodyPr>
          <a:lstStyle/>
          <a:p>
            <a:pPr algn="l"/>
            <a:r>
              <a:rPr lang="en-US" sz="2000" b="1" i="0" dirty="0">
                <a:effectLst/>
                <a:latin typeface="Arial" panose="020B0604020202020204" pitchFamily="34" charset="0"/>
                <a:cs typeface="Arial" panose="020B0604020202020204" pitchFamily="34" charset="0"/>
              </a:rPr>
              <a:t>Data Visualization</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Data visualization is where a given data set is presented in a graphical format. It helps the detection of patterns, trends and correlations that might go undetected in text-based data.</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Understanding your data and the relationship present within it is just as important as any algorithm used to train your machine learning model. In fact, even the most sophisticated machine learning models will perform poorly on data that wasn’t visualized and understood properly.</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To visualize the dataset we need libraries called Matplotlib and Seaborn.</a:t>
            </a:r>
          </a:p>
          <a:p>
            <a:pPr algn="l" rtl="0" fontAlgn="base">
              <a:spcBef>
                <a:spcPts val="0"/>
              </a:spcBef>
              <a:spcAft>
                <a:spcPts val="8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The Matplotlib library is a Python 2D plotting library which allows you to generate plots, scatter plots, histograms, bar charts etc. </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Let’s visualize our data using Matplotlib and seaborn library.</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1. Bar plot between Gender and Count      </a:t>
            </a:r>
            <a:r>
              <a:rPr lang="en-US" b="0" i="0" dirty="0">
                <a:effectLst/>
                <a:latin typeface="Arial" panose="020B0604020202020204" pitchFamily="34" charset="0"/>
                <a:cs typeface="Arial" panose="020B0604020202020204" pitchFamily="34" charset="0"/>
              </a:rPr>
              <a:t>2. Bar Plot which describe about the total number of disease.</a:t>
            </a:r>
          </a:p>
          <a:p>
            <a:pPr algn="l" rtl="0" fontAlgn="base">
              <a:spcBef>
                <a:spcPts val="0"/>
              </a:spcBef>
              <a:spcAft>
                <a:spcPts val="800"/>
              </a:spcAft>
            </a:pPr>
            <a:endParaRPr lang="en-US" sz="2000" dirty="0">
              <a:latin typeface="Arial" panose="020B0604020202020204" pitchFamily="34" charset="0"/>
              <a:cs typeface="Arial" panose="020B0604020202020204" pitchFamily="34" charset="0"/>
            </a:endParaRPr>
          </a:p>
          <a:p>
            <a:pPr algn="l" rtl="0" fontAlgn="base">
              <a:spcBef>
                <a:spcPts val="0"/>
              </a:spcBef>
              <a:spcAft>
                <a:spcPts val="800"/>
              </a:spcAft>
              <a:buFont typeface="Arial" panose="020B0604020202020204" pitchFamily="34" charset="0"/>
              <a:buChar char="•"/>
            </a:pP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800"/>
              </a:spcAf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lgn="l" rtl="0" fontAlgn="base">
              <a:spcBef>
                <a:spcPts val="0"/>
              </a:spcBef>
              <a:spcAft>
                <a:spcPts val="800"/>
              </a:spcAft>
              <a:buFont typeface="Arial" panose="020B0604020202020204" pitchFamily="34" charset="0"/>
              <a:buChar char="•"/>
            </a:pP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800"/>
              </a:spcAft>
            </a:pPr>
            <a:endParaRPr lang="en-US" sz="2000" b="0" i="0" dirty="0">
              <a:effectLst/>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13AEBC8F-9BE9-4219-A012-42EAC84F3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62" y="3779189"/>
            <a:ext cx="4328338" cy="2612646"/>
          </a:xfrm>
          <a:prstGeom prst="rect">
            <a:avLst/>
          </a:prstGeom>
        </p:spPr>
      </p:pic>
      <p:pic>
        <p:nvPicPr>
          <p:cNvPr id="7" name="Picture 6">
            <a:extLst>
              <a:ext uri="{FF2B5EF4-FFF2-40B4-BE49-F238E27FC236}">
                <a16:creationId xmlns:a16="http://schemas.microsoft.com/office/drawing/2014/main" id="{8E6ACE4E-77E6-48E4-B9D9-E1840AC66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6384" y="3779190"/>
            <a:ext cx="5184016" cy="2612646"/>
          </a:xfrm>
          <a:prstGeom prst="rect">
            <a:avLst/>
          </a:prstGeom>
        </p:spPr>
      </p:pic>
      <p:sp>
        <p:nvSpPr>
          <p:cNvPr id="4" name="Date Placeholder 3">
            <a:extLst>
              <a:ext uri="{FF2B5EF4-FFF2-40B4-BE49-F238E27FC236}">
                <a16:creationId xmlns:a16="http://schemas.microsoft.com/office/drawing/2014/main" id="{0999F0F7-D475-4818-B9C8-7F3E474B1DA2}"/>
              </a:ext>
            </a:extLst>
          </p:cNvPr>
          <p:cNvSpPr>
            <a:spLocks noGrp="1"/>
          </p:cNvSpPr>
          <p:nvPr>
            <p:ph type="dt" sz="half" idx="10"/>
          </p:nvPr>
        </p:nvSpPr>
        <p:spPr/>
        <p:txBody>
          <a:bodyPr/>
          <a:lstStyle/>
          <a:p>
            <a:fld id="{46997C18-1060-42DB-95DA-8B922F461CF2}" type="datetime3">
              <a:rPr lang="en-US" smtClean="0"/>
              <a:t>10 April 2022</a:t>
            </a:fld>
            <a:endParaRPr lang="en-IN"/>
          </a:p>
        </p:txBody>
      </p:sp>
      <p:sp>
        <p:nvSpPr>
          <p:cNvPr id="6" name="Footer Placeholder 5">
            <a:extLst>
              <a:ext uri="{FF2B5EF4-FFF2-40B4-BE49-F238E27FC236}">
                <a16:creationId xmlns:a16="http://schemas.microsoft.com/office/drawing/2014/main" id="{56D90E50-791A-4824-A305-462C755FA94F}"/>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063A435A-A3D4-4931-8FFB-1243C7772684}"/>
              </a:ext>
            </a:extLst>
          </p:cNvPr>
          <p:cNvSpPr>
            <a:spLocks noGrp="1"/>
          </p:cNvSpPr>
          <p:nvPr>
            <p:ph type="sldNum" sz="quarter" idx="12"/>
          </p:nvPr>
        </p:nvSpPr>
        <p:spPr/>
        <p:txBody>
          <a:bodyPr/>
          <a:lstStyle/>
          <a:p>
            <a:fld id="{D04251FC-0BAE-48D3-9F86-333DDD71FD51}" type="slidenum">
              <a:rPr lang="en-IN" smtClean="0"/>
              <a:t>18</a:t>
            </a:fld>
            <a:endParaRPr lang="en-IN"/>
          </a:p>
        </p:txBody>
      </p:sp>
    </p:spTree>
    <p:extLst>
      <p:ext uri="{BB962C8B-B14F-4D97-AF65-F5344CB8AC3E}">
        <p14:creationId xmlns:p14="http://schemas.microsoft.com/office/powerpoint/2010/main" val="572886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054E7D-EBF2-41A4-B413-29589FBE2B77}"/>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3F1DDF0B-6B96-4697-93DA-F5B8838E193A}"/>
              </a:ext>
            </a:extLst>
          </p:cNvPr>
          <p:cNvSpPr txBox="1"/>
          <p:nvPr/>
        </p:nvSpPr>
        <p:spPr>
          <a:xfrm>
            <a:off x="430305" y="221145"/>
            <a:ext cx="11313459" cy="6124754"/>
          </a:xfrm>
          <a:prstGeom prst="rect">
            <a:avLst/>
          </a:prstGeom>
          <a:noFill/>
        </p:spPr>
        <p:txBody>
          <a:bodyPr wrap="square" rtlCol="0">
            <a:spAutoFit/>
          </a:bodyPr>
          <a:lstStyle/>
          <a:p>
            <a:pPr algn="l"/>
            <a:r>
              <a:rPr lang="en-US" sz="2000" b="1" i="0" dirty="0">
                <a:solidFill>
                  <a:srgbClr val="2D2828"/>
                </a:solidFill>
                <a:effectLst/>
                <a:latin typeface="Arial" panose="020B0604020202020204" pitchFamily="34" charset="0"/>
                <a:cs typeface="Arial" panose="020B0604020202020204" pitchFamily="34" charset="0"/>
              </a:rPr>
              <a:t>Splitting The Dataset Into Dependent And Independent Variable</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In machine learning, the concept of dependent variable (y) and independent variables(x) is important to understand. Here, Dependent variable is nothing but output in dataset and independent variable is all inputs in the dataset. </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With this in mind, we need to split our dataset into the matrix of independent variables and the vector or dependent variable. Mathematically, Vector is defined as a matrix that has just one column.</a:t>
            </a:r>
          </a:p>
          <a:p>
            <a:pPr algn="l"/>
            <a:r>
              <a:rPr lang="en-US" sz="2000" b="0" i="0" dirty="0">
                <a:effectLst/>
                <a:latin typeface="Arial" panose="020B0604020202020204" pitchFamily="34" charset="0"/>
                <a:cs typeface="Arial" panose="020B0604020202020204" pitchFamily="34" charset="0"/>
              </a:rPr>
              <a:t>To read the columns, we will use </a:t>
            </a:r>
            <a:r>
              <a:rPr lang="en-US" sz="2000" b="0" i="0" dirty="0" err="1">
                <a:effectLst/>
                <a:latin typeface="Arial" panose="020B0604020202020204" pitchFamily="34" charset="0"/>
                <a:cs typeface="Arial" panose="020B0604020202020204" pitchFamily="34" charset="0"/>
              </a:rPr>
              <a:t>iloc</a:t>
            </a:r>
            <a:r>
              <a:rPr lang="en-US" sz="2000" b="0" i="0" dirty="0">
                <a:effectLst/>
                <a:latin typeface="Arial" panose="020B0604020202020204" pitchFamily="34" charset="0"/>
                <a:cs typeface="Arial" panose="020B0604020202020204" pitchFamily="34" charset="0"/>
              </a:rPr>
              <a:t> of pandas (used to fix the indexes for selection) which takes two parameters — [row selection, column selection].</a:t>
            </a:r>
          </a:p>
          <a:p>
            <a:pPr algn="l"/>
            <a:r>
              <a:rPr lang="en-US" sz="2000" b="0" i="0" dirty="0">
                <a:effectLst/>
                <a:latin typeface="Arial" panose="020B0604020202020204" pitchFamily="34" charset="0"/>
                <a:cs typeface="Arial" panose="020B0604020202020204" pitchFamily="34" charset="0"/>
              </a:rPr>
              <a:t>Let’s split our dataset into independent and dependent variables.</a:t>
            </a:r>
          </a:p>
          <a:p>
            <a:pPr algn="l"/>
            <a:endParaRPr lang="en-US" sz="2000" b="0" i="0" dirty="0">
              <a:effectLst/>
              <a:latin typeface="Arial" panose="020B0604020202020204" pitchFamily="34" charset="0"/>
              <a:cs typeface="Arial" panose="020B0604020202020204" pitchFamily="34" charset="0"/>
            </a:endParaRPr>
          </a:p>
          <a:p>
            <a:pPr algn="l"/>
            <a:r>
              <a:rPr lang="en-US" sz="2000" b="0" i="0" dirty="0">
                <a:effectLst/>
                <a:latin typeface="Arial" panose="020B0604020202020204" pitchFamily="34" charset="0"/>
                <a:cs typeface="Arial" panose="020B0604020202020204" pitchFamily="34" charset="0"/>
              </a:rPr>
              <a:t>1. The independent variable in the dataset would be considered as 'x'.</a:t>
            </a:r>
          </a:p>
          <a:p>
            <a:pPr algn="l"/>
            <a:r>
              <a:rPr lang="en-US" sz="2000" b="0" i="0" dirty="0">
                <a:effectLst/>
                <a:latin typeface="Arial" panose="020B0604020202020204" pitchFamily="34" charset="0"/>
                <a:cs typeface="Arial" panose="020B0604020202020204" pitchFamily="34" charset="0"/>
              </a:rPr>
              <a:t>2. The dependent variable in the dataset would be considered as 'y'.</a:t>
            </a:r>
          </a:p>
          <a:p>
            <a:pPr algn="l"/>
            <a:r>
              <a:rPr lang="en-US" sz="2000" b="0" i="0" dirty="0">
                <a:effectLst/>
                <a:latin typeface="Arial" panose="020B0604020202020204" pitchFamily="34" charset="0"/>
                <a:cs typeface="Arial" panose="020B0604020202020204" pitchFamily="34" charset="0"/>
              </a:rPr>
              <a:t>Now we will split the data of independent variables.</a:t>
            </a:r>
          </a:p>
          <a:p>
            <a:endParaRPr lang="en-IN" dirty="0"/>
          </a:p>
          <a:p>
            <a:endParaRPr lang="en-IN" dirty="0"/>
          </a:p>
          <a:p>
            <a:endParaRPr lang="en-IN" dirty="0"/>
          </a:p>
          <a:p>
            <a:r>
              <a:rPr lang="en-US" sz="2000" b="0" i="0" dirty="0">
                <a:effectLst/>
                <a:latin typeface="Arial" panose="020B0604020202020204" pitchFamily="34" charset="0"/>
                <a:cs typeface="Arial" panose="020B0604020202020204" pitchFamily="34" charset="0"/>
              </a:rPr>
              <a:t>In the above code we are creating array or list of the independent variable </a:t>
            </a:r>
            <a:r>
              <a:rPr lang="en-US" sz="2000" b="0" i="0" dirty="0">
                <a:solidFill>
                  <a:srgbClr val="35475C"/>
                </a:solidFill>
                <a:effectLst/>
                <a:latin typeface="Arial" panose="020B0604020202020204" pitchFamily="34" charset="0"/>
                <a:cs typeface="Arial" panose="020B0604020202020204" pitchFamily="34" charset="0"/>
              </a:rPr>
              <a:t>x</a:t>
            </a:r>
            <a:r>
              <a:rPr lang="en-US" sz="2000" b="0" i="0" dirty="0">
                <a:effectLst/>
                <a:latin typeface="Arial" panose="020B0604020202020204" pitchFamily="34" charset="0"/>
                <a:cs typeface="Arial" panose="020B0604020202020204" pitchFamily="34" charset="0"/>
              </a:rPr>
              <a:t> with our selected columns and for dependent variable </a:t>
            </a:r>
            <a:r>
              <a:rPr lang="en-US" sz="2000" b="0" i="0" dirty="0">
                <a:solidFill>
                  <a:srgbClr val="35475C"/>
                </a:solidFill>
                <a:effectLst/>
                <a:latin typeface="Arial" panose="020B0604020202020204" pitchFamily="34" charset="0"/>
                <a:cs typeface="Arial" panose="020B0604020202020204" pitchFamily="34" charset="0"/>
              </a:rPr>
              <a:t>y</a:t>
            </a:r>
            <a:r>
              <a:rPr lang="en-US" sz="2000" b="0" i="0" dirty="0">
                <a:effectLst/>
                <a:latin typeface="Arial" panose="020B0604020202020204" pitchFamily="34" charset="0"/>
                <a:cs typeface="Arial" panose="020B0604020202020204" pitchFamily="34" charset="0"/>
              </a:rPr>
              <a:t> we are only taking the </a:t>
            </a:r>
            <a:r>
              <a:rPr lang="en-US" sz="2000" b="0" i="0" dirty="0">
                <a:solidFill>
                  <a:srgbClr val="35475C"/>
                </a:solidFill>
                <a:effectLst/>
                <a:latin typeface="Arial" panose="020B0604020202020204" pitchFamily="34" charset="0"/>
                <a:cs typeface="Arial" panose="020B0604020202020204" pitchFamily="34" charset="0"/>
              </a:rPr>
              <a:t>dependent or output or target </a:t>
            </a:r>
            <a:r>
              <a:rPr lang="en-US" sz="2000" b="0" i="0" dirty="0">
                <a:effectLst/>
                <a:latin typeface="Arial" panose="020B0604020202020204" pitchFamily="34" charset="0"/>
                <a:cs typeface="Arial" panose="020B0604020202020204" pitchFamily="34" charset="0"/>
              </a:rPr>
              <a:t>column.</a:t>
            </a:r>
            <a:endParaRPr lang="en-IN" sz="2000" dirty="0">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599B0625-3A6A-4B90-AF00-01A83A6CB27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06573" y="4632625"/>
            <a:ext cx="2456124" cy="764127"/>
          </a:xfrm>
          <a:prstGeom prst="rect">
            <a:avLst/>
          </a:prstGeom>
        </p:spPr>
      </p:pic>
      <p:sp>
        <p:nvSpPr>
          <p:cNvPr id="4" name="Date Placeholder 3">
            <a:extLst>
              <a:ext uri="{FF2B5EF4-FFF2-40B4-BE49-F238E27FC236}">
                <a16:creationId xmlns:a16="http://schemas.microsoft.com/office/drawing/2014/main" id="{12922C52-9CDF-43D2-A0C1-56FF602A2FF9}"/>
              </a:ext>
            </a:extLst>
          </p:cNvPr>
          <p:cNvSpPr>
            <a:spLocks noGrp="1"/>
          </p:cNvSpPr>
          <p:nvPr>
            <p:ph type="dt" sz="half" idx="10"/>
          </p:nvPr>
        </p:nvSpPr>
        <p:spPr/>
        <p:txBody>
          <a:bodyPr/>
          <a:lstStyle/>
          <a:p>
            <a:fld id="{E770D9D4-0F68-430C-A907-F427113EF9CB}" type="datetime3">
              <a:rPr lang="en-US" smtClean="0"/>
              <a:t>10 April 2022</a:t>
            </a:fld>
            <a:endParaRPr lang="en-IN"/>
          </a:p>
        </p:txBody>
      </p:sp>
      <p:sp>
        <p:nvSpPr>
          <p:cNvPr id="6" name="Footer Placeholder 5">
            <a:extLst>
              <a:ext uri="{FF2B5EF4-FFF2-40B4-BE49-F238E27FC236}">
                <a16:creationId xmlns:a16="http://schemas.microsoft.com/office/drawing/2014/main" id="{65561503-CB5F-4044-B625-F15A89FCB5B2}"/>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383828DE-5119-4A1D-8129-E7929593E970}"/>
              </a:ext>
            </a:extLst>
          </p:cNvPr>
          <p:cNvSpPr>
            <a:spLocks noGrp="1"/>
          </p:cNvSpPr>
          <p:nvPr>
            <p:ph type="sldNum" sz="quarter" idx="12"/>
          </p:nvPr>
        </p:nvSpPr>
        <p:spPr/>
        <p:txBody>
          <a:bodyPr/>
          <a:lstStyle/>
          <a:p>
            <a:fld id="{D04251FC-0BAE-48D3-9F86-333DDD71FD51}" type="slidenum">
              <a:rPr lang="en-IN" smtClean="0"/>
              <a:t>19</a:t>
            </a:fld>
            <a:endParaRPr lang="en-IN"/>
          </a:p>
        </p:txBody>
      </p:sp>
    </p:spTree>
    <p:extLst>
      <p:ext uri="{BB962C8B-B14F-4D97-AF65-F5344CB8AC3E}">
        <p14:creationId xmlns:p14="http://schemas.microsoft.com/office/powerpoint/2010/main" val="367764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1389529" y="1419875"/>
            <a:ext cx="10040471" cy="4667160"/>
          </a:xfrm>
        </p:spPr>
        <p:txBody>
          <a:bodyPr>
            <a:normAutofit fontScale="92500" lnSpcReduction="10000"/>
          </a:bodyPr>
          <a:lstStyle/>
          <a:p>
            <a:r>
              <a:rPr lang="en-US" dirty="0">
                <a:latin typeface="Arial" pitchFamily="34" charset="0"/>
                <a:cs typeface="Arial" pitchFamily="34" charset="0"/>
              </a:rPr>
              <a:t>Introduction</a:t>
            </a:r>
            <a:endParaRPr lang="en-US" sz="2800" dirty="0">
              <a:latin typeface="Arial" pitchFamily="34" charset="0"/>
              <a:cs typeface="Arial" pitchFamily="34" charset="0"/>
            </a:endParaRPr>
          </a:p>
          <a:p>
            <a:r>
              <a:rPr lang="en-US" sz="2800" dirty="0">
                <a:latin typeface="Arial" pitchFamily="34" charset="0"/>
                <a:cs typeface="Arial" pitchFamily="34" charset="0"/>
              </a:rPr>
              <a:t>Objective</a:t>
            </a:r>
          </a:p>
          <a:p>
            <a:r>
              <a:rPr lang="en-US" sz="2800" dirty="0">
                <a:latin typeface="Arial" pitchFamily="34" charset="0"/>
                <a:cs typeface="Arial" pitchFamily="34" charset="0"/>
              </a:rPr>
              <a:t>Data set</a:t>
            </a:r>
          </a:p>
          <a:p>
            <a:r>
              <a:rPr lang="en-US" sz="2800" dirty="0">
                <a:latin typeface="Arial" pitchFamily="34" charset="0"/>
                <a:cs typeface="Arial" pitchFamily="34" charset="0"/>
              </a:rPr>
              <a:t>System Architecture / Ideation Map</a:t>
            </a:r>
          </a:p>
          <a:p>
            <a:r>
              <a:rPr lang="en-US" sz="2800" dirty="0">
                <a:latin typeface="Arial" pitchFamily="34" charset="0"/>
                <a:cs typeface="Arial" pitchFamily="34" charset="0"/>
              </a:rPr>
              <a:t>Methodology &amp; Project Implementation</a:t>
            </a:r>
          </a:p>
          <a:p>
            <a:r>
              <a:rPr lang="en-US" sz="2800" dirty="0">
                <a:latin typeface="Arial" pitchFamily="34" charset="0"/>
                <a:cs typeface="Arial" pitchFamily="34" charset="0"/>
              </a:rPr>
              <a:t>Modules implementation</a:t>
            </a:r>
          </a:p>
          <a:p>
            <a:r>
              <a:rPr lang="en-US" sz="2800" dirty="0">
                <a:latin typeface="Arial" pitchFamily="34" charset="0"/>
                <a:cs typeface="Arial" pitchFamily="34" charset="0"/>
              </a:rPr>
              <a:t>Algorithm</a:t>
            </a:r>
          </a:p>
          <a:p>
            <a:r>
              <a:rPr lang="en-US" sz="2800" dirty="0">
                <a:latin typeface="Arial" pitchFamily="34" charset="0"/>
                <a:cs typeface="Arial" pitchFamily="34" charset="0"/>
              </a:rPr>
              <a:t>Results and Discussions</a:t>
            </a:r>
          </a:p>
          <a:p>
            <a:r>
              <a:rPr lang="en-US" sz="2800" dirty="0">
                <a:latin typeface="Arial" pitchFamily="34" charset="0"/>
                <a:cs typeface="Arial" pitchFamily="34" charset="0"/>
              </a:rPr>
              <a:t>Conclusion </a:t>
            </a:r>
          </a:p>
          <a:p>
            <a:r>
              <a:rPr lang="en-US" sz="28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F58DB449-FDF7-4341-A9C9-8A4EFCB55E54}" type="datetime3">
              <a:rPr lang="en-US" smtClean="0"/>
              <a:t>10 April 2022</a:t>
            </a:fld>
            <a:endParaRPr lang="en-US" dirty="0"/>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dirty="0"/>
          </a:p>
        </p:txBody>
      </p:sp>
      <p:sp>
        <p:nvSpPr>
          <p:cNvPr id="7" name="Rectangle 6">
            <a:extLst>
              <a:ext uri="{FF2B5EF4-FFF2-40B4-BE49-F238E27FC236}">
                <a16:creationId xmlns:a16="http://schemas.microsoft.com/office/drawing/2014/main" id="{72F3FD49-3CE0-4C5D-96E1-2FC63B0080A4}"/>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chemeClr val="accent5"/>
              </a:solidFill>
            </a:endParaRPr>
          </a:p>
        </p:txBody>
      </p:sp>
      <p:cxnSp>
        <p:nvCxnSpPr>
          <p:cNvPr id="8" name="Straight Connector 7">
            <a:extLst>
              <a:ext uri="{FF2B5EF4-FFF2-40B4-BE49-F238E27FC236}">
                <a16:creationId xmlns:a16="http://schemas.microsoft.com/office/drawing/2014/main" id="{17BC03E1-71BB-4886-8242-7081D8AA3D51}"/>
              </a:ext>
            </a:extLst>
          </p:cNvPr>
          <p:cNvCxnSpPr>
            <a:cxnSpLocks/>
          </p:cNvCxnSpPr>
          <p:nvPr/>
        </p:nvCxnSpPr>
        <p:spPr>
          <a:xfrm>
            <a:off x="264459" y="1217570"/>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ADF4C2-7A1B-49BA-957A-178603A55306}"/>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F2D062DE-93D5-4BAC-9A6B-94E7107A299C}"/>
              </a:ext>
            </a:extLst>
          </p:cNvPr>
          <p:cNvSpPr txBox="1"/>
          <p:nvPr/>
        </p:nvSpPr>
        <p:spPr>
          <a:xfrm>
            <a:off x="403412" y="180324"/>
            <a:ext cx="11331388"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Due to misbalancing of data we import imblearn and use SMOTE to increase the accuracy.</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D62EA03-2251-4070-BE84-BEB9A669B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36494"/>
            <a:ext cx="11277600" cy="3200399"/>
          </a:xfrm>
          <a:prstGeom prst="rect">
            <a:avLst/>
          </a:prstGeom>
        </p:spPr>
      </p:pic>
      <p:pic>
        <p:nvPicPr>
          <p:cNvPr id="6" name="Picture 5">
            <a:extLst>
              <a:ext uri="{FF2B5EF4-FFF2-40B4-BE49-F238E27FC236}">
                <a16:creationId xmlns:a16="http://schemas.microsoft.com/office/drawing/2014/main" id="{EA387F87-FD9D-4255-8925-81228B380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154" y="3908612"/>
            <a:ext cx="4676799" cy="2474260"/>
          </a:xfrm>
          <a:prstGeom prst="rect">
            <a:avLst/>
          </a:prstGeom>
        </p:spPr>
      </p:pic>
      <p:sp>
        <p:nvSpPr>
          <p:cNvPr id="4" name="Date Placeholder 3">
            <a:extLst>
              <a:ext uri="{FF2B5EF4-FFF2-40B4-BE49-F238E27FC236}">
                <a16:creationId xmlns:a16="http://schemas.microsoft.com/office/drawing/2014/main" id="{AEF866D4-F12B-44AD-8263-28C46D91A3BF}"/>
              </a:ext>
            </a:extLst>
          </p:cNvPr>
          <p:cNvSpPr>
            <a:spLocks noGrp="1"/>
          </p:cNvSpPr>
          <p:nvPr>
            <p:ph type="dt" sz="half" idx="10"/>
          </p:nvPr>
        </p:nvSpPr>
        <p:spPr/>
        <p:txBody>
          <a:bodyPr/>
          <a:lstStyle/>
          <a:p>
            <a:fld id="{FD6366E0-E04F-47D7-A468-5C9DF1865EFD}" type="datetime3">
              <a:rPr lang="en-US" smtClean="0"/>
              <a:t>10 April 2022</a:t>
            </a:fld>
            <a:endParaRPr lang="en-IN"/>
          </a:p>
        </p:txBody>
      </p:sp>
      <p:sp>
        <p:nvSpPr>
          <p:cNvPr id="7" name="Footer Placeholder 6">
            <a:extLst>
              <a:ext uri="{FF2B5EF4-FFF2-40B4-BE49-F238E27FC236}">
                <a16:creationId xmlns:a16="http://schemas.microsoft.com/office/drawing/2014/main" id="{7C594EB0-3B53-453C-8CE0-87D2D03847DA}"/>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548CD839-0D85-4331-BE29-4D070401EACC}"/>
              </a:ext>
            </a:extLst>
          </p:cNvPr>
          <p:cNvSpPr>
            <a:spLocks noGrp="1"/>
          </p:cNvSpPr>
          <p:nvPr>
            <p:ph type="sldNum" sz="quarter" idx="12"/>
          </p:nvPr>
        </p:nvSpPr>
        <p:spPr/>
        <p:txBody>
          <a:bodyPr/>
          <a:lstStyle/>
          <a:p>
            <a:fld id="{D04251FC-0BAE-48D3-9F86-333DDD71FD51}" type="slidenum">
              <a:rPr lang="en-IN" smtClean="0"/>
              <a:t>20</a:t>
            </a:fld>
            <a:endParaRPr lang="en-IN"/>
          </a:p>
        </p:txBody>
      </p:sp>
    </p:spTree>
    <p:extLst>
      <p:ext uri="{BB962C8B-B14F-4D97-AF65-F5344CB8AC3E}">
        <p14:creationId xmlns:p14="http://schemas.microsoft.com/office/powerpoint/2010/main" val="3250301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AC5BA8-2C90-417E-A68C-F84B721B1941}"/>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6ABBC51B-C1F6-4316-8ED5-227DDCCBC297}"/>
              </a:ext>
            </a:extLst>
          </p:cNvPr>
          <p:cNvSpPr txBox="1"/>
          <p:nvPr/>
        </p:nvSpPr>
        <p:spPr>
          <a:xfrm>
            <a:off x="412376" y="385482"/>
            <a:ext cx="11394142" cy="6555641"/>
          </a:xfrm>
          <a:prstGeom prst="rect">
            <a:avLst/>
          </a:prstGeom>
          <a:noFill/>
        </p:spPr>
        <p:txBody>
          <a:bodyPr wrap="square" rtlCol="0">
            <a:spAutoFit/>
          </a:bodyPr>
          <a:lstStyle/>
          <a:p>
            <a:pPr algn="l"/>
            <a:r>
              <a:rPr lang="en-US" sz="2000" b="1" i="0" dirty="0">
                <a:effectLst/>
                <a:latin typeface="Arial" panose="020B0604020202020204" pitchFamily="34" charset="0"/>
                <a:cs typeface="Arial" panose="020B0604020202020204" pitchFamily="34" charset="0"/>
              </a:rPr>
              <a:t>Split The Dependent And Independent Features Into Train Set And Test Set</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When you are working on a model and you want to train it, you obviously have a dataset. But after training, we have to test the model on some test dataset. For this, you will a dataset which is different from the training set you used earlier. But it might not always be possible to have so much data during the development phase. In such cases, the solution is to split the dataset into two sets, one for training and the other for testing.</a:t>
            </a:r>
          </a:p>
          <a:p>
            <a:pPr algn="l" rtl="0" fontAlgn="base">
              <a:spcBef>
                <a:spcPts val="0"/>
              </a:spcBef>
              <a:spcAft>
                <a:spcPts val="0"/>
              </a:spcAft>
            </a:pP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But the question is, how do you split the data? You can’t possibly manually split the dataset into two sets. And you also have to make sure you split the data in a random manner. To help us with this task, the Scikit library provides a tool, called the Model Selection library. There is a class in the library which </a:t>
            </a:r>
            <a:r>
              <a:rPr lang="en-US" sz="2000" dirty="0">
                <a:latin typeface="Arial" panose="020B0604020202020204" pitchFamily="34" charset="0"/>
                <a:cs typeface="Arial" panose="020B0604020202020204" pitchFamily="34" charset="0"/>
              </a:rPr>
              <a:t>is, ‘train_test_split</a:t>
            </a:r>
            <a:r>
              <a:rPr lang="en-US" sz="2000" b="0" i="0" dirty="0">
                <a:effectLst/>
                <a:latin typeface="Arial" panose="020B0604020202020204" pitchFamily="34" charset="0"/>
                <a:cs typeface="Arial" panose="020B0604020202020204" pitchFamily="34" charset="0"/>
              </a:rPr>
              <a:t>.’ Using this we can easily split the dataset into the training and the testing datasets in various proportions.</a:t>
            </a:r>
          </a:p>
          <a:p>
            <a:pPr algn="l" rtl="0" fontAlgn="base">
              <a:spcBef>
                <a:spcPts val="0"/>
              </a:spcBef>
              <a:spcAft>
                <a:spcPts val="0"/>
              </a:spcAft>
            </a:pP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The train-test split is a technique for evaluating the performance of a machine learning algorithm.</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Train Dataset: Used to fit the machine learning model.</a:t>
            </a:r>
          </a:p>
          <a:p>
            <a:pPr algn="l" rtl="0" fontAlgn="base">
              <a:spcBef>
                <a:spcPts val="0"/>
              </a:spcBef>
              <a:spcAft>
                <a:spcPts val="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Test Dataset: Used to evaluate the fit machine learning model.</a:t>
            </a:r>
          </a:p>
          <a:p>
            <a:pPr algn="l" rtl="0" fontAlgn="base">
              <a:spcBef>
                <a:spcPts val="0"/>
              </a:spcBef>
              <a:spcAft>
                <a:spcPts val="0"/>
              </a:spcAf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endParaRPr lang="en-US" sz="2000" b="0" i="0" dirty="0">
              <a:effectLst/>
              <a:latin typeface="Arial" panose="020B0604020202020204" pitchFamily="34" charset="0"/>
              <a:cs typeface="Arial" panose="020B0604020202020204" pitchFamily="34" charset="0"/>
            </a:endParaRPr>
          </a:p>
          <a:p>
            <a:pPr algn="l" rtl="0" fontAlgn="base">
              <a:spcBef>
                <a:spcPts val="0"/>
              </a:spcBef>
              <a:spcAft>
                <a:spcPts val="0"/>
              </a:spcAft>
            </a:pPr>
            <a:endParaRPr lang="en-US" sz="2000" b="0" i="0" dirty="0">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B356984-C74F-4F2B-B0B8-6780ED892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59" y="5477336"/>
            <a:ext cx="9108141" cy="771064"/>
          </a:xfrm>
          <a:prstGeom prst="rect">
            <a:avLst/>
          </a:prstGeom>
        </p:spPr>
      </p:pic>
      <p:sp>
        <p:nvSpPr>
          <p:cNvPr id="4" name="Date Placeholder 3">
            <a:extLst>
              <a:ext uri="{FF2B5EF4-FFF2-40B4-BE49-F238E27FC236}">
                <a16:creationId xmlns:a16="http://schemas.microsoft.com/office/drawing/2014/main" id="{FD509B25-54DF-4C81-9AD4-8CBC5CB3EC7C}"/>
              </a:ext>
            </a:extLst>
          </p:cNvPr>
          <p:cNvSpPr>
            <a:spLocks noGrp="1"/>
          </p:cNvSpPr>
          <p:nvPr>
            <p:ph type="dt" sz="half" idx="10"/>
          </p:nvPr>
        </p:nvSpPr>
        <p:spPr/>
        <p:txBody>
          <a:bodyPr/>
          <a:lstStyle/>
          <a:p>
            <a:fld id="{8DE2B7EC-C31F-4FB7-A2D3-30A7A1AA3894}" type="datetime3">
              <a:rPr lang="en-US" smtClean="0"/>
              <a:t>10 April 2022</a:t>
            </a:fld>
            <a:endParaRPr lang="en-IN"/>
          </a:p>
        </p:txBody>
      </p:sp>
      <p:sp>
        <p:nvSpPr>
          <p:cNvPr id="6" name="Footer Placeholder 5">
            <a:extLst>
              <a:ext uri="{FF2B5EF4-FFF2-40B4-BE49-F238E27FC236}">
                <a16:creationId xmlns:a16="http://schemas.microsoft.com/office/drawing/2014/main" id="{EB617190-99AE-4301-9EFB-B14B4BE6ECCA}"/>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0CBC6991-CBDF-4AB8-95E9-B9991A83CD57}"/>
              </a:ext>
            </a:extLst>
          </p:cNvPr>
          <p:cNvSpPr>
            <a:spLocks noGrp="1"/>
          </p:cNvSpPr>
          <p:nvPr>
            <p:ph type="sldNum" sz="quarter" idx="12"/>
          </p:nvPr>
        </p:nvSpPr>
        <p:spPr/>
        <p:txBody>
          <a:bodyPr/>
          <a:lstStyle/>
          <a:p>
            <a:fld id="{D04251FC-0BAE-48D3-9F86-333DDD71FD51}" type="slidenum">
              <a:rPr lang="en-IN" smtClean="0"/>
              <a:t>21</a:t>
            </a:fld>
            <a:endParaRPr lang="en-IN"/>
          </a:p>
        </p:txBody>
      </p:sp>
    </p:spTree>
    <p:extLst>
      <p:ext uri="{BB962C8B-B14F-4D97-AF65-F5344CB8AC3E}">
        <p14:creationId xmlns:p14="http://schemas.microsoft.com/office/powerpoint/2010/main" val="321590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672816-94E6-44C3-A392-25199C9431C8}"/>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DBD42DD4-F300-4970-802D-5753C0072628}"/>
              </a:ext>
            </a:extLst>
          </p:cNvPr>
          <p:cNvSpPr txBox="1"/>
          <p:nvPr/>
        </p:nvSpPr>
        <p:spPr>
          <a:xfrm>
            <a:off x="376518" y="304800"/>
            <a:ext cx="11438964" cy="5827236"/>
          </a:xfrm>
          <a:prstGeom prst="rect">
            <a:avLst/>
          </a:prstGeom>
          <a:noFill/>
        </p:spPr>
        <p:txBody>
          <a:bodyPr wrap="square" rtlCol="0">
            <a:spAutoFit/>
          </a:bodyPr>
          <a:lstStyle/>
          <a:p>
            <a:pPr algn="l"/>
            <a:r>
              <a:rPr lang="en-US" b="1" i="0" dirty="0">
                <a:solidFill>
                  <a:srgbClr val="2D2828"/>
                </a:solidFill>
                <a:effectLst/>
                <a:latin typeface="Arial" panose="020B0604020202020204" pitchFamily="34" charset="0"/>
                <a:cs typeface="Arial" panose="020B0604020202020204" pitchFamily="34" charset="0"/>
              </a:rPr>
              <a:t>Model Building</a:t>
            </a:r>
          </a:p>
          <a:p>
            <a:pPr algn="l"/>
            <a:r>
              <a:rPr lang="en-US" b="0" i="0" dirty="0">
                <a:effectLst/>
                <a:latin typeface="Arial" panose="020B0604020202020204" pitchFamily="34" charset="0"/>
                <a:cs typeface="Arial" panose="020B0604020202020204" pitchFamily="34" charset="0"/>
              </a:rPr>
              <a:t>Predictive modeling is a mathematical approach to create a statistical model to forecast future behavior based on input test data.</a:t>
            </a:r>
            <a:br>
              <a:rPr lang="en-US" b="0" i="0" dirty="0">
                <a:effectLst/>
                <a:latin typeface="Arial" panose="020B0604020202020204" pitchFamily="34" charset="0"/>
                <a:cs typeface="Arial" panose="020B0604020202020204" pitchFamily="34" charset="0"/>
              </a:rPr>
            </a:br>
            <a:endParaRPr lang="en-US"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b="1" i="0" dirty="0">
                <a:effectLst/>
                <a:latin typeface="Arial" panose="020B0604020202020204" pitchFamily="34" charset="0"/>
                <a:cs typeface="Arial" panose="020B0604020202020204" pitchFamily="34" charset="0"/>
              </a:rPr>
              <a:t>Steps involved in predictive modeling:</a:t>
            </a:r>
            <a:endParaRPr lang="en-US"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b="1" i="0" dirty="0">
                <a:effectLst/>
                <a:latin typeface="Arial" panose="020B0604020202020204" pitchFamily="34" charset="0"/>
                <a:cs typeface="Arial" panose="020B0604020202020204" pitchFamily="34" charset="0"/>
              </a:rPr>
              <a:t>Algorithm Selection:</a:t>
            </a:r>
            <a:endParaRPr lang="en-US"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b="0" i="0" dirty="0">
                <a:effectLst/>
                <a:latin typeface="Arial" panose="020B0604020202020204" pitchFamily="34" charset="0"/>
                <a:cs typeface="Arial" panose="020B0604020202020204" pitchFamily="34" charset="0"/>
              </a:rPr>
              <a:t>When we have the structured dataset, and we want to estimate the continuous or categorical outcome then we use supervised machine learning methodologies like regression and classification techniques. When we have unstructured data and want to predict the clusters of items to which a particular input test sample belongs, we use unsupervised algorithms. An actual data scientist applies multiple algorithms to get a more accurate model.</a:t>
            </a:r>
          </a:p>
          <a:p>
            <a:pPr algn="l" rtl="0">
              <a:spcBef>
                <a:spcPts val="0"/>
              </a:spcBef>
              <a:spcAft>
                <a:spcPts val="800"/>
              </a:spcAft>
            </a:pPr>
            <a:r>
              <a:rPr lang="en-US" b="1" i="0" dirty="0">
                <a:effectLst/>
                <a:latin typeface="Arial" panose="020B0604020202020204" pitchFamily="34" charset="0"/>
                <a:cs typeface="Arial" panose="020B0604020202020204" pitchFamily="34" charset="0"/>
              </a:rPr>
              <a:t>Train Model:</a:t>
            </a:r>
            <a:endParaRPr lang="en-US"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b="0" i="0" dirty="0">
                <a:effectLst/>
                <a:latin typeface="Arial" panose="020B0604020202020204" pitchFamily="34" charset="0"/>
                <a:cs typeface="Arial" panose="020B0604020202020204" pitchFamily="34" charset="0"/>
              </a:rPr>
              <a:t>After assigning the algorithm and getting the data handy, we train our model using the input data applying the preferred algorithm. It is an action to determine the correspondence between independent variables, and the prediction targets.</a:t>
            </a:r>
          </a:p>
          <a:p>
            <a:pPr algn="l" rtl="0">
              <a:spcBef>
                <a:spcPts val="0"/>
              </a:spcBef>
              <a:spcAft>
                <a:spcPts val="800"/>
              </a:spcAft>
            </a:pPr>
            <a:r>
              <a:rPr lang="en-US" b="1" i="0" dirty="0">
                <a:effectLst/>
                <a:latin typeface="Arial" panose="020B0604020202020204" pitchFamily="34" charset="0"/>
                <a:cs typeface="Arial" panose="020B0604020202020204" pitchFamily="34" charset="0"/>
              </a:rPr>
              <a:t>Model Prediction:</a:t>
            </a:r>
            <a:endParaRPr lang="en-US"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b="0" i="0" dirty="0">
                <a:effectLst/>
                <a:latin typeface="Arial" panose="020B0604020202020204" pitchFamily="34" charset="0"/>
                <a:cs typeface="Arial" panose="020B0604020202020204" pitchFamily="34" charset="0"/>
              </a:rPr>
              <a:t>We make predictions by giving the input test data to the trained model. We measure the accuracy by using a cross-validation strategy or ROC curve which performs well to derive model output for test data.</a:t>
            </a:r>
          </a:p>
          <a:p>
            <a:endParaRPr lang="en-IN" sz="2000" dirty="0"/>
          </a:p>
        </p:txBody>
      </p:sp>
      <p:sp>
        <p:nvSpPr>
          <p:cNvPr id="4" name="Date Placeholder 3">
            <a:extLst>
              <a:ext uri="{FF2B5EF4-FFF2-40B4-BE49-F238E27FC236}">
                <a16:creationId xmlns:a16="http://schemas.microsoft.com/office/drawing/2014/main" id="{ADE96F86-83BF-4B5C-ABC5-466C2979A58E}"/>
              </a:ext>
            </a:extLst>
          </p:cNvPr>
          <p:cNvSpPr>
            <a:spLocks noGrp="1"/>
          </p:cNvSpPr>
          <p:nvPr>
            <p:ph type="dt" sz="half" idx="10"/>
          </p:nvPr>
        </p:nvSpPr>
        <p:spPr/>
        <p:txBody>
          <a:bodyPr/>
          <a:lstStyle/>
          <a:p>
            <a:fld id="{6188C108-523B-49C5-B5A5-62DE79F2C7A3}" type="datetime3">
              <a:rPr lang="en-US" smtClean="0"/>
              <a:t>10 April 2022</a:t>
            </a:fld>
            <a:endParaRPr lang="en-IN"/>
          </a:p>
        </p:txBody>
      </p:sp>
      <p:sp>
        <p:nvSpPr>
          <p:cNvPr id="5" name="Footer Placeholder 4">
            <a:extLst>
              <a:ext uri="{FF2B5EF4-FFF2-40B4-BE49-F238E27FC236}">
                <a16:creationId xmlns:a16="http://schemas.microsoft.com/office/drawing/2014/main" id="{EDBF5504-F899-4DE2-B0BD-D7E8FB477F6B}"/>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D0325753-F1E7-4227-8973-7B6A33A7B9E2}"/>
              </a:ext>
            </a:extLst>
          </p:cNvPr>
          <p:cNvSpPr>
            <a:spLocks noGrp="1"/>
          </p:cNvSpPr>
          <p:nvPr>
            <p:ph type="sldNum" sz="quarter" idx="12"/>
          </p:nvPr>
        </p:nvSpPr>
        <p:spPr/>
        <p:txBody>
          <a:bodyPr/>
          <a:lstStyle/>
          <a:p>
            <a:fld id="{D04251FC-0BAE-48D3-9F86-333DDD71FD51}" type="slidenum">
              <a:rPr lang="en-IN" smtClean="0"/>
              <a:t>22</a:t>
            </a:fld>
            <a:endParaRPr lang="en-IN"/>
          </a:p>
        </p:txBody>
      </p:sp>
    </p:spTree>
    <p:extLst>
      <p:ext uri="{BB962C8B-B14F-4D97-AF65-F5344CB8AC3E}">
        <p14:creationId xmlns:p14="http://schemas.microsoft.com/office/powerpoint/2010/main" val="3627995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A28283-28E0-489F-9FA7-8CECFA08447C}"/>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712C7677-2EC6-42F7-8BEF-7B7A14818BBA}"/>
              </a:ext>
            </a:extLst>
          </p:cNvPr>
          <p:cNvSpPr txBox="1"/>
          <p:nvPr/>
        </p:nvSpPr>
        <p:spPr>
          <a:xfrm>
            <a:off x="367553" y="225148"/>
            <a:ext cx="11465859" cy="5929828"/>
          </a:xfrm>
          <a:prstGeom prst="rect">
            <a:avLst/>
          </a:prstGeom>
          <a:noFill/>
        </p:spPr>
        <p:txBody>
          <a:bodyPr wrap="square" rtlCol="0">
            <a:spAutoFit/>
          </a:bodyPr>
          <a:lstStyle/>
          <a:p>
            <a:pPr algn="l" rtl="0">
              <a:spcBef>
                <a:spcPts val="0"/>
              </a:spcBef>
              <a:spcAft>
                <a:spcPts val="800"/>
              </a:spcAft>
            </a:pPr>
            <a:r>
              <a:rPr lang="en-US" b="0" i="0" dirty="0">
                <a:effectLst/>
                <a:latin typeface="Arial" panose="020B0604020202020204" pitchFamily="34" charset="0"/>
                <a:cs typeface="Arial" panose="020B0604020202020204" pitchFamily="34" charset="0"/>
              </a:rPr>
              <a:t>Model building includes the following main tasks</a:t>
            </a:r>
          </a:p>
          <a:p>
            <a:pPr marL="457200" algn="l" rtl="0" fontAlgn="base">
              <a:spcBef>
                <a:spcPts val="0"/>
              </a:spcBef>
              <a:spcAft>
                <a:spcPts val="0"/>
              </a:spcAft>
              <a:buFont typeface="+mj-lt"/>
              <a:buAutoNum type="arabicPeriod"/>
            </a:pPr>
            <a:r>
              <a:rPr lang="en-US" b="0" i="0" dirty="0">
                <a:effectLst/>
                <a:latin typeface="Arial" panose="020B0604020202020204" pitchFamily="34" charset="0"/>
                <a:cs typeface="Arial" panose="020B0604020202020204" pitchFamily="34" charset="0"/>
              </a:rPr>
              <a:t>Training and testing the model</a:t>
            </a:r>
          </a:p>
          <a:p>
            <a:pPr marL="457200" algn="l" rtl="0" fontAlgn="base">
              <a:spcBef>
                <a:spcPts val="0"/>
              </a:spcBef>
              <a:spcAft>
                <a:spcPts val="0"/>
              </a:spcAft>
              <a:buFont typeface="+mj-lt"/>
              <a:buAutoNum type="arabicPeriod"/>
            </a:pPr>
            <a:r>
              <a:rPr lang="en-US" b="0" i="0" dirty="0">
                <a:effectLst/>
                <a:latin typeface="Arial" panose="020B0604020202020204" pitchFamily="34" charset="0"/>
                <a:cs typeface="Arial" panose="020B0604020202020204" pitchFamily="34" charset="0"/>
              </a:rPr>
              <a:t>Evaluation of Model</a:t>
            </a:r>
          </a:p>
          <a:p>
            <a:pPr marL="457200" algn="l" rtl="0" fontAlgn="base">
              <a:spcBef>
                <a:spcPts val="0"/>
              </a:spcBef>
              <a:spcAft>
                <a:spcPts val="0"/>
              </a:spcAft>
              <a:buFont typeface="+mj-lt"/>
              <a:buAutoNum type="arabicPeriod"/>
            </a:pPr>
            <a:r>
              <a:rPr lang="en-US" b="0" i="0" dirty="0">
                <a:effectLst/>
                <a:latin typeface="Arial" panose="020B0604020202020204" pitchFamily="34" charset="0"/>
                <a:cs typeface="Arial" panose="020B0604020202020204" pitchFamily="34" charset="0"/>
              </a:rPr>
              <a:t>Save the model</a:t>
            </a:r>
          </a:p>
          <a:p>
            <a:pPr marL="457200" algn="l" rtl="0" fontAlgn="base">
              <a:spcBef>
                <a:spcPts val="0"/>
              </a:spcBef>
              <a:spcAft>
                <a:spcPts val="800"/>
              </a:spcAft>
              <a:buFont typeface="+mj-lt"/>
              <a:buAutoNum type="arabicPeriod"/>
            </a:pPr>
            <a:r>
              <a:rPr lang="en-US" b="0" i="0" dirty="0">
                <a:effectLst/>
                <a:latin typeface="Arial" panose="020B0604020202020204" pitchFamily="34" charset="0"/>
                <a:cs typeface="Arial" panose="020B0604020202020204" pitchFamily="34" charset="0"/>
              </a:rPr>
              <a:t>Predicting the output using the model</a:t>
            </a:r>
          </a:p>
          <a:p>
            <a:pPr marL="457200" algn="l" rtl="0" fontAlgn="base">
              <a:spcBef>
                <a:spcPts val="0"/>
              </a:spcBef>
              <a:spcAft>
                <a:spcPts val="800"/>
              </a:spcAft>
              <a:buFont typeface="+mj-lt"/>
              <a:buAutoNum type="arabicPeriod"/>
            </a:pPr>
            <a:endParaRPr lang="en-US" dirty="0">
              <a:solidFill>
                <a:srgbClr val="35475C"/>
              </a:solidFill>
              <a:latin typeface="Arial" panose="020B0604020202020204" pitchFamily="34" charset="0"/>
              <a:cs typeface="Arial" panose="020B0604020202020204" pitchFamily="34" charset="0"/>
            </a:endParaRPr>
          </a:p>
          <a:p>
            <a:pPr algn="l"/>
            <a:r>
              <a:rPr lang="en-US" sz="2000" b="1" i="0" dirty="0">
                <a:solidFill>
                  <a:srgbClr val="2D2828"/>
                </a:solidFill>
                <a:effectLst/>
                <a:latin typeface="Arial" panose="020B0604020202020204" pitchFamily="34" charset="0"/>
                <a:cs typeface="Arial" panose="020B0604020202020204" pitchFamily="34" charset="0"/>
              </a:rPr>
              <a:t>Train And Test The Model Using Classification Algorithms</a:t>
            </a:r>
          </a:p>
          <a:p>
            <a:pPr algn="l"/>
            <a:endParaRPr lang="en-US" sz="2000" b="1" i="0" dirty="0">
              <a:solidFill>
                <a:srgbClr val="2D2828"/>
              </a:solidFill>
              <a:effectLst/>
              <a:latin typeface="Arial" panose="020B0604020202020204" pitchFamily="34" charset="0"/>
              <a:cs typeface="Arial" panose="020B0604020202020204" pitchFamily="34" charset="0"/>
            </a:endParaRP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There are several Machine learning algorithms to be used depending on the data you are going to process such as images, sound, text, and numerical values. The algorithms that you can choose according to the objective that you might have may be Classification algorithms are Regression algorithms.</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Now we apply classification algorithms on our dataset.</a:t>
            </a:r>
            <a:endParaRPr lang="en-US" sz="2000" dirty="0">
              <a:latin typeface="Arial" panose="020B0604020202020204" pitchFamily="34" charset="0"/>
              <a:cs typeface="Arial" panose="020B0604020202020204" pitchFamily="34" charset="0"/>
            </a:endParaRPr>
          </a:p>
          <a:p>
            <a:pPr marL="457200" indent="-457200" algn="l" rtl="0">
              <a:spcBef>
                <a:spcPts val="0"/>
              </a:spcBef>
              <a:spcAft>
                <a:spcPts val="800"/>
              </a:spcAft>
              <a:buAutoNum type="arabicPeriod"/>
            </a:pPr>
            <a:r>
              <a:rPr lang="en-IN" sz="2000" b="0" i="0" dirty="0">
                <a:effectLst/>
                <a:latin typeface="Arial" panose="020B0604020202020204" pitchFamily="34" charset="0"/>
                <a:cs typeface="Arial" panose="020B0604020202020204" pitchFamily="34" charset="0"/>
              </a:rPr>
              <a:t>Support Vector Machine</a:t>
            </a:r>
          </a:p>
          <a:p>
            <a:pPr marL="457200" indent="-457200" algn="l" rtl="0">
              <a:spcBef>
                <a:spcPts val="0"/>
              </a:spcBef>
              <a:spcAft>
                <a:spcPts val="800"/>
              </a:spcAft>
              <a:buAutoNum type="arabicPeriod"/>
            </a:pPr>
            <a:r>
              <a:rPr lang="en-IN" sz="2000" b="0" i="0" dirty="0">
                <a:effectLst/>
                <a:latin typeface="Arial" panose="020B0604020202020204" pitchFamily="34" charset="0"/>
                <a:cs typeface="Arial" panose="020B0604020202020204" pitchFamily="34" charset="0"/>
              </a:rPr>
              <a:t>Random Forest Classification. </a:t>
            </a:r>
          </a:p>
          <a:p>
            <a:pPr algn="l" rtl="0">
              <a:spcBef>
                <a:spcPts val="0"/>
              </a:spcBef>
              <a:spcAft>
                <a:spcPts val="800"/>
              </a:spcAft>
            </a:pPr>
            <a:r>
              <a:rPr lang="en-IN" sz="2000" b="0" i="0" dirty="0">
                <a:effectLst/>
                <a:latin typeface="Arial" panose="020B0604020202020204" pitchFamily="34" charset="0"/>
                <a:cs typeface="Arial" panose="020B0604020202020204" pitchFamily="34" charset="0"/>
              </a:rPr>
              <a:t>3.   KNN Classification </a:t>
            </a:r>
            <a:endParaRPr lang="en-US" dirty="0">
              <a:solidFill>
                <a:srgbClr val="35475C"/>
              </a:solidFill>
              <a:latin typeface="Arial" panose="020B0604020202020204" pitchFamily="34" charset="0"/>
              <a:cs typeface="Arial" panose="020B0604020202020204" pitchFamily="34" charset="0"/>
            </a:endParaRPr>
          </a:p>
          <a:p>
            <a:pPr marL="457200" algn="l" rtl="0" fontAlgn="base">
              <a:spcBef>
                <a:spcPts val="0"/>
              </a:spcBef>
              <a:spcAft>
                <a:spcPts val="800"/>
              </a:spcAft>
              <a:buFont typeface="+mj-lt"/>
              <a:buAutoNum type="arabicPeriod"/>
            </a:pPr>
            <a:endParaRPr lang="en-US" b="0" i="0" dirty="0">
              <a:solidFill>
                <a:srgbClr val="35475C"/>
              </a:solidFill>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A2211655-48B4-4F0B-9C95-7E4B90B6CC67}"/>
              </a:ext>
            </a:extLst>
          </p:cNvPr>
          <p:cNvSpPr>
            <a:spLocks noGrp="1"/>
          </p:cNvSpPr>
          <p:nvPr>
            <p:ph type="dt" sz="half" idx="10"/>
          </p:nvPr>
        </p:nvSpPr>
        <p:spPr/>
        <p:txBody>
          <a:bodyPr/>
          <a:lstStyle/>
          <a:p>
            <a:fld id="{599C45AA-69AA-4292-82B9-DDB184646598}" type="datetime3">
              <a:rPr lang="en-US" smtClean="0"/>
              <a:t>10 April 2022</a:t>
            </a:fld>
            <a:endParaRPr lang="en-IN"/>
          </a:p>
        </p:txBody>
      </p:sp>
      <p:sp>
        <p:nvSpPr>
          <p:cNvPr id="5" name="Footer Placeholder 4">
            <a:extLst>
              <a:ext uri="{FF2B5EF4-FFF2-40B4-BE49-F238E27FC236}">
                <a16:creationId xmlns:a16="http://schemas.microsoft.com/office/drawing/2014/main" id="{874AF4E0-1B85-4B43-8CBA-7123D328A955}"/>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0758E5A1-C501-424C-ACF0-0039162364A1}"/>
              </a:ext>
            </a:extLst>
          </p:cNvPr>
          <p:cNvSpPr>
            <a:spLocks noGrp="1"/>
          </p:cNvSpPr>
          <p:nvPr>
            <p:ph type="sldNum" sz="quarter" idx="12"/>
          </p:nvPr>
        </p:nvSpPr>
        <p:spPr/>
        <p:txBody>
          <a:bodyPr/>
          <a:lstStyle/>
          <a:p>
            <a:fld id="{D04251FC-0BAE-48D3-9F86-333DDD71FD51}" type="slidenum">
              <a:rPr lang="en-IN" smtClean="0"/>
              <a:t>23</a:t>
            </a:fld>
            <a:endParaRPr lang="en-IN"/>
          </a:p>
        </p:txBody>
      </p:sp>
    </p:spTree>
    <p:extLst>
      <p:ext uri="{BB962C8B-B14F-4D97-AF65-F5344CB8AC3E}">
        <p14:creationId xmlns:p14="http://schemas.microsoft.com/office/powerpoint/2010/main" val="3988888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1E92A6-87C7-48B9-A1A1-436E6327CB07}"/>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0B6B7628-37F5-4A95-86FE-2F6F2575B594}"/>
              </a:ext>
            </a:extLst>
          </p:cNvPr>
          <p:cNvSpPr txBox="1"/>
          <p:nvPr/>
        </p:nvSpPr>
        <p:spPr>
          <a:xfrm>
            <a:off x="367553" y="295835"/>
            <a:ext cx="11430000" cy="6145272"/>
          </a:xfrm>
          <a:prstGeom prst="rect">
            <a:avLst/>
          </a:prstGeom>
          <a:noFill/>
        </p:spPr>
        <p:txBody>
          <a:bodyPr wrap="square" rtlCol="0">
            <a:spAutoFit/>
          </a:bodyPr>
          <a:lstStyle/>
          <a:p>
            <a:pPr algn="l" rtl="0">
              <a:spcBef>
                <a:spcPts val="0"/>
              </a:spcBef>
              <a:spcAft>
                <a:spcPts val="800"/>
              </a:spcAft>
            </a:pPr>
            <a:r>
              <a:rPr lang="en-US" sz="2000" b="0" i="0" dirty="0">
                <a:effectLst/>
                <a:latin typeface="Arial" panose="020B0604020202020204" pitchFamily="34" charset="0"/>
                <a:cs typeface="Arial" panose="020B0604020202020204" pitchFamily="34" charset="0"/>
              </a:rPr>
              <a:t>Build the model</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We’re going to use x_train and y_train obtained above in train_test_split section to train our regression model. We’re using the fit method and passing the parameters as shown below.</a:t>
            </a:r>
          </a:p>
          <a:p>
            <a:pPr marL="457200" indent="-457200" algn="l" rtl="0">
              <a:spcBef>
                <a:spcPts val="0"/>
              </a:spcBef>
              <a:spcAft>
                <a:spcPts val="800"/>
              </a:spcAft>
              <a:buAutoNum type="arabicPeriod"/>
            </a:pPr>
            <a:r>
              <a:rPr lang="en-US" sz="2000" b="0" i="0" dirty="0">
                <a:effectLst/>
                <a:latin typeface="Arial" panose="020B0604020202020204" pitchFamily="34" charset="0"/>
                <a:cs typeface="Arial" panose="020B0604020202020204" pitchFamily="34" charset="0"/>
              </a:rPr>
              <a:t>Import the Classification algorithms</a:t>
            </a:r>
          </a:p>
          <a:p>
            <a:pPr marL="457200" indent="-457200" algn="l" rtl="0">
              <a:spcBef>
                <a:spcPts val="0"/>
              </a:spcBef>
              <a:spcAft>
                <a:spcPts val="800"/>
              </a:spcAft>
              <a:buAutoNum type="arabicPeriod"/>
            </a:pPr>
            <a:endParaRPr lang="en-US" sz="2000" dirty="0">
              <a:latin typeface="Arial" panose="020B0604020202020204" pitchFamily="34" charset="0"/>
              <a:cs typeface="Arial" panose="020B0604020202020204" pitchFamily="34" charset="0"/>
            </a:endParaRPr>
          </a:p>
          <a:p>
            <a:pPr marL="457200" indent="-457200" algn="l" rtl="0">
              <a:spcBef>
                <a:spcPts val="0"/>
              </a:spcBef>
              <a:spcAft>
                <a:spcPts val="800"/>
              </a:spcAft>
              <a:buAutoNum type="arabicPeriod"/>
            </a:pPr>
            <a:endParaRPr lang="en-US" sz="2000" b="0" i="0" dirty="0">
              <a:effectLst/>
              <a:latin typeface="Arial" panose="020B0604020202020204" pitchFamily="34" charset="0"/>
              <a:cs typeface="Arial" panose="020B0604020202020204" pitchFamily="34" charset="0"/>
            </a:endParaRPr>
          </a:p>
          <a:p>
            <a:pPr marL="457200" indent="-457200" algn="l" rtl="0">
              <a:spcBef>
                <a:spcPts val="0"/>
              </a:spcBef>
              <a:spcAft>
                <a:spcPts val="800"/>
              </a:spcAft>
              <a:buAutoNum type="arabicPeriod"/>
            </a:pPr>
            <a:r>
              <a:rPr lang="en-IN" sz="2000" b="0" i="0" dirty="0">
                <a:effectLst/>
                <a:latin typeface="Arial" panose="020B0604020202020204" pitchFamily="34" charset="0"/>
                <a:cs typeface="Arial" panose="020B0604020202020204" pitchFamily="34" charset="0"/>
              </a:rPr>
              <a:t>Initialize the model</a:t>
            </a:r>
          </a:p>
          <a:p>
            <a:pPr marL="457200" indent="-457200" algn="l" rtl="0">
              <a:spcBef>
                <a:spcPts val="0"/>
              </a:spcBef>
              <a:spcAft>
                <a:spcPts val="800"/>
              </a:spcAft>
              <a:buAutoNum type="arabicPeriod"/>
            </a:pPr>
            <a:endParaRPr lang="en-IN" sz="2000" dirty="0">
              <a:latin typeface="Arial" panose="020B0604020202020204" pitchFamily="34" charset="0"/>
              <a:cs typeface="Arial" panose="020B0604020202020204" pitchFamily="34" charset="0"/>
            </a:endParaRP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3.   Training model with our data.</a:t>
            </a:r>
          </a:p>
          <a:p>
            <a:pPr algn="l"/>
            <a:r>
              <a:rPr lang="en-US" sz="2000" b="0" i="0" dirty="0">
                <a:effectLst/>
                <a:latin typeface="Arial" panose="020B0604020202020204" pitchFamily="34" charset="0"/>
                <a:cs typeface="Arial" panose="020B0604020202020204" pitchFamily="34" charset="0"/>
              </a:rPr>
              <a:t>                                                                     SVC Model</a:t>
            </a:r>
          </a:p>
          <a:p>
            <a:pPr algn="l"/>
            <a:br>
              <a:rPr lang="en-US" sz="2000" dirty="0">
                <a:latin typeface="Arial" panose="020B0604020202020204" pitchFamily="34" charset="0"/>
                <a:cs typeface="Arial" panose="020B0604020202020204" pitchFamily="34" charset="0"/>
              </a:rPr>
            </a:br>
            <a:r>
              <a:rPr lang="en-IN" sz="2000" b="0" i="0" dirty="0">
                <a:effectLst/>
                <a:latin typeface="Arial" panose="020B0604020202020204" pitchFamily="34" charset="0"/>
                <a:cs typeface="Arial" panose="020B0604020202020204" pitchFamily="34" charset="0"/>
              </a:rPr>
              <a:t>Random Forest Model                                    </a:t>
            </a:r>
            <a:r>
              <a:rPr lang="en-IN" sz="2000" dirty="0">
                <a:latin typeface="Arial" panose="020B0604020202020204" pitchFamily="34" charset="0"/>
                <a:cs typeface="Arial" panose="020B0604020202020204" pitchFamily="34" charset="0"/>
              </a:rPr>
              <a:t>K-Nearest Neighbors Model</a:t>
            </a:r>
          </a:p>
          <a:p>
            <a:pPr algn="l" rtl="0">
              <a:spcBef>
                <a:spcPts val="0"/>
              </a:spcBef>
              <a:spcAft>
                <a:spcPts val="800"/>
              </a:spcAft>
            </a:pPr>
            <a:r>
              <a:rPr lang="en-IN" sz="2000" dirty="0">
                <a:latin typeface="Arial" panose="020B0604020202020204" pitchFamily="34" charset="0"/>
                <a:cs typeface="Arial" panose="020B0604020202020204" pitchFamily="34" charset="0"/>
              </a:rPr>
              <a:t>                                                                       </a:t>
            </a:r>
          </a:p>
          <a:p>
            <a:pPr marL="457200" indent="-457200" algn="l" rtl="0">
              <a:spcBef>
                <a:spcPts val="0"/>
              </a:spcBef>
              <a:spcAft>
                <a:spcPts val="800"/>
              </a:spcAft>
              <a:buAutoNum type="arabicPeriod"/>
            </a:pPr>
            <a:endParaRPr lang="en-IN" sz="2000" dirty="0">
              <a:latin typeface="Arial" panose="020B0604020202020204" pitchFamily="34" charset="0"/>
              <a:cs typeface="Arial" panose="020B0604020202020204" pitchFamily="34" charset="0"/>
            </a:endParaRPr>
          </a:p>
          <a:p>
            <a:pPr marL="457200" indent="-457200" algn="l" rtl="0">
              <a:spcBef>
                <a:spcPts val="0"/>
              </a:spcBef>
              <a:spcAft>
                <a:spcPts val="800"/>
              </a:spcAft>
              <a:buAutoNum type="arabicPeriod"/>
            </a:pPr>
            <a:endParaRPr lang="en-IN" sz="2000" dirty="0">
              <a:latin typeface="Arial" panose="020B0604020202020204" pitchFamily="34" charset="0"/>
              <a:cs typeface="Arial" panose="020B0604020202020204" pitchFamily="34" charset="0"/>
            </a:endParaRPr>
          </a:p>
          <a:p>
            <a:pPr algn="l" rtl="0">
              <a:spcBef>
                <a:spcPts val="0"/>
              </a:spcBef>
              <a:spcAft>
                <a:spcPts val="800"/>
              </a:spcAft>
            </a:pPr>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8B25807-A0B1-442B-89B7-A03EAC94B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612" y="1824459"/>
            <a:ext cx="8068235" cy="693480"/>
          </a:xfrm>
          <a:prstGeom prst="rect">
            <a:avLst/>
          </a:prstGeom>
        </p:spPr>
      </p:pic>
      <p:pic>
        <p:nvPicPr>
          <p:cNvPr id="7" name="Picture 6">
            <a:extLst>
              <a:ext uri="{FF2B5EF4-FFF2-40B4-BE49-F238E27FC236}">
                <a16:creationId xmlns:a16="http://schemas.microsoft.com/office/drawing/2014/main" id="{2191F778-1FF6-46D6-8944-0909401E9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7954" y="2600415"/>
            <a:ext cx="4370406" cy="723963"/>
          </a:xfrm>
          <a:prstGeom prst="rect">
            <a:avLst/>
          </a:prstGeom>
        </p:spPr>
      </p:pic>
      <p:pic>
        <p:nvPicPr>
          <p:cNvPr id="9" name="Picture 8">
            <a:extLst>
              <a:ext uri="{FF2B5EF4-FFF2-40B4-BE49-F238E27FC236}">
                <a16:creationId xmlns:a16="http://schemas.microsoft.com/office/drawing/2014/main" id="{55FDA205-506E-40B4-B26A-B3279A03CC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9534" y="3533623"/>
            <a:ext cx="4283242" cy="1015571"/>
          </a:xfrm>
          <a:prstGeom prst="rect">
            <a:avLst/>
          </a:prstGeom>
        </p:spPr>
      </p:pic>
      <p:pic>
        <p:nvPicPr>
          <p:cNvPr id="11" name="Picture 10">
            <a:extLst>
              <a:ext uri="{FF2B5EF4-FFF2-40B4-BE49-F238E27FC236}">
                <a16:creationId xmlns:a16="http://schemas.microsoft.com/office/drawing/2014/main" id="{290E9CE3-FE0A-4A30-B49C-39A2CE4F61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266" y="4942629"/>
            <a:ext cx="4445322" cy="1181202"/>
          </a:xfrm>
          <a:prstGeom prst="rect">
            <a:avLst/>
          </a:prstGeom>
        </p:spPr>
      </p:pic>
      <p:pic>
        <p:nvPicPr>
          <p:cNvPr id="13" name="Picture 12">
            <a:extLst>
              <a:ext uri="{FF2B5EF4-FFF2-40B4-BE49-F238E27FC236}">
                <a16:creationId xmlns:a16="http://schemas.microsoft.com/office/drawing/2014/main" id="{A17D0AE2-A60B-422D-9997-E9AC947AED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3706" y="4942629"/>
            <a:ext cx="4969308" cy="1341236"/>
          </a:xfrm>
          <a:prstGeom prst="rect">
            <a:avLst/>
          </a:prstGeom>
        </p:spPr>
      </p:pic>
      <p:sp>
        <p:nvSpPr>
          <p:cNvPr id="4" name="Date Placeholder 3">
            <a:extLst>
              <a:ext uri="{FF2B5EF4-FFF2-40B4-BE49-F238E27FC236}">
                <a16:creationId xmlns:a16="http://schemas.microsoft.com/office/drawing/2014/main" id="{55CD33FC-E43D-41FB-AE39-A2C3D2905D21}"/>
              </a:ext>
            </a:extLst>
          </p:cNvPr>
          <p:cNvSpPr>
            <a:spLocks noGrp="1"/>
          </p:cNvSpPr>
          <p:nvPr>
            <p:ph type="dt" sz="half" idx="10"/>
          </p:nvPr>
        </p:nvSpPr>
        <p:spPr/>
        <p:txBody>
          <a:bodyPr/>
          <a:lstStyle/>
          <a:p>
            <a:fld id="{B93A7290-0CB6-46D3-89D9-5EA9E0E964DC}" type="datetime3">
              <a:rPr lang="en-US" smtClean="0"/>
              <a:t>10 April 2022</a:t>
            </a:fld>
            <a:endParaRPr lang="en-IN"/>
          </a:p>
        </p:txBody>
      </p:sp>
      <p:sp>
        <p:nvSpPr>
          <p:cNvPr id="6" name="Footer Placeholder 5">
            <a:extLst>
              <a:ext uri="{FF2B5EF4-FFF2-40B4-BE49-F238E27FC236}">
                <a16:creationId xmlns:a16="http://schemas.microsoft.com/office/drawing/2014/main" id="{936076F4-2BAC-4266-BD0B-09092DE4D718}"/>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5F1414EC-9363-4219-91E6-3F4E5468E15C}"/>
              </a:ext>
            </a:extLst>
          </p:cNvPr>
          <p:cNvSpPr>
            <a:spLocks noGrp="1"/>
          </p:cNvSpPr>
          <p:nvPr>
            <p:ph type="sldNum" sz="quarter" idx="12"/>
          </p:nvPr>
        </p:nvSpPr>
        <p:spPr/>
        <p:txBody>
          <a:bodyPr/>
          <a:lstStyle/>
          <a:p>
            <a:fld id="{D04251FC-0BAE-48D3-9F86-333DDD71FD51}" type="slidenum">
              <a:rPr lang="en-IN" smtClean="0"/>
              <a:t>24</a:t>
            </a:fld>
            <a:endParaRPr lang="en-IN"/>
          </a:p>
        </p:txBody>
      </p:sp>
    </p:spTree>
    <p:extLst>
      <p:ext uri="{BB962C8B-B14F-4D97-AF65-F5344CB8AC3E}">
        <p14:creationId xmlns:p14="http://schemas.microsoft.com/office/powerpoint/2010/main" val="1146396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030502-BF3A-48BD-A800-3A0462F4FDB8}"/>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14925B26-FA1F-48D8-AACA-C09EF520729A}"/>
              </a:ext>
            </a:extLst>
          </p:cNvPr>
          <p:cNvSpPr txBox="1"/>
          <p:nvPr/>
        </p:nvSpPr>
        <p:spPr>
          <a:xfrm>
            <a:off x="394447" y="269971"/>
            <a:ext cx="11403106" cy="6042680"/>
          </a:xfrm>
          <a:prstGeom prst="rect">
            <a:avLst/>
          </a:prstGeom>
          <a:noFill/>
        </p:spPr>
        <p:txBody>
          <a:bodyPr wrap="square" rtlCol="0">
            <a:spAutoFit/>
          </a:bodyPr>
          <a:lstStyle/>
          <a:p>
            <a:pPr algn="l"/>
            <a:r>
              <a:rPr lang="en-US" sz="2000" b="1" i="0" dirty="0">
                <a:solidFill>
                  <a:srgbClr val="2D2828"/>
                </a:solidFill>
                <a:effectLst/>
                <a:latin typeface="Arial" panose="020B0604020202020204" pitchFamily="34" charset="0"/>
                <a:cs typeface="Arial" panose="020B0604020202020204" pitchFamily="34" charset="0"/>
              </a:rPr>
              <a:t>Model Evaluation</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Finally, we need to check to see how well our model is performing on the test data.</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Evaluation Metrics:</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accuracy_score  and confusion matrix of SVM is</a:t>
            </a:r>
          </a:p>
          <a:p>
            <a:pPr algn="l" rtl="0">
              <a:spcBef>
                <a:spcPts val="0"/>
              </a:spcBef>
              <a:spcAft>
                <a:spcPts val="800"/>
              </a:spcAft>
            </a:pPr>
            <a:endParaRPr lang="en-US" sz="2000" dirty="0">
              <a:latin typeface="Arial" panose="020B0604020202020204" pitchFamily="34" charset="0"/>
              <a:cs typeface="Arial" panose="020B0604020202020204" pitchFamily="34" charset="0"/>
            </a:endParaRP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800"/>
              </a:spcAft>
            </a:pPr>
            <a:endParaRPr lang="en-US" sz="2000" dirty="0">
              <a:latin typeface="Arial" panose="020B0604020202020204" pitchFamily="34" charset="0"/>
              <a:cs typeface="Arial" panose="020B0604020202020204" pitchFamily="34" charset="0"/>
            </a:endParaRP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800"/>
              </a:spcAft>
            </a:pPr>
            <a:r>
              <a:rPr lang="en-US" sz="2000" dirty="0">
                <a:latin typeface="Arial" panose="020B0604020202020204" pitchFamily="34" charset="0"/>
                <a:cs typeface="Arial" panose="020B0604020202020204" pitchFamily="34" charset="0"/>
              </a:rPr>
              <a:t>                                                                         accuracy_score and confusion matrix of random forest</a:t>
            </a: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800"/>
              </a:spcAft>
            </a:pPr>
            <a:endParaRPr lang="en-US" sz="2000" dirty="0">
              <a:latin typeface="Arial" panose="020B0604020202020204" pitchFamily="34" charset="0"/>
              <a:cs typeface="Arial" panose="020B0604020202020204" pitchFamily="34" charset="0"/>
            </a:endParaRP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Accuracy_score and confusion matrix of KNN </a:t>
            </a:r>
          </a:p>
          <a:p>
            <a:pPr algn="l" rtl="0">
              <a:spcBef>
                <a:spcPts val="0"/>
              </a:spcBef>
              <a:spcAft>
                <a:spcPts val="800"/>
              </a:spcAft>
            </a:pPr>
            <a:r>
              <a:rPr lang="en-US" sz="2000" dirty="0">
                <a:latin typeface="Arial" panose="020B0604020202020204" pitchFamily="34" charset="0"/>
                <a:cs typeface="Arial" panose="020B0604020202020204" pitchFamily="34" charset="0"/>
              </a:rPr>
              <a:t>algorithm</a:t>
            </a:r>
            <a:endParaRPr lang="en-US" sz="2000" b="0" i="0" dirty="0">
              <a:effectLst/>
              <a:latin typeface="Arial" panose="020B0604020202020204" pitchFamily="34" charset="0"/>
              <a:cs typeface="Arial" panose="020B0604020202020204" pitchFamily="34" charset="0"/>
            </a:endParaRP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800"/>
              </a:spcAft>
            </a:pPr>
            <a:endParaRPr lang="en-US" sz="2000" b="0" i="0" dirty="0">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D78DBF-3ED3-472A-B578-F2D40FDC5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164" y="941324"/>
            <a:ext cx="4831977" cy="2040611"/>
          </a:xfrm>
          <a:prstGeom prst="rect">
            <a:avLst/>
          </a:prstGeom>
        </p:spPr>
      </p:pic>
      <p:pic>
        <p:nvPicPr>
          <p:cNvPr id="7" name="Picture 6">
            <a:extLst>
              <a:ext uri="{FF2B5EF4-FFF2-40B4-BE49-F238E27FC236}">
                <a16:creationId xmlns:a16="http://schemas.microsoft.com/office/drawing/2014/main" id="{53009719-C42C-4F77-8DFC-8114118AC7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95" y="2070526"/>
            <a:ext cx="4703693" cy="2232853"/>
          </a:xfrm>
          <a:prstGeom prst="rect">
            <a:avLst/>
          </a:prstGeom>
        </p:spPr>
      </p:pic>
      <p:pic>
        <p:nvPicPr>
          <p:cNvPr id="9" name="Picture 8">
            <a:extLst>
              <a:ext uri="{FF2B5EF4-FFF2-40B4-BE49-F238E27FC236}">
                <a16:creationId xmlns:a16="http://schemas.microsoft.com/office/drawing/2014/main" id="{72B06732-EE0C-49D8-ABD5-ADCD63581D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2871" y="3935005"/>
            <a:ext cx="5011270" cy="2377646"/>
          </a:xfrm>
          <a:prstGeom prst="rect">
            <a:avLst/>
          </a:prstGeom>
        </p:spPr>
      </p:pic>
      <p:sp>
        <p:nvSpPr>
          <p:cNvPr id="4" name="Date Placeholder 3">
            <a:extLst>
              <a:ext uri="{FF2B5EF4-FFF2-40B4-BE49-F238E27FC236}">
                <a16:creationId xmlns:a16="http://schemas.microsoft.com/office/drawing/2014/main" id="{4C7839A7-E264-4D2E-9AF1-86E5A564ACFF}"/>
              </a:ext>
            </a:extLst>
          </p:cNvPr>
          <p:cNvSpPr>
            <a:spLocks noGrp="1"/>
          </p:cNvSpPr>
          <p:nvPr>
            <p:ph type="dt" sz="half" idx="10"/>
          </p:nvPr>
        </p:nvSpPr>
        <p:spPr/>
        <p:txBody>
          <a:bodyPr/>
          <a:lstStyle/>
          <a:p>
            <a:fld id="{56C4677F-BF5A-42A7-8B55-38ED8A73A04F}" type="datetime3">
              <a:rPr lang="en-US" smtClean="0"/>
              <a:t>10 April 2022</a:t>
            </a:fld>
            <a:endParaRPr lang="en-IN"/>
          </a:p>
        </p:txBody>
      </p:sp>
      <p:sp>
        <p:nvSpPr>
          <p:cNvPr id="6" name="Footer Placeholder 5">
            <a:extLst>
              <a:ext uri="{FF2B5EF4-FFF2-40B4-BE49-F238E27FC236}">
                <a16:creationId xmlns:a16="http://schemas.microsoft.com/office/drawing/2014/main" id="{D42C1656-8C10-4EC2-B5BF-B78D42C63179}"/>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07CA07B5-A95E-4B3E-B1E3-91A52FE6A63C}"/>
              </a:ext>
            </a:extLst>
          </p:cNvPr>
          <p:cNvSpPr>
            <a:spLocks noGrp="1"/>
          </p:cNvSpPr>
          <p:nvPr>
            <p:ph type="sldNum" sz="quarter" idx="12"/>
          </p:nvPr>
        </p:nvSpPr>
        <p:spPr/>
        <p:txBody>
          <a:bodyPr/>
          <a:lstStyle/>
          <a:p>
            <a:fld id="{D04251FC-0BAE-48D3-9F86-333DDD71FD51}" type="slidenum">
              <a:rPr lang="en-IN" smtClean="0"/>
              <a:t>25</a:t>
            </a:fld>
            <a:endParaRPr lang="en-IN"/>
          </a:p>
        </p:txBody>
      </p:sp>
    </p:spTree>
    <p:extLst>
      <p:ext uri="{BB962C8B-B14F-4D97-AF65-F5344CB8AC3E}">
        <p14:creationId xmlns:p14="http://schemas.microsoft.com/office/powerpoint/2010/main" val="1901477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CBD22-AF8A-468B-8E4D-9571370A7973}"/>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03302719-5B37-404D-B0F1-6F76A8633772}"/>
              </a:ext>
            </a:extLst>
          </p:cNvPr>
          <p:cNvSpPr txBox="1"/>
          <p:nvPr/>
        </p:nvSpPr>
        <p:spPr>
          <a:xfrm>
            <a:off x="394447" y="385482"/>
            <a:ext cx="11412071" cy="6042680"/>
          </a:xfrm>
          <a:prstGeom prst="rect">
            <a:avLst/>
          </a:prstGeom>
          <a:noFill/>
        </p:spPr>
        <p:txBody>
          <a:bodyPr wrap="square" rtlCol="0">
            <a:spAutoFit/>
          </a:bodyPr>
          <a:lstStyle/>
          <a:p>
            <a:r>
              <a:rPr lang="en-US" sz="2000" b="0" i="0" dirty="0">
                <a:effectLst/>
                <a:latin typeface="Arial" panose="020B0604020202020204" pitchFamily="34" charset="0"/>
                <a:cs typeface="Arial" panose="020B0604020202020204" pitchFamily="34" charset="0"/>
              </a:rPr>
              <a:t>As we can see that the accuracy_score of the Random Forest Algorithm is higher compare to KNN and SVM algorithms, we are proceeding with the Random Forest Model.</a:t>
            </a:r>
          </a:p>
          <a:p>
            <a:endParaRPr lang="en-US" sz="2000" dirty="0">
              <a:latin typeface="Arial" panose="020B0604020202020204" pitchFamily="34" charset="0"/>
              <a:cs typeface="Arial" panose="020B0604020202020204" pitchFamily="34" charset="0"/>
            </a:endParaRPr>
          </a:p>
          <a:p>
            <a:pPr algn="l"/>
            <a:r>
              <a:rPr lang="en-US" sz="2000" b="1" i="0" dirty="0">
                <a:effectLst/>
                <a:latin typeface="Arial" panose="020B0604020202020204" pitchFamily="34" charset="0"/>
                <a:cs typeface="Arial" panose="020B0604020202020204" pitchFamily="34" charset="0"/>
              </a:rPr>
              <a:t>Save The Model</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After building the model we have to save the model.</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Pickle is used for serializing and de-serializing Python object structures, also called marshalling or flattening. Serialization refers to the process of converting an object in memory to a byte stream that can be stored on disk or sent over a network. Later on, this character stream can then be retrieved and de-serialized back to a Python object.</a:t>
            </a: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This is done by the below code</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pPr algn="l" rtl="0">
              <a:spcBef>
                <a:spcPts val="0"/>
              </a:spcBef>
              <a:spcAft>
                <a:spcPts val="800"/>
              </a:spcAft>
            </a:pPr>
            <a:r>
              <a:rPr lang="en-US" sz="2000" b="0" i="0" dirty="0">
                <a:effectLst/>
                <a:latin typeface="Arial" panose="020B0604020202020204" pitchFamily="34" charset="0"/>
                <a:cs typeface="Arial" panose="020B0604020202020204" pitchFamily="34" charset="0"/>
              </a:rPr>
              <a:t>Here, RFmodel is our Random Forest Model  Classification class, saving as liver_analysis1.pkl file. Wb is the write binary in bytes.</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8406304-93B0-4BF1-9236-E16DB03F6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812" y="3713934"/>
            <a:ext cx="7718612" cy="840137"/>
          </a:xfrm>
          <a:prstGeom prst="rect">
            <a:avLst/>
          </a:prstGeom>
        </p:spPr>
      </p:pic>
      <p:sp>
        <p:nvSpPr>
          <p:cNvPr id="4" name="Date Placeholder 3">
            <a:extLst>
              <a:ext uri="{FF2B5EF4-FFF2-40B4-BE49-F238E27FC236}">
                <a16:creationId xmlns:a16="http://schemas.microsoft.com/office/drawing/2014/main" id="{22C9F0B7-71FA-4F13-A053-85171402F018}"/>
              </a:ext>
            </a:extLst>
          </p:cNvPr>
          <p:cNvSpPr>
            <a:spLocks noGrp="1"/>
          </p:cNvSpPr>
          <p:nvPr>
            <p:ph type="dt" sz="half" idx="10"/>
          </p:nvPr>
        </p:nvSpPr>
        <p:spPr/>
        <p:txBody>
          <a:bodyPr/>
          <a:lstStyle/>
          <a:p>
            <a:fld id="{01590E7F-4F91-4E18-B909-25DAFF0C4318}" type="datetime3">
              <a:rPr lang="en-US" smtClean="0"/>
              <a:t>10 April 2022</a:t>
            </a:fld>
            <a:endParaRPr lang="en-IN"/>
          </a:p>
        </p:txBody>
      </p:sp>
      <p:sp>
        <p:nvSpPr>
          <p:cNvPr id="6" name="Footer Placeholder 5">
            <a:extLst>
              <a:ext uri="{FF2B5EF4-FFF2-40B4-BE49-F238E27FC236}">
                <a16:creationId xmlns:a16="http://schemas.microsoft.com/office/drawing/2014/main" id="{F6B4FFC6-6382-46CA-8ECB-6A30DAD20500}"/>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AB2FB02F-3FFC-42DE-8AB3-5098C10C055C}"/>
              </a:ext>
            </a:extLst>
          </p:cNvPr>
          <p:cNvSpPr>
            <a:spLocks noGrp="1"/>
          </p:cNvSpPr>
          <p:nvPr>
            <p:ph type="sldNum" sz="quarter" idx="12"/>
          </p:nvPr>
        </p:nvSpPr>
        <p:spPr/>
        <p:txBody>
          <a:bodyPr/>
          <a:lstStyle/>
          <a:p>
            <a:fld id="{D04251FC-0BAE-48D3-9F86-333DDD71FD51}" type="slidenum">
              <a:rPr lang="en-IN" smtClean="0"/>
              <a:t>26</a:t>
            </a:fld>
            <a:endParaRPr lang="en-IN"/>
          </a:p>
        </p:txBody>
      </p:sp>
    </p:spTree>
    <p:extLst>
      <p:ext uri="{BB962C8B-B14F-4D97-AF65-F5344CB8AC3E}">
        <p14:creationId xmlns:p14="http://schemas.microsoft.com/office/powerpoint/2010/main" val="1049472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B6896B-0D72-4829-8CB2-37331628F797}"/>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CAD70021-54C2-4E8F-A143-528B8350F153}"/>
              </a:ext>
            </a:extLst>
          </p:cNvPr>
          <p:cNvSpPr txBox="1"/>
          <p:nvPr/>
        </p:nvSpPr>
        <p:spPr>
          <a:xfrm>
            <a:off x="439271" y="376518"/>
            <a:ext cx="11340353" cy="5837495"/>
          </a:xfrm>
          <a:prstGeom prst="rect">
            <a:avLst/>
          </a:prstGeom>
          <a:noFill/>
        </p:spPr>
        <p:txBody>
          <a:bodyPr wrap="square" rtlCol="0">
            <a:spAutoFit/>
          </a:bodyPr>
          <a:lstStyle/>
          <a:p>
            <a:r>
              <a:rPr lang="en-IN" sz="2000" b="1" i="0" dirty="0">
                <a:solidFill>
                  <a:srgbClr val="2D2828"/>
                </a:solidFill>
                <a:effectLst/>
                <a:latin typeface="Arial" panose="020B0604020202020204" pitchFamily="34" charset="0"/>
                <a:cs typeface="Arial" panose="020B0604020202020204" pitchFamily="34" charset="0"/>
              </a:rPr>
              <a:t>Application Building</a:t>
            </a:r>
          </a:p>
          <a:p>
            <a:endParaRPr lang="en-IN" sz="2000" i="0" dirty="0">
              <a:solidFill>
                <a:srgbClr val="2D2828"/>
              </a:solidFill>
              <a:effectLst/>
              <a:latin typeface="Arial" panose="020B0604020202020204" pitchFamily="34" charset="0"/>
              <a:cs typeface="Arial" panose="020B0604020202020204" pitchFamily="34" charset="0"/>
            </a:endParaRPr>
          </a:p>
          <a:p>
            <a:pPr algn="l"/>
            <a:r>
              <a:rPr lang="en-US" sz="2000" b="1" i="0" dirty="0">
                <a:solidFill>
                  <a:srgbClr val="2D2828"/>
                </a:solidFill>
                <a:effectLst/>
                <a:latin typeface="Arial" panose="020B0604020202020204" pitchFamily="34" charset="0"/>
                <a:cs typeface="Arial" panose="020B0604020202020204" pitchFamily="34" charset="0"/>
              </a:rPr>
              <a:t>Create An HTML File</a:t>
            </a:r>
          </a:p>
          <a:p>
            <a:pPr algn="l" rtl="0" fontAlgn="base">
              <a:spcBef>
                <a:spcPts val="0"/>
              </a:spcBef>
              <a:spcAft>
                <a:spcPts val="8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We use HTML to create the front-end part of the webpage.</a:t>
            </a:r>
          </a:p>
          <a:p>
            <a:pPr algn="l" rtl="0" fontAlgn="base">
              <a:spcBef>
                <a:spcPts val="0"/>
              </a:spcBef>
              <a:spcAft>
                <a:spcPts val="8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Here, we created 2 html pages- home.html, index.html.</a:t>
            </a:r>
          </a:p>
          <a:p>
            <a:pPr algn="l" rtl="0" fontAlgn="base">
              <a:spcBef>
                <a:spcPts val="0"/>
              </a:spcBef>
              <a:spcAft>
                <a:spcPts val="8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home.html displays the home page.</a:t>
            </a:r>
          </a:p>
          <a:p>
            <a:pPr algn="l" rtl="0" fontAlgn="base">
              <a:spcBef>
                <a:spcPts val="0"/>
              </a:spcBef>
              <a:spcAft>
                <a:spcPts val="8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index.html accepts the values from the user and displays the prediction.</a:t>
            </a:r>
          </a:p>
          <a:p>
            <a:pPr algn="l" rtl="0" fontAlgn="base">
              <a:spcBef>
                <a:spcPts val="0"/>
              </a:spcBef>
              <a:spcAft>
                <a:spcPts val="800"/>
              </a:spcAft>
              <a:buFont typeface="Arial" panose="020B0604020202020204" pitchFamily="34" charset="0"/>
              <a:buChar char="•"/>
            </a:pPr>
            <a:endParaRPr lang="en-US" sz="2000" dirty="0">
              <a:solidFill>
                <a:srgbClr val="35475C"/>
              </a:solidFill>
              <a:latin typeface="Arial" panose="020B0604020202020204" pitchFamily="34" charset="0"/>
              <a:cs typeface="Arial" panose="020B0604020202020204" pitchFamily="34" charset="0"/>
            </a:endParaRPr>
          </a:p>
          <a:p>
            <a:pPr algn="l"/>
            <a:r>
              <a:rPr lang="en-US" sz="2000" b="1" i="0" dirty="0">
                <a:effectLst/>
                <a:latin typeface="Arial" panose="020B0604020202020204" pitchFamily="34" charset="0"/>
                <a:cs typeface="Arial" panose="020B0604020202020204" pitchFamily="34" charset="0"/>
              </a:rPr>
              <a:t>Build Python Code</a:t>
            </a:r>
          </a:p>
          <a:p>
            <a:pPr algn="l"/>
            <a:r>
              <a:rPr lang="en-US" sz="2000" b="0" i="0" dirty="0">
                <a:effectLst/>
                <a:latin typeface="Arial" panose="020B0604020202020204" pitchFamily="34" charset="0"/>
                <a:cs typeface="Arial" panose="020B0604020202020204" pitchFamily="34" charset="0"/>
              </a:rPr>
              <a:t>Let us build flask file ‘Liver_Flask_App.py’ which is a web framework written in python for server-side scripting. </a:t>
            </a:r>
          </a:p>
          <a:p>
            <a:pPr algn="l"/>
            <a:endParaRPr lang="en-US" sz="2000" b="0" i="0" dirty="0">
              <a:effectLst/>
              <a:latin typeface="Arial" panose="020B0604020202020204" pitchFamily="34" charset="0"/>
              <a:cs typeface="Arial" panose="020B0604020202020204" pitchFamily="34" charset="0"/>
            </a:endParaRPr>
          </a:p>
          <a:p>
            <a:pPr algn="l"/>
            <a:r>
              <a:rPr lang="en-US" sz="2000" b="0" i="0" dirty="0">
                <a:effectLst/>
                <a:latin typeface="Arial" panose="020B0604020202020204" pitchFamily="34" charset="0"/>
                <a:cs typeface="Arial" panose="020B0604020202020204" pitchFamily="34" charset="0"/>
              </a:rPr>
              <a:t>Let’s see step by step procedure for building the backend application.</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App starts running when “__name__” constructor is called in main.</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render_template is used to return html file.</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“GET” method is used to take input from the user.</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“POST” method is used to display the output to the user. </a:t>
            </a:r>
          </a:p>
        </p:txBody>
      </p:sp>
      <p:sp>
        <p:nvSpPr>
          <p:cNvPr id="4" name="Date Placeholder 3">
            <a:extLst>
              <a:ext uri="{FF2B5EF4-FFF2-40B4-BE49-F238E27FC236}">
                <a16:creationId xmlns:a16="http://schemas.microsoft.com/office/drawing/2014/main" id="{423F9FE9-67CF-4DC7-B7FB-B694581A219A}"/>
              </a:ext>
            </a:extLst>
          </p:cNvPr>
          <p:cNvSpPr>
            <a:spLocks noGrp="1"/>
          </p:cNvSpPr>
          <p:nvPr>
            <p:ph type="dt" sz="half" idx="10"/>
          </p:nvPr>
        </p:nvSpPr>
        <p:spPr/>
        <p:txBody>
          <a:bodyPr/>
          <a:lstStyle/>
          <a:p>
            <a:fld id="{5D29697A-8508-4003-A5B8-19C435B8706E}" type="datetime3">
              <a:rPr lang="en-US" smtClean="0"/>
              <a:t>10 April 2022</a:t>
            </a:fld>
            <a:endParaRPr lang="en-IN"/>
          </a:p>
        </p:txBody>
      </p:sp>
      <p:sp>
        <p:nvSpPr>
          <p:cNvPr id="5" name="Footer Placeholder 4">
            <a:extLst>
              <a:ext uri="{FF2B5EF4-FFF2-40B4-BE49-F238E27FC236}">
                <a16:creationId xmlns:a16="http://schemas.microsoft.com/office/drawing/2014/main" id="{1572910B-74AF-4849-9F4D-FA0F95B1BA47}"/>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4EE4C0B7-94A7-478D-8C6F-F31A9D0BAA89}"/>
              </a:ext>
            </a:extLst>
          </p:cNvPr>
          <p:cNvSpPr>
            <a:spLocks noGrp="1"/>
          </p:cNvSpPr>
          <p:nvPr>
            <p:ph type="sldNum" sz="quarter" idx="12"/>
          </p:nvPr>
        </p:nvSpPr>
        <p:spPr/>
        <p:txBody>
          <a:bodyPr/>
          <a:lstStyle/>
          <a:p>
            <a:fld id="{D04251FC-0BAE-48D3-9F86-333DDD71FD51}" type="slidenum">
              <a:rPr lang="en-IN" smtClean="0"/>
              <a:t>27</a:t>
            </a:fld>
            <a:endParaRPr lang="en-IN"/>
          </a:p>
        </p:txBody>
      </p:sp>
    </p:spTree>
    <p:extLst>
      <p:ext uri="{BB962C8B-B14F-4D97-AF65-F5344CB8AC3E}">
        <p14:creationId xmlns:p14="http://schemas.microsoft.com/office/powerpoint/2010/main" val="2245080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CBECEB-685F-41C7-BCF9-7B8EF257C8F5}"/>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pic>
        <p:nvPicPr>
          <p:cNvPr id="4" name="Picture 3">
            <a:extLst>
              <a:ext uri="{FF2B5EF4-FFF2-40B4-BE49-F238E27FC236}">
                <a16:creationId xmlns:a16="http://schemas.microsoft.com/office/drawing/2014/main" id="{36ACB926-5512-4DED-A14D-9347D6935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89" y="694953"/>
            <a:ext cx="11143129" cy="873871"/>
          </a:xfrm>
          <a:prstGeom prst="rect">
            <a:avLst/>
          </a:prstGeom>
        </p:spPr>
      </p:pic>
      <p:sp>
        <p:nvSpPr>
          <p:cNvPr id="5" name="TextBox 4">
            <a:extLst>
              <a:ext uri="{FF2B5EF4-FFF2-40B4-BE49-F238E27FC236}">
                <a16:creationId xmlns:a16="http://schemas.microsoft.com/office/drawing/2014/main" id="{E134914A-8443-447D-9E0A-A918E95FD1E3}"/>
              </a:ext>
            </a:extLst>
          </p:cNvPr>
          <p:cNvSpPr txBox="1"/>
          <p:nvPr/>
        </p:nvSpPr>
        <p:spPr>
          <a:xfrm>
            <a:off x="363070" y="259728"/>
            <a:ext cx="11438965" cy="6217087"/>
          </a:xfrm>
          <a:prstGeom prst="rect">
            <a:avLst/>
          </a:prstGeom>
          <a:noFill/>
        </p:spPr>
        <p:txBody>
          <a:bodyPr wrap="square" rtlCol="0">
            <a:spAutoFit/>
          </a:bodyPr>
          <a:lstStyle/>
          <a:p>
            <a:r>
              <a:rPr lang="en-IN" sz="2000" b="0" i="0" dirty="0">
                <a:effectLst/>
                <a:latin typeface="Arial" panose="020B0604020202020204" pitchFamily="34" charset="0"/>
                <a:cs typeface="Arial" panose="020B0604020202020204" pitchFamily="34" charset="0"/>
              </a:rPr>
              <a:t>Importing Libraries</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pPr algn="l" rtl="0">
              <a:spcBef>
                <a:spcPts val="0"/>
              </a:spcBef>
              <a:spcAft>
                <a:spcPts val="0"/>
              </a:spcAft>
            </a:pPr>
            <a:r>
              <a:rPr lang="en-US" sz="2000" b="0" i="0" dirty="0">
                <a:effectLst/>
                <a:latin typeface="Arial" panose="020B0604020202020204" pitchFamily="34" charset="0"/>
                <a:cs typeface="Arial" panose="020B0604020202020204" pitchFamily="34" charset="0"/>
              </a:rPr>
              <a:t>Libraries required for the app to run are to be imported.</a:t>
            </a:r>
            <a:br>
              <a:rPr lang="en-US" sz="2000" dirty="0">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Creating our flask app and loading the model</a:t>
            </a:r>
          </a:p>
          <a:p>
            <a:pPr algn="l" rtl="0">
              <a:spcBef>
                <a:spcPts val="0"/>
              </a:spcBef>
              <a:spcAft>
                <a:spcPts val="0"/>
              </a:spcAft>
            </a:pPr>
            <a:endParaRPr lang="en-US" sz="2000" dirty="0">
              <a:latin typeface="Arial" panose="020B0604020202020204" pitchFamily="34" charset="0"/>
              <a:cs typeface="Arial" panose="020B0604020202020204" pitchFamily="34" charset="0"/>
            </a:endParaRPr>
          </a:p>
          <a:p>
            <a:pPr algn="l" rtl="0">
              <a:spcBef>
                <a:spcPts val="0"/>
              </a:spcBef>
              <a:spcAft>
                <a:spcPts val="0"/>
              </a:spcAft>
            </a:pPr>
            <a:r>
              <a:rPr lang="en-US" sz="2000" b="0" i="0" dirty="0">
                <a:effectLst/>
                <a:latin typeface="Arial" panose="020B0604020202020204" pitchFamily="34" charset="0"/>
                <a:cs typeface="Arial" panose="020B0604020202020204" pitchFamily="34" charset="0"/>
              </a:rPr>
              <a:t>Now after all the libraries are imported, we will be creating our flask app. and the load our model into our flask app.</a:t>
            </a:r>
          </a:p>
          <a:p>
            <a:pPr algn="l" rtl="0">
              <a:spcBef>
                <a:spcPts val="0"/>
              </a:spcBef>
              <a:spcAft>
                <a:spcPts val="0"/>
              </a:spcAft>
            </a:pPr>
            <a:r>
              <a:rPr lang="en-US" sz="2000" b="1" i="0" dirty="0">
                <a:effectLst/>
                <a:latin typeface="Arial" panose="020B0604020202020204" pitchFamily="34" charset="0"/>
                <a:cs typeface="Arial" panose="020B0604020202020204" pitchFamily="34" charset="0"/>
              </a:rPr>
              <a:t>Routing to the html Page: </a:t>
            </a:r>
            <a:endParaRPr lang="en-US" sz="2000" b="0" i="0" dirty="0">
              <a:effectLst/>
              <a:latin typeface="Arial" panose="020B0604020202020204" pitchFamily="34" charset="0"/>
              <a:cs typeface="Arial" panose="020B0604020202020204" pitchFamily="34" charset="0"/>
            </a:endParaRPr>
          </a:p>
          <a:p>
            <a:pPr algn="l" rtl="0">
              <a:spcBef>
                <a:spcPts val="0"/>
              </a:spcBef>
              <a:spcAft>
                <a:spcPts val="0"/>
              </a:spcAft>
            </a:pPr>
            <a:endParaRPr lang="en-US" sz="2000" b="0" i="0" dirty="0">
              <a:effectLst/>
              <a:latin typeface="Arial" panose="020B0604020202020204" pitchFamily="34" charset="0"/>
              <a:cs typeface="Arial" panose="020B0604020202020204" pitchFamily="34" charset="0"/>
            </a:endParaRPr>
          </a:p>
          <a:p>
            <a:pPr algn="l" rtl="0">
              <a:spcBef>
                <a:spcPts val="0"/>
              </a:spcBef>
              <a:spcAft>
                <a:spcPts val="0"/>
              </a:spcAft>
            </a:pPr>
            <a:r>
              <a:rPr lang="en-US" sz="2000" b="0" i="0" dirty="0">
                <a:effectLst/>
                <a:latin typeface="Arial" panose="020B0604020202020204" pitchFamily="34" charset="0"/>
                <a:cs typeface="Arial" panose="020B0604020202020204" pitchFamily="34" charset="0"/>
              </a:rPr>
              <a:t>@app.route is used to route the application where it should route to.</a:t>
            </a:r>
          </a:p>
          <a:p>
            <a:pPr algn="l" rtl="0">
              <a:spcBef>
                <a:spcPts val="0"/>
              </a:spcBef>
              <a:spcAft>
                <a:spcPts val="0"/>
              </a:spcAft>
            </a:pPr>
            <a:r>
              <a:rPr lang="en-US" sz="2000" b="0" i="0" dirty="0">
                <a:effectLst/>
                <a:latin typeface="Arial" panose="020B0604020202020204" pitchFamily="34" charset="0"/>
                <a:cs typeface="Arial" panose="020B0604020202020204" pitchFamily="34" charset="0"/>
              </a:rPr>
              <a:t>‘/’ URL is bound with the home.html function. Hence, when the home page of the web server is opened in the browser, the html page is rendered. Whenever you enter the values from the html page the values can be retrieved using POST Method.</a:t>
            </a:r>
          </a:p>
          <a:p>
            <a:pPr algn="l" rtl="0">
              <a:spcBef>
                <a:spcPts val="0"/>
              </a:spcBef>
              <a:spcAft>
                <a:spcPts val="0"/>
              </a:spcAft>
            </a:pPr>
            <a:r>
              <a:rPr lang="en-US" sz="2000" b="0" i="0" dirty="0">
                <a:effectLst/>
                <a:latin typeface="Arial" panose="020B0604020202020204" pitchFamily="34" charset="0"/>
                <a:cs typeface="Arial" panose="020B0604020202020204" pitchFamily="34" charset="0"/>
              </a:rPr>
              <a:t>Here, “home.html” is rendered when the home button is clicked on the UI and “index.html” is rendered when the predict button is clicked.</a:t>
            </a:r>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CD7EC763-1CFD-4F5F-BA02-C38CD2E49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353" y="2021979"/>
            <a:ext cx="4885765" cy="515032"/>
          </a:xfrm>
          <a:prstGeom prst="rect">
            <a:avLst/>
          </a:prstGeom>
        </p:spPr>
      </p:pic>
      <p:sp>
        <p:nvSpPr>
          <p:cNvPr id="3" name="Date Placeholder 2">
            <a:extLst>
              <a:ext uri="{FF2B5EF4-FFF2-40B4-BE49-F238E27FC236}">
                <a16:creationId xmlns:a16="http://schemas.microsoft.com/office/drawing/2014/main" id="{83B0D735-0015-4CB0-8B5A-7E5A24130AFA}"/>
              </a:ext>
            </a:extLst>
          </p:cNvPr>
          <p:cNvSpPr>
            <a:spLocks noGrp="1"/>
          </p:cNvSpPr>
          <p:nvPr>
            <p:ph type="dt" sz="half" idx="10"/>
          </p:nvPr>
        </p:nvSpPr>
        <p:spPr/>
        <p:txBody>
          <a:bodyPr/>
          <a:lstStyle/>
          <a:p>
            <a:fld id="{FF15F24D-1611-4D4C-BEEC-BEEA851D8804}" type="datetime3">
              <a:rPr lang="en-US" smtClean="0"/>
              <a:t>10 April 2022</a:t>
            </a:fld>
            <a:endParaRPr lang="en-IN"/>
          </a:p>
        </p:txBody>
      </p:sp>
      <p:sp>
        <p:nvSpPr>
          <p:cNvPr id="6" name="Footer Placeholder 5">
            <a:extLst>
              <a:ext uri="{FF2B5EF4-FFF2-40B4-BE49-F238E27FC236}">
                <a16:creationId xmlns:a16="http://schemas.microsoft.com/office/drawing/2014/main" id="{CA71063B-EFD2-4570-8A25-F2E2E559E602}"/>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C3B25F28-0EFE-493E-AC6E-F2A73FEDFAFB}"/>
              </a:ext>
            </a:extLst>
          </p:cNvPr>
          <p:cNvSpPr>
            <a:spLocks noGrp="1"/>
          </p:cNvSpPr>
          <p:nvPr>
            <p:ph type="sldNum" sz="quarter" idx="12"/>
          </p:nvPr>
        </p:nvSpPr>
        <p:spPr/>
        <p:txBody>
          <a:bodyPr/>
          <a:lstStyle/>
          <a:p>
            <a:fld id="{D04251FC-0BAE-48D3-9F86-333DDD71FD51}" type="slidenum">
              <a:rPr lang="en-IN" smtClean="0"/>
              <a:t>28</a:t>
            </a:fld>
            <a:endParaRPr lang="en-IN"/>
          </a:p>
        </p:txBody>
      </p:sp>
    </p:spTree>
    <p:extLst>
      <p:ext uri="{BB962C8B-B14F-4D97-AF65-F5344CB8AC3E}">
        <p14:creationId xmlns:p14="http://schemas.microsoft.com/office/powerpoint/2010/main" val="474782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801AC2-EF07-4CD1-BC64-CD6FA5D0F90C}"/>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pic>
        <p:nvPicPr>
          <p:cNvPr id="4" name="Picture 3">
            <a:extLst>
              <a:ext uri="{FF2B5EF4-FFF2-40B4-BE49-F238E27FC236}">
                <a16:creationId xmlns:a16="http://schemas.microsoft.com/office/drawing/2014/main" id="{73A89E82-F5DE-4934-A3FB-AC88D73D7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17" y="331694"/>
            <a:ext cx="10632141" cy="1524000"/>
          </a:xfrm>
          <a:prstGeom prst="rect">
            <a:avLst/>
          </a:prstGeom>
        </p:spPr>
      </p:pic>
      <p:sp>
        <p:nvSpPr>
          <p:cNvPr id="5" name="TextBox 4">
            <a:extLst>
              <a:ext uri="{FF2B5EF4-FFF2-40B4-BE49-F238E27FC236}">
                <a16:creationId xmlns:a16="http://schemas.microsoft.com/office/drawing/2014/main" id="{F7F05A78-BC12-4BF3-BD91-FA162055BC92}"/>
              </a:ext>
            </a:extLst>
          </p:cNvPr>
          <p:cNvSpPr txBox="1"/>
          <p:nvPr/>
        </p:nvSpPr>
        <p:spPr>
          <a:xfrm>
            <a:off x="457200" y="2124635"/>
            <a:ext cx="11259671" cy="4298613"/>
          </a:xfrm>
          <a:prstGeom prst="rect">
            <a:avLst/>
          </a:prstGeom>
          <a:noFill/>
        </p:spPr>
        <p:txBody>
          <a:bodyPr wrap="square" rtlCol="0">
            <a:spAutoFit/>
          </a:bodyPr>
          <a:lstStyle/>
          <a:p>
            <a:r>
              <a:rPr lang="en-US" sz="2000" b="0" i="0" dirty="0">
                <a:effectLst/>
                <a:latin typeface="Arial" panose="020B0604020202020204" pitchFamily="34" charset="0"/>
                <a:cs typeface="Arial" panose="020B0604020202020204" pitchFamily="34" charset="0"/>
              </a:rPr>
              <a:t>Firstly, we are rendering the home.html template and from there we are navigating to our prediction page that is upload.html. We enter input values here and these values are sent to the loaded model and the resultant output is displayed on index.html.</a:t>
            </a:r>
          </a:p>
          <a:p>
            <a:endParaRPr lang="en-US" sz="2000" b="0" i="0" dirty="0">
              <a:effectLst/>
              <a:latin typeface="Arial" panose="020B0604020202020204" pitchFamily="34" charset="0"/>
              <a:cs typeface="Arial" panose="020B0604020202020204" pitchFamily="34" charset="0"/>
            </a:endParaRPr>
          </a:p>
          <a:p>
            <a:r>
              <a:rPr lang="en-US" sz="2000" b="1" dirty="0">
                <a:effectLst/>
                <a:latin typeface="Arial" panose="020B0604020202020204" pitchFamily="34" charset="0"/>
                <a:cs typeface="Arial" panose="020B0604020202020204" pitchFamily="34" charset="0"/>
              </a:rPr>
              <a:t>Run The App</a:t>
            </a:r>
          </a:p>
          <a:p>
            <a:pPr algn="l" rtl="0">
              <a:spcBef>
                <a:spcPts val="0"/>
              </a:spcBef>
              <a:spcAft>
                <a:spcPts val="800"/>
              </a:spcAft>
            </a:pPr>
            <a:r>
              <a:rPr lang="en-US" sz="2000" b="1" dirty="0">
                <a:effectLst/>
                <a:latin typeface="Arial" panose="020B0604020202020204" pitchFamily="34" charset="0"/>
                <a:cs typeface="Arial" panose="020B0604020202020204" pitchFamily="34" charset="0"/>
              </a:rPr>
              <a:t>Run the application from anaconda prompt</a:t>
            </a:r>
            <a:endParaRPr lang="en-US" sz="2000" b="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Open new anaconda prompt from the start menu</a:t>
            </a:r>
          </a:p>
          <a:p>
            <a:pPr algn="l" rtl="0" fontAlgn="base">
              <a:spcBef>
                <a:spcPts val="0"/>
              </a:spcBef>
              <a:spcAft>
                <a:spcPts val="0"/>
              </a:spcAft>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Navigate to the folder where your python script is.</a:t>
            </a:r>
          </a:p>
          <a:p>
            <a:pPr algn="l" rtl="0" fontAlgn="base">
              <a:spcBef>
                <a:spcPts val="0"/>
              </a:spcBef>
              <a:spcAft>
                <a:spcPts val="800"/>
              </a:spcAft>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Now type “python app.py” command</a:t>
            </a:r>
          </a:p>
          <a:p>
            <a:pPr algn="l" rtl="0" fontAlgn="base">
              <a:spcBef>
                <a:spcPts val="0"/>
              </a:spcBef>
              <a:spcAft>
                <a:spcPts val="0"/>
              </a:spcAft>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It will show the local host where your app is running on </a:t>
            </a:r>
            <a:r>
              <a:rPr lang="en-US" sz="2000" b="1" dirty="0">
                <a:effectLst/>
                <a:latin typeface="Arial" panose="020B0604020202020204" pitchFamily="34" charset="0"/>
                <a:cs typeface="Arial" panose="020B0604020202020204" pitchFamily="34" charset="0"/>
              </a:rPr>
              <a:t>http://127.0.0.1.5000/</a:t>
            </a:r>
            <a:endParaRPr lang="en-US" sz="2000" b="0" dirty="0">
              <a:effectLst/>
              <a:latin typeface="Arial" panose="020B0604020202020204" pitchFamily="34" charset="0"/>
              <a:cs typeface="Arial" panose="020B0604020202020204" pitchFamily="34" charset="0"/>
            </a:endParaRPr>
          </a:p>
          <a:p>
            <a:pPr algn="l" rtl="0" fontAlgn="base">
              <a:spcBef>
                <a:spcPts val="0"/>
              </a:spcBef>
              <a:spcAft>
                <a:spcPts val="0"/>
              </a:spcAft>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Copy that local host URL and open that URL in the browser. It does navigate me to where you can view your web page.</a:t>
            </a:r>
          </a:p>
          <a:p>
            <a:pPr algn="l" rtl="0" fontAlgn="base">
              <a:spcBef>
                <a:spcPts val="0"/>
              </a:spcBef>
              <a:spcAft>
                <a:spcPts val="800"/>
              </a:spcAft>
              <a:buFont typeface="Arial" panose="020B0604020202020204" pitchFamily="34" charset="0"/>
              <a:buChar char="•"/>
            </a:pPr>
            <a:r>
              <a:rPr lang="en-US" sz="2000" b="0" dirty="0">
                <a:effectLst/>
                <a:latin typeface="Arial" panose="020B0604020202020204" pitchFamily="34" charset="0"/>
                <a:cs typeface="Arial" panose="020B0604020202020204" pitchFamily="34" charset="0"/>
              </a:rPr>
              <a:t>Enter the values, click on the predict button and see the result/prediction on the web page.</a:t>
            </a:r>
          </a:p>
        </p:txBody>
      </p:sp>
      <p:sp>
        <p:nvSpPr>
          <p:cNvPr id="3" name="Date Placeholder 2">
            <a:extLst>
              <a:ext uri="{FF2B5EF4-FFF2-40B4-BE49-F238E27FC236}">
                <a16:creationId xmlns:a16="http://schemas.microsoft.com/office/drawing/2014/main" id="{8135AAA0-EE31-47CC-B222-EABC901EE28C}"/>
              </a:ext>
            </a:extLst>
          </p:cNvPr>
          <p:cNvSpPr>
            <a:spLocks noGrp="1"/>
          </p:cNvSpPr>
          <p:nvPr>
            <p:ph type="dt" sz="half" idx="10"/>
          </p:nvPr>
        </p:nvSpPr>
        <p:spPr/>
        <p:txBody>
          <a:bodyPr/>
          <a:lstStyle/>
          <a:p>
            <a:fld id="{1B32A0D5-4D49-4E7F-9D9B-A7C6F1154DE1}" type="datetime3">
              <a:rPr lang="en-US" smtClean="0"/>
              <a:t>10 April 2022</a:t>
            </a:fld>
            <a:endParaRPr lang="en-IN"/>
          </a:p>
        </p:txBody>
      </p:sp>
      <p:sp>
        <p:nvSpPr>
          <p:cNvPr id="6" name="Footer Placeholder 5">
            <a:extLst>
              <a:ext uri="{FF2B5EF4-FFF2-40B4-BE49-F238E27FC236}">
                <a16:creationId xmlns:a16="http://schemas.microsoft.com/office/drawing/2014/main" id="{46E1F576-8FC4-45E0-8069-EBB3F056FAE4}"/>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BDEB21D6-7F35-4EBD-AC91-EF472A397B4F}"/>
              </a:ext>
            </a:extLst>
          </p:cNvPr>
          <p:cNvSpPr>
            <a:spLocks noGrp="1"/>
          </p:cNvSpPr>
          <p:nvPr>
            <p:ph type="sldNum" sz="quarter" idx="12"/>
          </p:nvPr>
        </p:nvSpPr>
        <p:spPr/>
        <p:txBody>
          <a:bodyPr/>
          <a:lstStyle/>
          <a:p>
            <a:fld id="{D04251FC-0BAE-48D3-9F86-333DDD71FD51}" type="slidenum">
              <a:rPr lang="en-IN" smtClean="0"/>
              <a:t>29</a:t>
            </a:fld>
            <a:endParaRPr lang="en-IN"/>
          </a:p>
        </p:txBody>
      </p:sp>
    </p:spTree>
    <p:extLst>
      <p:ext uri="{BB962C8B-B14F-4D97-AF65-F5344CB8AC3E}">
        <p14:creationId xmlns:p14="http://schemas.microsoft.com/office/powerpoint/2010/main" val="795938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57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39271" y="1174376"/>
            <a:ext cx="11304494" cy="518197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solidFill>
                  <a:srgbClr val="000000"/>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Liver diseases averts the normal function of the liver. Mainly due to the large amount of alcohol consumption liver disease arises.</a:t>
            </a:r>
            <a:r>
              <a:rPr lang="en-US" sz="2400" dirty="0">
                <a:solidFill>
                  <a:srgbClr val="000000"/>
                </a:solidFill>
                <a:effectLst/>
                <a:highlight>
                  <a:srgbClr val="FFFFFF"/>
                </a:highlight>
                <a:latin typeface="Calibri" panose="020F0502020204030204" pitchFamily="34" charset="0"/>
                <a:ea typeface="Calibri" panose="020F0502020204030204" pitchFamily="34" charset="0"/>
              </a:rPr>
              <a:t> Early prediction of liver disease using classification algorithms is an efficacious task that can help the doctors to diagnose the disease within a short duration of time. </a:t>
            </a:r>
          </a:p>
          <a:p>
            <a:pPr algn="just">
              <a:lnSpc>
                <a:spcPct val="80000"/>
              </a:lnSpc>
            </a:pPr>
            <a:endParaRPr lang="en-US" sz="2400" dirty="0">
              <a:solidFill>
                <a:srgbClr val="000000"/>
              </a:solidFill>
              <a:highlight>
                <a:srgbClr val="FFFFFF"/>
              </a:highlight>
              <a:latin typeface="Calibri" panose="020F0502020204030204" pitchFamily="34" charset="0"/>
              <a:cs typeface="Arial" pitchFamily="34" charset="0"/>
            </a:endParaRPr>
          </a:p>
          <a:p>
            <a:pPr algn="just"/>
            <a:r>
              <a:rPr lang="en-US" sz="2400" dirty="0">
                <a:solidFill>
                  <a:srgbClr val="000000"/>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Discovering the existence of liver disease at an early stage is a complex task for the doctors. The main objective of this </a:t>
            </a:r>
            <a:r>
              <a:rPr lang="en-US" sz="2400" dirty="0">
                <a:effectLst/>
                <a:highlight>
                  <a:srgbClr val="FFFFFF"/>
                </a:highlight>
                <a:latin typeface="Arial" panose="020B0604020202020204" pitchFamily="34" charset="0"/>
                <a:ea typeface="Calibri" panose="020F0502020204030204" pitchFamily="34" charset="0"/>
                <a:cs typeface="Arial" panose="020B0604020202020204" pitchFamily="34" charset="0"/>
              </a:rPr>
              <a:t>project </a:t>
            </a:r>
            <a:r>
              <a:rPr lang="en-US" sz="2400" dirty="0">
                <a:solidFill>
                  <a:srgbClr val="000000"/>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is to analyze the parameters of various classification algorithms and compare their predictive accuracies so as to find out the best classifier for determining the liver disease. </a:t>
            </a:r>
          </a:p>
          <a:p>
            <a:pPr algn="just">
              <a:lnSpc>
                <a:spcPct val="80000"/>
              </a:lnSpc>
            </a:pPr>
            <a:endParaRPr lang="en-US" sz="2400" dirty="0">
              <a:solidFill>
                <a:srgbClr val="000000"/>
              </a:solidFill>
              <a:highlight>
                <a:srgbClr val="FFFFFF"/>
              </a:highlight>
              <a:latin typeface="Arial" panose="020B0604020202020204" pitchFamily="34" charset="0"/>
              <a:ea typeface="Calibri" panose="020F0502020204030204" pitchFamily="34" charset="0"/>
              <a:cs typeface="Arial" panose="020B0604020202020204" pitchFamily="34" charset="0"/>
            </a:endParaRPr>
          </a:p>
          <a:p>
            <a:pPr algn="just"/>
            <a:r>
              <a:rPr lang="en-US" sz="2400" dirty="0">
                <a:solidFill>
                  <a:srgbClr val="000000"/>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This project focuses on the related works of various authors on liver disease such that algorithms were implemented using Weak tool that is a machine learning software written in Java.</a:t>
            </a:r>
            <a:endParaRPr lang="en-US" sz="2400" dirty="0">
              <a:solidFill>
                <a:srgbClr val="000000"/>
              </a:solidFill>
              <a:highlight>
                <a:srgbClr val="FFFFFF"/>
              </a:highlight>
              <a:latin typeface="Arial" panose="020B0604020202020204" pitchFamily="34" charset="0"/>
              <a:cs typeface="Arial" panose="020B0604020202020204" pitchFamily="34" charset="0"/>
            </a:endParaRPr>
          </a:p>
          <a:p>
            <a:pPr algn="just">
              <a:lnSpc>
                <a:spcPct val="80000"/>
              </a:lnSpc>
            </a:pPr>
            <a:endParaRPr lang="en-US" sz="2400" dirty="0">
              <a:latin typeface="Arial" panose="020B0604020202020204" pitchFamily="34" charset="0"/>
              <a:cs typeface="Arial" pitchFamily="34" charset="0"/>
            </a:endParaRPr>
          </a:p>
        </p:txBody>
      </p:sp>
      <p:sp>
        <p:nvSpPr>
          <p:cNvPr id="7" name="Date Placeholder 6"/>
          <p:cNvSpPr>
            <a:spLocks noGrp="1"/>
          </p:cNvSpPr>
          <p:nvPr>
            <p:ph type="dt" sz="half" idx="10"/>
          </p:nvPr>
        </p:nvSpPr>
        <p:spPr/>
        <p:txBody>
          <a:bodyPr/>
          <a:lstStyle/>
          <a:p>
            <a:fld id="{37A8C2D4-A367-44F3-AA31-F6D2AF8FA434}" type="datetime3">
              <a:rPr lang="en-US" smtClean="0"/>
              <a:t>10 April 2022</a:t>
            </a:fld>
            <a:endParaRPr lang="en-US" dirty="0"/>
          </a:p>
        </p:txBody>
      </p:sp>
      <p:sp>
        <p:nvSpPr>
          <p:cNvPr id="8" name="Footer Placeholder 7"/>
          <p:cNvSpPr>
            <a:spLocks noGrp="1"/>
          </p:cNvSpPr>
          <p:nvPr>
            <p:ph type="ftr" sz="quarter" idx="11"/>
          </p:nvPr>
        </p:nvSpPr>
        <p:spPr/>
        <p:txBody>
          <a:bodyPr/>
          <a:lstStyle/>
          <a:p>
            <a:r>
              <a:rPr lang="en-US" dirty="0"/>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dirty="0"/>
          </a:p>
        </p:txBody>
      </p:sp>
      <p:sp>
        <p:nvSpPr>
          <p:cNvPr id="10" name="Rectangle 9">
            <a:extLst>
              <a:ext uri="{FF2B5EF4-FFF2-40B4-BE49-F238E27FC236}">
                <a16:creationId xmlns:a16="http://schemas.microsoft.com/office/drawing/2014/main" id="{72F3FD49-3CE0-4C5D-96E1-2FC63B0080A4}"/>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chemeClr val="accent5"/>
              </a:solidFill>
            </a:endParaRPr>
          </a:p>
        </p:txBody>
      </p:sp>
      <p:cxnSp>
        <p:nvCxnSpPr>
          <p:cNvPr id="11" name="Straight Connector 10">
            <a:extLst>
              <a:ext uri="{FF2B5EF4-FFF2-40B4-BE49-F238E27FC236}">
                <a16:creationId xmlns:a16="http://schemas.microsoft.com/office/drawing/2014/main" id="{17BC03E1-71BB-4886-8242-7081D8AA3D51}"/>
              </a:ext>
            </a:extLst>
          </p:cNvPr>
          <p:cNvCxnSpPr>
            <a:cxnSpLocks/>
          </p:cNvCxnSpPr>
          <p:nvPr/>
        </p:nvCxnSpPr>
        <p:spPr>
          <a:xfrm>
            <a:off x="264459" y="1036638"/>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751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995241-4838-4952-8086-E9F87B9E2FCA}"/>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pic>
        <p:nvPicPr>
          <p:cNvPr id="4" name="Picture 3">
            <a:extLst>
              <a:ext uri="{FF2B5EF4-FFF2-40B4-BE49-F238E27FC236}">
                <a16:creationId xmlns:a16="http://schemas.microsoft.com/office/drawing/2014/main" id="{E06D29F4-5494-47C9-9588-D70D19198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94" y="484095"/>
            <a:ext cx="11196918" cy="5647763"/>
          </a:xfrm>
          <a:prstGeom prst="rect">
            <a:avLst/>
          </a:prstGeom>
        </p:spPr>
      </p:pic>
      <p:sp>
        <p:nvSpPr>
          <p:cNvPr id="3" name="Date Placeholder 2">
            <a:extLst>
              <a:ext uri="{FF2B5EF4-FFF2-40B4-BE49-F238E27FC236}">
                <a16:creationId xmlns:a16="http://schemas.microsoft.com/office/drawing/2014/main" id="{CBE1C5A5-2354-4CCD-A37D-915C5F51BB93}"/>
              </a:ext>
            </a:extLst>
          </p:cNvPr>
          <p:cNvSpPr>
            <a:spLocks noGrp="1"/>
          </p:cNvSpPr>
          <p:nvPr>
            <p:ph type="dt" sz="half" idx="10"/>
          </p:nvPr>
        </p:nvSpPr>
        <p:spPr/>
        <p:txBody>
          <a:bodyPr/>
          <a:lstStyle/>
          <a:p>
            <a:fld id="{44373816-D6E5-4BF9-BB54-B3CE3EAD2386}" type="datetime3">
              <a:rPr lang="en-US" smtClean="0"/>
              <a:t>10 April 2022</a:t>
            </a:fld>
            <a:endParaRPr lang="en-IN"/>
          </a:p>
        </p:txBody>
      </p:sp>
      <p:sp>
        <p:nvSpPr>
          <p:cNvPr id="5" name="Footer Placeholder 4">
            <a:extLst>
              <a:ext uri="{FF2B5EF4-FFF2-40B4-BE49-F238E27FC236}">
                <a16:creationId xmlns:a16="http://schemas.microsoft.com/office/drawing/2014/main" id="{89887353-977B-4475-96D7-41ADC31AC630}"/>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5AFC7E2D-D665-407B-8779-842171887B82}"/>
              </a:ext>
            </a:extLst>
          </p:cNvPr>
          <p:cNvSpPr>
            <a:spLocks noGrp="1"/>
          </p:cNvSpPr>
          <p:nvPr>
            <p:ph type="sldNum" sz="quarter" idx="12"/>
          </p:nvPr>
        </p:nvSpPr>
        <p:spPr/>
        <p:txBody>
          <a:bodyPr/>
          <a:lstStyle/>
          <a:p>
            <a:fld id="{D04251FC-0BAE-48D3-9F86-333DDD71FD51}" type="slidenum">
              <a:rPr lang="en-IN" smtClean="0"/>
              <a:t>30</a:t>
            </a:fld>
            <a:endParaRPr lang="en-IN"/>
          </a:p>
        </p:txBody>
      </p:sp>
    </p:spTree>
    <p:extLst>
      <p:ext uri="{BB962C8B-B14F-4D97-AF65-F5344CB8AC3E}">
        <p14:creationId xmlns:p14="http://schemas.microsoft.com/office/powerpoint/2010/main" val="2767954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ED19-D12D-4790-B161-0921E35ABEDD}"/>
              </a:ext>
            </a:extLst>
          </p:cNvPr>
          <p:cNvSpPr>
            <a:spLocks noGrp="1"/>
          </p:cNvSpPr>
          <p:nvPr>
            <p:ph type="title"/>
          </p:nvPr>
        </p:nvSpPr>
        <p:spPr>
          <a:xfrm>
            <a:off x="642656" y="224130"/>
            <a:ext cx="10149058" cy="820512"/>
          </a:xfrm>
        </p:spPr>
        <p:txBody>
          <a:bodyPr/>
          <a:lstStyle/>
          <a:p>
            <a:r>
              <a:rPr lang="en-GB" dirty="0">
                <a:solidFill>
                  <a:srgbClr val="C00000"/>
                </a:solidFill>
                <a:latin typeface="Arial" panose="020B0604020202020204" pitchFamily="34" charset="0"/>
                <a:cs typeface="Arial" panose="020B0604020202020204" pitchFamily="34" charset="0"/>
              </a:rPr>
              <a:t>Algorithms used in this project</a:t>
            </a:r>
            <a:endParaRPr lang="en-IN" dirty="0">
              <a:solidFill>
                <a:srgbClr val="C0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F10B82C-2936-41D7-9363-6D41DBD348F5}"/>
              </a:ext>
            </a:extLst>
          </p:cNvPr>
          <p:cNvSpPr>
            <a:spLocks noGrp="1"/>
          </p:cNvSpPr>
          <p:nvPr>
            <p:ph idx="1"/>
          </p:nvPr>
        </p:nvSpPr>
        <p:spPr>
          <a:xfrm>
            <a:off x="377483" y="1363614"/>
            <a:ext cx="11437034" cy="5073045"/>
          </a:xfrm>
        </p:spPr>
        <p:txBody>
          <a:bodyPr>
            <a:normAutofit/>
          </a:bodyPr>
          <a:lstStyle/>
          <a:p>
            <a:pPr algn="l"/>
            <a:r>
              <a:rPr lang="en-GB" sz="2400" dirty="0">
                <a:latin typeface="Arial" panose="020B0604020202020204" pitchFamily="34" charset="0"/>
                <a:cs typeface="Arial" panose="020B0604020202020204" pitchFamily="34" charset="0"/>
              </a:rPr>
              <a:t>Since this is a classification problem with binary response, the method we attempt to try includes Support Vector Machine, neural network, random Forest and k-nearest neighbors algorithms.</a:t>
            </a:r>
          </a:p>
          <a:p>
            <a:pPr algn="l"/>
            <a:r>
              <a:rPr lang="en-GB" b="1" dirty="0">
                <a:solidFill>
                  <a:schemeClr val="tx1">
                    <a:lumMod val="85000"/>
                    <a:lumOff val="15000"/>
                  </a:schemeClr>
                </a:solidFill>
                <a:latin typeface="Arial" panose="020B0604020202020204" pitchFamily="34" charset="0"/>
                <a:cs typeface="Arial" panose="020B0604020202020204" pitchFamily="34" charset="0"/>
              </a:rPr>
              <a:t>Support Vector Machine</a:t>
            </a:r>
            <a:r>
              <a:rPr lang="en-GB" sz="2800" b="1" dirty="0">
                <a:solidFill>
                  <a:schemeClr val="tx1">
                    <a:lumMod val="85000"/>
                    <a:lumOff val="15000"/>
                  </a:schemeClr>
                </a:solidFill>
                <a:latin typeface="Arial" panose="020B0604020202020204" pitchFamily="34" charset="0"/>
                <a:cs typeface="Arial" panose="020B0604020202020204" pitchFamily="34" charset="0"/>
              </a:rPr>
              <a:t>:</a:t>
            </a:r>
            <a:r>
              <a:rPr lang="en-GB" sz="2600" dirty="0">
                <a:latin typeface="Arial" panose="020B0604020202020204" pitchFamily="34" charset="0"/>
                <a:cs typeface="Arial" panose="020B0604020202020204" pitchFamily="34" charset="0"/>
              </a:rPr>
              <a:t> </a:t>
            </a:r>
          </a:p>
          <a:p>
            <a:pPr marL="0" indent="0" algn="l">
              <a:lnSpc>
                <a:spcPct val="100000"/>
              </a:lnSpc>
              <a:buNone/>
            </a:pPr>
            <a:r>
              <a:rPr lang="en-US" sz="2400" b="0" i="0" dirty="0">
                <a:effectLst/>
                <a:latin typeface="Arial" panose="020B0604020202020204" pitchFamily="34" charset="0"/>
                <a:cs typeface="Arial" panose="020B0604020202020204" pitchFamily="34" charset="0"/>
              </a:rPr>
              <a:t>Support Vector Machine (SVM) is a supervised machine learning algorithm which can be used for both classification or regression challenges. However, it is mostly used in classification problems. Support Vectors are simply the co-ordinates of individual observation. The goal of a support vector machine is not only to draw hyperplanes and divide data points, but to draw the hyperplane the separates data points with the largest margin, or with the most space between the dividing line and any given data point.</a:t>
            </a:r>
            <a:endParaRPr lang="en-GB" sz="2400" dirty="0">
              <a:latin typeface="Arial" panose="020B0604020202020204" pitchFamily="34" charset="0"/>
              <a:cs typeface="Arial" panose="020B0604020202020204" pitchFamily="34" charset="0"/>
            </a:endParaRPr>
          </a:p>
          <a:p>
            <a:pPr marL="0" indent="0">
              <a:buNone/>
            </a:pPr>
            <a:endParaRPr lang="en-IN" sz="2400" dirty="0"/>
          </a:p>
        </p:txBody>
      </p:sp>
      <p:sp>
        <p:nvSpPr>
          <p:cNvPr id="4" name="Date Placeholder 3">
            <a:extLst>
              <a:ext uri="{FF2B5EF4-FFF2-40B4-BE49-F238E27FC236}">
                <a16:creationId xmlns:a16="http://schemas.microsoft.com/office/drawing/2014/main" id="{E7DAA934-36E3-469A-88A4-EEB9BE953111}"/>
              </a:ext>
            </a:extLst>
          </p:cNvPr>
          <p:cNvSpPr>
            <a:spLocks noGrp="1"/>
          </p:cNvSpPr>
          <p:nvPr>
            <p:ph type="dt" sz="half" idx="10"/>
          </p:nvPr>
        </p:nvSpPr>
        <p:spPr/>
        <p:txBody>
          <a:bodyPr/>
          <a:lstStyle/>
          <a:p>
            <a:fld id="{83BC0EA0-7DAF-4B52-B142-DA29D26D6401}" type="datetime3">
              <a:rPr lang="en-US" smtClean="0"/>
              <a:t>10 April 2022</a:t>
            </a:fld>
            <a:endParaRPr lang="en-US"/>
          </a:p>
        </p:txBody>
      </p:sp>
      <p:sp>
        <p:nvSpPr>
          <p:cNvPr id="5" name="Footer Placeholder 4">
            <a:extLst>
              <a:ext uri="{FF2B5EF4-FFF2-40B4-BE49-F238E27FC236}">
                <a16:creationId xmlns:a16="http://schemas.microsoft.com/office/drawing/2014/main" id="{24CFEFC4-A0A7-40F7-98B0-A2EA21758463}"/>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id="{BC882FC7-1875-45BC-9566-CE809AD888E5}"/>
              </a:ext>
            </a:extLst>
          </p:cNvPr>
          <p:cNvSpPr>
            <a:spLocks noGrp="1"/>
          </p:cNvSpPr>
          <p:nvPr>
            <p:ph type="sldNum" sz="quarter" idx="12"/>
          </p:nvPr>
        </p:nvSpPr>
        <p:spPr/>
        <p:txBody>
          <a:bodyPr/>
          <a:lstStyle/>
          <a:p>
            <a:fld id="{7B28076C-CE04-4A00-BFAA-A90EA8355859}" type="slidenum">
              <a:rPr lang="en-US" smtClean="0"/>
              <a:pPr/>
              <a:t>31</a:t>
            </a:fld>
            <a:endParaRPr lang="en-US"/>
          </a:p>
        </p:txBody>
      </p:sp>
      <p:sp>
        <p:nvSpPr>
          <p:cNvPr id="9" name="Rectangle 8">
            <a:extLst>
              <a:ext uri="{FF2B5EF4-FFF2-40B4-BE49-F238E27FC236}">
                <a16:creationId xmlns:a16="http://schemas.microsoft.com/office/drawing/2014/main" id="{6D245C03-594E-45C7-BA22-8340A12BBFE1}"/>
              </a:ext>
            </a:extLst>
          </p:cNvPr>
          <p:cNvSpPr/>
          <p:nvPr/>
        </p:nvSpPr>
        <p:spPr>
          <a:xfrm>
            <a:off x="264459" y="224124"/>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cxnSp>
        <p:nvCxnSpPr>
          <p:cNvPr id="10" name="Straight Connector 9">
            <a:extLst>
              <a:ext uri="{FF2B5EF4-FFF2-40B4-BE49-F238E27FC236}">
                <a16:creationId xmlns:a16="http://schemas.microsoft.com/office/drawing/2014/main" id="{3455BE91-9DAB-47A6-B222-03C56F36F22D}"/>
              </a:ext>
            </a:extLst>
          </p:cNvPr>
          <p:cNvCxnSpPr>
            <a:cxnSpLocks/>
          </p:cNvCxnSpPr>
          <p:nvPr/>
        </p:nvCxnSpPr>
        <p:spPr>
          <a:xfrm>
            <a:off x="264459" y="1172853"/>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853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47288-F73E-4CF7-BA14-79DC58459BFC}"/>
              </a:ext>
            </a:extLst>
          </p:cNvPr>
          <p:cNvSpPr>
            <a:spLocks noGrp="1"/>
          </p:cNvSpPr>
          <p:nvPr>
            <p:ph type="dt" sz="half" idx="10"/>
          </p:nvPr>
        </p:nvSpPr>
        <p:spPr/>
        <p:txBody>
          <a:bodyPr/>
          <a:lstStyle/>
          <a:p>
            <a:fld id="{9330CB01-F911-4751-B342-7DBF8315159E}" type="datetime3">
              <a:rPr lang="en-US" smtClean="0"/>
              <a:t>10 April 2022</a:t>
            </a:fld>
            <a:endParaRPr lang="en-US"/>
          </a:p>
        </p:txBody>
      </p:sp>
      <p:sp>
        <p:nvSpPr>
          <p:cNvPr id="5" name="Footer Placeholder 4">
            <a:extLst>
              <a:ext uri="{FF2B5EF4-FFF2-40B4-BE49-F238E27FC236}">
                <a16:creationId xmlns:a16="http://schemas.microsoft.com/office/drawing/2014/main" id="{BA7A2A96-2B5E-4B7B-94F7-1C533B12277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60A607F-C717-488F-98EC-D00BF1D29FA0}"/>
              </a:ext>
            </a:extLst>
          </p:cNvPr>
          <p:cNvSpPr>
            <a:spLocks noGrp="1"/>
          </p:cNvSpPr>
          <p:nvPr>
            <p:ph type="sldNum" sz="quarter" idx="12"/>
          </p:nvPr>
        </p:nvSpPr>
        <p:spPr/>
        <p:txBody>
          <a:bodyPr/>
          <a:lstStyle/>
          <a:p>
            <a:fld id="{7B28076C-CE04-4A00-BFAA-A90EA8355859}" type="slidenum">
              <a:rPr lang="en-US" smtClean="0"/>
              <a:pPr/>
              <a:t>32</a:t>
            </a:fld>
            <a:endParaRPr lang="en-US"/>
          </a:p>
        </p:txBody>
      </p:sp>
      <p:sp>
        <p:nvSpPr>
          <p:cNvPr id="3" name="Content Placeholder 2">
            <a:extLst>
              <a:ext uri="{FF2B5EF4-FFF2-40B4-BE49-F238E27FC236}">
                <a16:creationId xmlns:a16="http://schemas.microsoft.com/office/drawing/2014/main" id="{82E69B8B-4BFD-4CE0-B7C2-B130CB61CBCB}"/>
              </a:ext>
            </a:extLst>
          </p:cNvPr>
          <p:cNvSpPr>
            <a:spLocks noGrp="1"/>
          </p:cNvSpPr>
          <p:nvPr>
            <p:ph idx="4294967295"/>
          </p:nvPr>
        </p:nvSpPr>
        <p:spPr>
          <a:xfrm>
            <a:off x="614597" y="929390"/>
            <a:ext cx="10962806" cy="5254053"/>
          </a:xfrm>
        </p:spPr>
        <p:txBody>
          <a:bodyPr>
            <a:normAutofit fontScale="92500" lnSpcReduction="10000"/>
          </a:bodyPr>
          <a:lstStyle/>
          <a:p>
            <a:r>
              <a:rPr lang="en-GB" b="1" dirty="0">
                <a:solidFill>
                  <a:schemeClr val="tx1">
                    <a:lumMod val="85000"/>
                    <a:lumOff val="15000"/>
                  </a:schemeClr>
                </a:solidFill>
                <a:latin typeface="Arial" panose="020B0604020202020204" pitchFamily="34" charset="0"/>
                <a:cs typeface="Arial" panose="020B0604020202020204" pitchFamily="34" charset="0"/>
              </a:rPr>
              <a:t>Random Forest:</a:t>
            </a:r>
          </a:p>
          <a:p>
            <a:r>
              <a:rPr lang="en-GB" sz="2600" dirty="0">
                <a:latin typeface="Arial" panose="020B0604020202020204" pitchFamily="34" charset="0"/>
                <a:cs typeface="Arial" panose="020B0604020202020204" pitchFamily="34" charset="0"/>
              </a:rPr>
              <a:t>The classification method we will try here is random forest. This method is good for prediction but a little bit difficult to interpret. </a:t>
            </a:r>
          </a:p>
          <a:p>
            <a:r>
              <a:rPr lang="en-GB" sz="2600" dirty="0">
                <a:latin typeface="Arial" panose="020B0604020202020204" pitchFamily="34" charset="0"/>
                <a:cs typeface="Arial" panose="020B0604020202020204" pitchFamily="34" charset="0"/>
              </a:rPr>
              <a:t>Since we are facing the binary category, Random Forest is a good classification method to try.</a:t>
            </a:r>
            <a:endParaRPr lang="en-GB" sz="2600" b="1" dirty="0">
              <a:solidFill>
                <a:schemeClr val="tx1">
                  <a:lumMod val="85000"/>
                  <a:lumOff val="15000"/>
                </a:schemeClr>
              </a:solidFill>
              <a:latin typeface="Arial" panose="020B0604020202020204" pitchFamily="34" charset="0"/>
              <a:cs typeface="Arial" panose="020B0604020202020204" pitchFamily="34" charset="0"/>
            </a:endParaRPr>
          </a:p>
          <a:p>
            <a:r>
              <a:rPr lang="en-GB" sz="2600" dirty="0">
                <a:latin typeface="Arial" panose="020B0604020202020204" pitchFamily="34" charset="0"/>
                <a:cs typeface="Arial" panose="020B0604020202020204" pitchFamily="34" charset="0"/>
              </a:rPr>
              <a:t>Random Forest will grow a big tree without trimming, then, take majority vote of the results of all the trees. </a:t>
            </a:r>
          </a:p>
          <a:p>
            <a:r>
              <a:rPr lang="en-GB" sz="2600" dirty="0">
                <a:latin typeface="Arial" panose="020B0604020202020204" pitchFamily="34" charset="0"/>
                <a:cs typeface="Arial" panose="020B0604020202020204" pitchFamily="34" charset="0"/>
              </a:rPr>
              <a:t>The process of this method is: </a:t>
            </a:r>
          </a:p>
          <a:p>
            <a:pPr marL="514350" indent="-514350">
              <a:buAutoNum type="arabicPeriod"/>
            </a:pPr>
            <a:r>
              <a:rPr lang="en-GB" sz="2600" dirty="0">
                <a:latin typeface="Arial" panose="020B0604020202020204" pitchFamily="34" charset="0"/>
                <a:cs typeface="Arial" panose="020B0604020202020204" pitchFamily="34" charset="0"/>
              </a:rPr>
              <a:t>Take a sample of size n from the training dataset.</a:t>
            </a:r>
          </a:p>
          <a:p>
            <a:pPr marL="514350" indent="-514350">
              <a:buAutoNum type="arabicPeriod"/>
            </a:pPr>
            <a:r>
              <a:rPr lang="en-GB" sz="2600" dirty="0">
                <a:latin typeface="Arial" panose="020B0604020202020204" pitchFamily="34" charset="0"/>
                <a:cs typeface="Arial" panose="020B0604020202020204" pitchFamily="34" charset="0"/>
              </a:rPr>
              <a:t>Randomly choose p variables from all the variables available.</a:t>
            </a:r>
          </a:p>
          <a:p>
            <a:pPr marL="514350" indent="-514350">
              <a:buAutoNum type="arabicPeriod"/>
            </a:pPr>
            <a:r>
              <a:rPr lang="en-GB" sz="2600" dirty="0">
                <a:latin typeface="Arial" panose="020B0604020202020204" pitchFamily="34" charset="0"/>
                <a:cs typeface="Arial" panose="020B0604020202020204" pitchFamily="34" charset="0"/>
              </a:rPr>
              <a:t>Train a single big tree on the sample dataset and using p variables. </a:t>
            </a:r>
          </a:p>
          <a:p>
            <a:pPr marL="514350" indent="-514350">
              <a:buAutoNum type="arabicPeriod"/>
            </a:pPr>
            <a:r>
              <a:rPr lang="en-GB" sz="2600" dirty="0">
                <a:latin typeface="Arial" panose="020B0604020202020204" pitchFamily="34" charset="0"/>
                <a:cs typeface="Arial" panose="020B0604020202020204" pitchFamily="34" charset="0"/>
              </a:rPr>
              <a:t>Repeat the step above B times. </a:t>
            </a:r>
          </a:p>
          <a:p>
            <a:pPr marL="514350" indent="-514350">
              <a:buAutoNum type="arabicPeriod"/>
            </a:pPr>
            <a:r>
              <a:rPr lang="en-GB" sz="2600" dirty="0">
                <a:latin typeface="Arial" panose="020B0604020202020204" pitchFamily="34" charset="0"/>
                <a:cs typeface="Arial" panose="020B0604020202020204" pitchFamily="34" charset="0"/>
              </a:rPr>
              <a:t>Take a majority vote of the results for all of the B trees.</a:t>
            </a:r>
            <a:endParaRPr lang="en-IN" sz="26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EB5BF6A-0173-4342-9B3B-6FCD7EAE339F}"/>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Tree>
    <p:extLst>
      <p:ext uri="{BB962C8B-B14F-4D97-AF65-F5344CB8AC3E}">
        <p14:creationId xmlns:p14="http://schemas.microsoft.com/office/powerpoint/2010/main" val="1310350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3BEDC98-7061-4761-B210-804FD08FE4C9}"/>
              </a:ext>
            </a:extLst>
          </p:cNvPr>
          <p:cNvSpPr>
            <a:spLocks noGrp="1"/>
          </p:cNvSpPr>
          <p:nvPr>
            <p:ph type="dt" sz="half" idx="10"/>
          </p:nvPr>
        </p:nvSpPr>
        <p:spPr/>
        <p:txBody>
          <a:bodyPr/>
          <a:lstStyle/>
          <a:p>
            <a:fld id="{833227B9-A33A-4117-B284-7B715EAD9A3B}" type="datetime3">
              <a:rPr lang="en-US" smtClean="0"/>
              <a:t>10 April 2022</a:t>
            </a:fld>
            <a:endParaRPr lang="en-US" dirty="0"/>
          </a:p>
        </p:txBody>
      </p:sp>
      <p:sp>
        <p:nvSpPr>
          <p:cNvPr id="5" name="Footer Placeholder 4">
            <a:extLst>
              <a:ext uri="{FF2B5EF4-FFF2-40B4-BE49-F238E27FC236}">
                <a16:creationId xmlns:a16="http://schemas.microsoft.com/office/drawing/2014/main" id="{9C9CC87B-3BFA-42BC-9523-0A7EB34BB8E6}"/>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id="{F1956E17-839E-4C44-955A-C1A91BE4544C}"/>
              </a:ext>
            </a:extLst>
          </p:cNvPr>
          <p:cNvSpPr>
            <a:spLocks noGrp="1"/>
          </p:cNvSpPr>
          <p:nvPr>
            <p:ph type="sldNum" sz="quarter" idx="12"/>
          </p:nvPr>
        </p:nvSpPr>
        <p:spPr/>
        <p:txBody>
          <a:bodyPr/>
          <a:lstStyle/>
          <a:p>
            <a:fld id="{7B28076C-CE04-4A00-BFAA-A90EA8355859}" type="slidenum">
              <a:rPr lang="en-US" smtClean="0"/>
              <a:pPr/>
              <a:t>33</a:t>
            </a:fld>
            <a:endParaRPr lang="en-US" dirty="0"/>
          </a:p>
        </p:txBody>
      </p:sp>
      <p:sp>
        <p:nvSpPr>
          <p:cNvPr id="3" name="Content Placeholder 2">
            <a:extLst>
              <a:ext uri="{FF2B5EF4-FFF2-40B4-BE49-F238E27FC236}">
                <a16:creationId xmlns:a16="http://schemas.microsoft.com/office/drawing/2014/main" id="{0349DF3E-1E7F-42BA-A1C1-967D56DA1CAD}"/>
              </a:ext>
            </a:extLst>
          </p:cNvPr>
          <p:cNvSpPr>
            <a:spLocks noGrp="1"/>
          </p:cNvSpPr>
          <p:nvPr>
            <p:ph idx="4294967295"/>
          </p:nvPr>
        </p:nvSpPr>
        <p:spPr>
          <a:xfrm>
            <a:off x="646451" y="1166018"/>
            <a:ext cx="10899098" cy="4525963"/>
          </a:xfrm>
        </p:spPr>
        <p:txBody>
          <a:bodyPr/>
          <a:lstStyle/>
          <a:p>
            <a:r>
              <a:rPr lang="en-GB" dirty="0">
                <a:solidFill>
                  <a:schemeClr val="tx1">
                    <a:lumMod val="85000"/>
                    <a:lumOff val="15000"/>
                  </a:schemeClr>
                </a:solidFill>
                <a:latin typeface="Arial" panose="020B0604020202020204" pitchFamily="34" charset="0"/>
                <a:cs typeface="Arial" panose="020B0604020202020204" pitchFamily="34" charset="0"/>
              </a:rPr>
              <a:t>K-NN:</a:t>
            </a:r>
          </a:p>
          <a:p>
            <a:r>
              <a:rPr lang="en-GB" sz="2400" dirty="0">
                <a:latin typeface="Arial" panose="020B0604020202020204" pitchFamily="34" charset="0"/>
                <a:cs typeface="Arial" panose="020B0604020202020204" pitchFamily="34" charset="0"/>
              </a:rPr>
              <a:t>Regular linear regression makes assumptions about the structure of the data (high bias), but its predictions are stable (low variance). We need a more flexible model that makes fewer assumptions.</a:t>
            </a:r>
          </a:p>
          <a:p>
            <a:r>
              <a:rPr lang="en-GB" sz="2400" dirty="0">
                <a:latin typeface="Arial" panose="020B0604020202020204" pitchFamily="34" charset="0"/>
                <a:cs typeface="Arial" panose="020B0604020202020204" pitchFamily="34" charset="0"/>
              </a:rPr>
              <a:t> In contrast to linear regression methods, the k-nearest neighbor methods implement non-linear boundaries to our training and test data. </a:t>
            </a:r>
          </a:p>
          <a:p>
            <a:r>
              <a:rPr lang="en-GB" sz="2400" dirty="0">
                <a:latin typeface="Arial" panose="020B0604020202020204" pitchFamily="34" charset="0"/>
                <a:cs typeface="Arial" panose="020B0604020202020204" pitchFamily="34" charset="0"/>
              </a:rPr>
              <a:t>The k-NN method uses the average outcome value of its k nearest neighbors based on Euclidian distance.</a:t>
            </a:r>
          </a:p>
          <a:p>
            <a:endParaRPr lang="en-IN" sz="24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B0DA4080-ECA7-45A0-8D3E-6919856A29E4}"/>
              </a:ext>
            </a:extLst>
          </p:cNvPr>
          <p:cNvPicPr>
            <a:picLocks noChangeAspect="1"/>
          </p:cNvPicPr>
          <p:nvPr/>
        </p:nvPicPr>
        <p:blipFill>
          <a:blip r:embed="rId2"/>
          <a:stretch>
            <a:fillRect/>
          </a:stretch>
        </p:blipFill>
        <p:spPr>
          <a:xfrm>
            <a:off x="4942615" y="4538271"/>
            <a:ext cx="2066925" cy="781050"/>
          </a:xfrm>
          <a:prstGeom prst="rect">
            <a:avLst/>
          </a:prstGeom>
          <a:ln>
            <a:solidFill>
              <a:schemeClr val="tx1"/>
            </a:solidFill>
          </a:ln>
        </p:spPr>
      </p:pic>
      <p:sp>
        <p:nvSpPr>
          <p:cNvPr id="10" name="Rectangle 9">
            <a:extLst>
              <a:ext uri="{FF2B5EF4-FFF2-40B4-BE49-F238E27FC236}">
                <a16:creationId xmlns:a16="http://schemas.microsoft.com/office/drawing/2014/main" id="{4BA7177E-D05A-403F-A6AA-3F3F3E922C24}"/>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spTree>
    <p:extLst>
      <p:ext uri="{BB962C8B-B14F-4D97-AF65-F5344CB8AC3E}">
        <p14:creationId xmlns:p14="http://schemas.microsoft.com/office/powerpoint/2010/main" val="2391071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6935DB-FDBC-4330-BAE9-C1AF40FE5E5C}"/>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sp>
        <p:nvSpPr>
          <p:cNvPr id="3" name="TextBox 2">
            <a:extLst>
              <a:ext uri="{FF2B5EF4-FFF2-40B4-BE49-F238E27FC236}">
                <a16:creationId xmlns:a16="http://schemas.microsoft.com/office/drawing/2014/main" id="{7CDE2492-16C0-4897-9D59-DADE25E38682}"/>
              </a:ext>
            </a:extLst>
          </p:cNvPr>
          <p:cNvSpPr txBox="1"/>
          <p:nvPr/>
        </p:nvSpPr>
        <p:spPr>
          <a:xfrm>
            <a:off x="407894" y="421341"/>
            <a:ext cx="11376212" cy="4493538"/>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Measurement and Analysis</a:t>
            </a:r>
          </a:p>
          <a:p>
            <a:endParaRPr lang="en-US"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One of the first desires that probably comes to mind is efficiency. When building your app,you want to be able to reach as many people as you can. You also want to reach them on a consistent basis in a way that doesn’t involve you spending all your time sending emails to everyone.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This method is much more implemented day by day and used in daily life.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 will reduce the potential for errors. </a:t>
            </a: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Interpretation of Results</a:t>
            </a:r>
          </a:p>
          <a:p>
            <a:endParaRPr lang="en-US" sz="2000" dirty="0">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E7AB2F6D-D738-49CF-AF43-A90674C79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59" y="4267201"/>
            <a:ext cx="11008659" cy="1945341"/>
          </a:xfrm>
          <a:prstGeom prst="rect">
            <a:avLst/>
          </a:prstGeom>
        </p:spPr>
      </p:pic>
      <p:sp>
        <p:nvSpPr>
          <p:cNvPr id="4" name="Date Placeholder 3">
            <a:extLst>
              <a:ext uri="{FF2B5EF4-FFF2-40B4-BE49-F238E27FC236}">
                <a16:creationId xmlns:a16="http://schemas.microsoft.com/office/drawing/2014/main" id="{307492EB-0402-47EA-B2BD-2285FE15B4C9}"/>
              </a:ext>
            </a:extLst>
          </p:cNvPr>
          <p:cNvSpPr>
            <a:spLocks noGrp="1"/>
          </p:cNvSpPr>
          <p:nvPr>
            <p:ph type="dt" sz="half" idx="10"/>
          </p:nvPr>
        </p:nvSpPr>
        <p:spPr/>
        <p:txBody>
          <a:bodyPr/>
          <a:lstStyle/>
          <a:p>
            <a:fld id="{4497F018-0323-4439-A74E-984C8616AADD}" type="datetime3">
              <a:rPr lang="en-US" smtClean="0"/>
              <a:t>10 April 2022</a:t>
            </a:fld>
            <a:endParaRPr lang="en-IN" dirty="0"/>
          </a:p>
        </p:txBody>
      </p:sp>
      <p:sp>
        <p:nvSpPr>
          <p:cNvPr id="6" name="Footer Placeholder 5">
            <a:extLst>
              <a:ext uri="{FF2B5EF4-FFF2-40B4-BE49-F238E27FC236}">
                <a16:creationId xmlns:a16="http://schemas.microsoft.com/office/drawing/2014/main" id="{DA601A85-4D01-44CB-A4AC-A870DF3020CD}"/>
              </a:ext>
            </a:extLst>
          </p:cNvPr>
          <p:cNvSpPr>
            <a:spLocks noGrp="1"/>
          </p:cNvSpPr>
          <p:nvPr>
            <p:ph type="ftr" sz="quarter" idx="11"/>
          </p:nvPr>
        </p:nvSpPr>
        <p:spPr/>
        <p:txBody>
          <a:bodyPr/>
          <a:lstStyle/>
          <a:p>
            <a:r>
              <a:rPr lang="en-IN" dirty="0"/>
              <a:t>Department of CSE</a:t>
            </a:r>
          </a:p>
        </p:txBody>
      </p:sp>
      <p:sp>
        <p:nvSpPr>
          <p:cNvPr id="7" name="Slide Number Placeholder 6">
            <a:extLst>
              <a:ext uri="{FF2B5EF4-FFF2-40B4-BE49-F238E27FC236}">
                <a16:creationId xmlns:a16="http://schemas.microsoft.com/office/drawing/2014/main" id="{B4E8B683-A2F8-41BE-AF0E-7F1F07E3103B}"/>
              </a:ext>
            </a:extLst>
          </p:cNvPr>
          <p:cNvSpPr>
            <a:spLocks noGrp="1"/>
          </p:cNvSpPr>
          <p:nvPr>
            <p:ph type="sldNum" sz="quarter" idx="12"/>
          </p:nvPr>
        </p:nvSpPr>
        <p:spPr/>
        <p:txBody>
          <a:bodyPr/>
          <a:lstStyle/>
          <a:p>
            <a:fld id="{D04251FC-0BAE-48D3-9F86-333DDD71FD51}" type="slidenum">
              <a:rPr lang="en-IN" smtClean="0"/>
              <a:t>34</a:t>
            </a:fld>
            <a:endParaRPr lang="en-IN" dirty="0"/>
          </a:p>
        </p:txBody>
      </p:sp>
    </p:spTree>
    <p:extLst>
      <p:ext uri="{BB962C8B-B14F-4D97-AF65-F5344CB8AC3E}">
        <p14:creationId xmlns:p14="http://schemas.microsoft.com/office/powerpoint/2010/main" val="1235546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B1FE0F-D384-49E3-BF31-675320AFF099}"/>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cxnSp>
        <p:nvCxnSpPr>
          <p:cNvPr id="3" name="Straight Connector 2">
            <a:extLst>
              <a:ext uri="{FF2B5EF4-FFF2-40B4-BE49-F238E27FC236}">
                <a16:creationId xmlns:a16="http://schemas.microsoft.com/office/drawing/2014/main" id="{B1663140-2197-4624-B879-01A235F828E2}"/>
              </a:ext>
            </a:extLst>
          </p:cNvPr>
          <p:cNvCxnSpPr>
            <a:cxnSpLocks/>
          </p:cNvCxnSpPr>
          <p:nvPr/>
        </p:nvCxnSpPr>
        <p:spPr>
          <a:xfrm>
            <a:off x="264459" y="936350"/>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A016F2E-B6D1-4353-8A8B-1B7C2898E632}"/>
              </a:ext>
            </a:extLst>
          </p:cNvPr>
          <p:cNvSpPr txBox="1"/>
          <p:nvPr/>
        </p:nvSpPr>
        <p:spPr>
          <a:xfrm>
            <a:off x="519954" y="228464"/>
            <a:ext cx="9861176" cy="707886"/>
          </a:xfrm>
          <a:prstGeom prst="rect">
            <a:avLst/>
          </a:prstGeom>
          <a:noFill/>
        </p:spPr>
        <p:txBody>
          <a:bodyPr wrap="square">
            <a:spAutoFit/>
          </a:bodyPr>
          <a:lstStyle/>
          <a:p>
            <a:r>
              <a:rPr lang="en-US" sz="4000" dirty="0">
                <a:solidFill>
                  <a:srgbClr val="C00000"/>
                </a:solidFill>
                <a:latin typeface="Arial" pitchFamily="34" charset="0"/>
                <a:cs typeface="Arial" pitchFamily="34" charset="0"/>
              </a:rPr>
              <a:t>Results and Discussion</a:t>
            </a:r>
            <a:endParaRPr lang="en-IN" sz="4000" dirty="0"/>
          </a:p>
        </p:txBody>
      </p:sp>
      <p:sp>
        <p:nvSpPr>
          <p:cNvPr id="6" name="TextBox 5">
            <a:extLst>
              <a:ext uri="{FF2B5EF4-FFF2-40B4-BE49-F238E27FC236}">
                <a16:creationId xmlns:a16="http://schemas.microsoft.com/office/drawing/2014/main" id="{DCEC2685-463E-4C81-AAE0-EA9D68D786F0}"/>
              </a:ext>
            </a:extLst>
          </p:cNvPr>
          <p:cNvSpPr txBox="1"/>
          <p:nvPr/>
        </p:nvSpPr>
        <p:spPr>
          <a:xfrm>
            <a:off x="358589" y="936350"/>
            <a:ext cx="11277600" cy="553997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After running the flask app the output will be</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http://127.0.0.1:5000/ copy this and paste this local browser and click enter.</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US" dirty="0"/>
              <a:t>This is our home page where we get to know the summary of the project</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B722664-779D-42DA-B53C-DCF211377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93710"/>
            <a:ext cx="9009530" cy="1501270"/>
          </a:xfrm>
          <a:prstGeom prst="rect">
            <a:avLst/>
          </a:prstGeom>
        </p:spPr>
      </p:pic>
      <p:pic>
        <p:nvPicPr>
          <p:cNvPr id="10" name="Picture 9">
            <a:extLst>
              <a:ext uri="{FF2B5EF4-FFF2-40B4-BE49-F238E27FC236}">
                <a16:creationId xmlns:a16="http://schemas.microsoft.com/office/drawing/2014/main" id="{53E150FA-52D5-4127-891D-4D6FA3EE1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11" y="3246931"/>
            <a:ext cx="10954870" cy="2604984"/>
          </a:xfrm>
          <a:prstGeom prst="rect">
            <a:avLst/>
          </a:prstGeom>
        </p:spPr>
      </p:pic>
      <p:sp>
        <p:nvSpPr>
          <p:cNvPr id="4" name="Date Placeholder 3">
            <a:extLst>
              <a:ext uri="{FF2B5EF4-FFF2-40B4-BE49-F238E27FC236}">
                <a16:creationId xmlns:a16="http://schemas.microsoft.com/office/drawing/2014/main" id="{B448EB3A-88F6-458E-A57A-A9EAAB367EDE}"/>
              </a:ext>
            </a:extLst>
          </p:cNvPr>
          <p:cNvSpPr>
            <a:spLocks noGrp="1"/>
          </p:cNvSpPr>
          <p:nvPr>
            <p:ph type="dt" sz="half" idx="10"/>
          </p:nvPr>
        </p:nvSpPr>
        <p:spPr/>
        <p:txBody>
          <a:bodyPr/>
          <a:lstStyle/>
          <a:p>
            <a:fld id="{FE5524AE-7502-4935-B4D7-669E4370A326}" type="datetime3">
              <a:rPr lang="en-US" smtClean="0"/>
              <a:t>10 April 2022</a:t>
            </a:fld>
            <a:endParaRPr lang="en-IN" dirty="0"/>
          </a:p>
        </p:txBody>
      </p:sp>
      <p:sp>
        <p:nvSpPr>
          <p:cNvPr id="7" name="Footer Placeholder 6">
            <a:extLst>
              <a:ext uri="{FF2B5EF4-FFF2-40B4-BE49-F238E27FC236}">
                <a16:creationId xmlns:a16="http://schemas.microsoft.com/office/drawing/2014/main" id="{9A61DD28-66E7-49E1-8242-9EFBCF38676C}"/>
              </a:ext>
            </a:extLst>
          </p:cNvPr>
          <p:cNvSpPr>
            <a:spLocks noGrp="1"/>
          </p:cNvSpPr>
          <p:nvPr>
            <p:ph type="ftr" sz="quarter" idx="11"/>
          </p:nvPr>
        </p:nvSpPr>
        <p:spPr/>
        <p:txBody>
          <a:bodyPr/>
          <a:lstStyle/>
          <a:p>
            <a:r>
              <a:rPr lang="en-IN" dirty="0"/>
              <a:t>Department of CSE</a:t>
            </a:r>
          </a:p>
        </p:txBody>
      </p:sp>
      <p:sp>
        <p:nvSpPr>
          <p:cNvPr id="9" name="Slide Number Placeholder 8">
            <a:extLst>
              <a:ext uri="{FF2B5EF4-FFF2-40B4-BE49-F238E27FC236}">
                <a16:creationId xmlns:a16="http://schemas.microsoft.com/office/drawing/2014/main" id="{3893F38B-2F5E-4435-98CD-C980B3386F86}"/>
              </a:ext>
            </a:extLst>
          </p:cNvPr>
          <p:cNvSpPr>
            <a:spLocks noGrp="1"/>
          </p:cNvSpPr>
          <p:nvPr>
            <p:ph type="sldNum" sz="quarter" idx="12"/>
          </p:nvPr>
        </p:nvSpPr>
        <p:spPr/>
        <p:txBody>
          <a:bodyPr/>
          <a:lstStyle/>
          <a:p>
            <a:fld id="{D04251FC-0BAE-48D3-9F86-333DDD71FD51}" type="slidenum">
              <a:rPr lang="en-IN" smtClean="0"/>
              <a:t>35</a:t>
            </a:fld>
            <a:endParaRPr lang="en-IN" dirty="0"/>
          </a:p>
        </p:txBody>
      </p:sp>
    </p:spTree>
    <p:extLst>
      <p:ext uri="{BB962C8B-B14F-4D97-AF65-F5344CB8AC3E}">
        <p14:creationId xmlns:p14="http://schemas.microsoft.com/office/powerpoint/2010/main" val="15408079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5CF7A2-67AC-453E-9F1B-3381C76D5F6B}"/>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pic>
        <p:nvPicPr>
          <p:cNvPr id="5" name="Picture 4">
            <a:extLst>
              <a:ext uri="{FF2B5EF4-FFF2-40B4-BE49-F238E27FC236}">
                <a16:creationId xmlns:a16="http://schemas.microsoft.com/office/drawing/2014/main" id="{78EFCD50-8DBB-4FE1-9765-F151E7E9B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166" y="1030941"/>
            <a:ext cx="9215716" cy="5405718"/>
          </a:xfrm>
          <a:prstGeom prst="rect">
            <a:avLst/>
          </a:prstGeom>
        </p:spPr>
      </p:pic>
      <p:sp>
        <p:nvSpPr>
          <p:cNvPr id="6" name="TextBox 5">
            <a:extLst>
              <a:ext uri="{FF2B5EF4-FFF2-40B4-BE49-F238E27FC236}">
                <a16:creationId xmlns:a16="http://schemas.microsoft.com/office/drawing/2014/main" id="{574BBE52-E293-43FD-9D7B-F8D9737CD986}"/>
              </a:ext>
            </a:extLst>
          </p:cNvPr>
          <p:cNvSpPr txBox="1"/>
          <p:nvPr/>
        </p:nvSpPr>
        <p:spPr>
          <a:xfrm>
            <a:off x="421341" y="412376"/>
            <a:ext cx="8624047" cy="400110"/>
          </a:xfrm>
          <a:prstGeom prst="rect">
            <a:avLst/>
          </a:prstGeom>
          <a:noFill/>
        </p:spPr>
        <p:txBody>
          <a:bodyPr wrap="square" rtlCol="0">
            <a:spAutoFit/>
          </a:bodyPr>
          <a:lstStyle/>
          <a:p>
            <a:r>
              <a:rPr lang="en-IN" sz="2000" b="0" i="0" dirty="0">
                <a:effectLst/>
                <a:latin typeface="Arial" panose="020B0604020202020204" pitchFamily="34" charset="0"/>
                <a:cs typeface="Arial" panose="020B0604020202020204" pitchFamily="34" charset="0"/>
              </a:rPr>
              <a:t>Prediction Page:</a:t>
            </a:r>
            <a:endParaRPr lang="en-IN" sz="20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9CE69D5F-EACD-4E2B-B5C8-5D34744A213C}"/>
              </a:ext>
            </a:extLst>
          </p:cNvPr>
          <p:cNvSpPr>
            <a:spLocks noGrp="1"/>
          </p:cNvSpPr>
          <p:nvPr>
            <p:ph type="dt" sz="half" idx="10"/>
          </p:nvPr>
        </p:nvSpPr>
        <p:spPr/>
        <p:txBody>
          <a:bodyPr/>
          <a:lstStyle/>
          <a:p>
            <a:fld id="{BF888DBA-D93D-4159-9067-90A62E2A50CC}" type="datetime3">
              <a:rPr lang="en-US" smtClean="0"/>
              <a:t>10 April 2022</a:t>
            </a:fld>
            <a:endParaRPr lang="en-IN" dirty="0"/>
          </a:p>
        </p:txBody>
      </p:sp>
      <p:sp>
        <p:nvSpPr>
          <p:cNvPr id="4" name="Footer Placeholder 3">
            <a:extLst>
              <a:ext uri="{FF2B5EF4-FFF2-40B4-BE49-F238E27FC236}">
                <a16:creationId xmlns:a16="http://schemas.microsoft.com/office/drawing/2014/main" id="{A9B56FD3-7031-42EA-8146-E64C89766E85}"/>
              </a:ext>
            </a:extLst>
          </p:cNvPr>
          <p:cNvSpPr>
            <a:spLocks noGrp="1"/>
          </p:cNvSpPr>
          <p:nvPr>
            <p:ph type="ftr" sz="quarter" idx="11"/>
          </p:nvPr>
        </p:nvSpPr>
        <p:spPr/>
        <p:txBody>
          <a:bodyPr/>
          <a:lstStyle/>
          <a:p>
            <a:r>
              <a:rPr lang="en-IN" dirty="0"/>
              <a:t>Department of CSE</a:t>
            </a:r>
          </a:p>
        </p:txBody>
      </p:sp>
      <p:sp>
        <p:nvSpPr>
          <p:cNvPr id="7" name="Slide Number Placeholder 6">
            <a:extLst>
              <a:ext uri="{FF2B5EF4-FFF2-40B4-BE49-F238E27FC236}">
                <a16:creationId xmlns:a16="http://schemas.microsoft.com/office/drawing/2014/main" id="{448E2DA3-2AA9-4CE3-ABB4-52C536CF0121}"/>
              </a:ext>
            </a:extLst>
          </p:cNvPr>
          <p:cNvSpPr>
            <a:spLocks noGrp="1"/>
          </p:cNvSpPr>
          <p:nvPr>
            <p:ph type="sldNum" sz="quarter" idx="12"/>
          </p:nvPr>
        </p:nvSpPr>
        <p:spPr/>
        <p:txBody>
          <a:bodyPr/>
          <a:lstStyle/>
          <a:p>
            <a:fld id="{D04251FC-0BAE-48D3-9F86-333DDD71FD51}" type="slidenum">
              <a:rPr lang="en-IN" smtClean="0"/>
              <a:t>36</a:t>
            </a:fld>
            <a:endParaRPr lang="en-IN" dirty="0"/>
          </a:p>
        </p:txBody>
      </p:sp>
    </p:spTree>
    <p:extLst>
      <p:ext uri="{BB962C8B-B14F-4D97-AF65-F5344CB8AC3E}">
        <p14:creationId xmlns:p14="http://schemas.microsoft.com/office/powerpoint/2010/main" val="2538921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9E96E6-A859-4563-9E55-2FC5D7E585A0}"/>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pic>
        <p:nvPicPr>
          <p:cNvPr id="4" name="Picture 3">
            <a:extLst>
              <a:ext uri="{FF2B5EF4-FFF2-40B4-BE49-F238E27FC236}">
                <a16:creationId xmlns:a16="http://schemas.microsoft.com/office/drawing/2014/main" id="{4BB1B8F4-2957-4F0C-9F50-C3FBBFDDA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510" y="340658"/>
            <a:ext cx="9720043" cy="2528048"/>
          </a:xfrm>
          <a:prstGeom prst="rect">
            <a:avLst/>
          </a:prstGeom>
        </p:spPr>
      </p:pic>
      <p:pic>
        <p:nvPicPr>
          <p:cNvPr id="6" name="Picture 5">
            <a:extLst>
              <a:ext uri="{FF2B5EF4-FFF2-40B4-BE49-F238E27FC236}">
                <a16:creationId xmlns:a16="http://schemas.microsoft.com/office/drawing/2014/main" id="{9BA31EAC-C063-4EB9-B4E6-2A17228837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965" y="3029039"/>
            <a:ext cx="9807131" cy="2832848"/>
          </a:xfrm>
          <a:prstGeom prst="rect">
            <a:avLst/>
          </a:prstGeom>
        </p:spPr>
      </p:pic>
      <p:sp>
        <p:nvSpPr>
          <p:cNvPr id="7" name="TextBox 6">
            <a:extLst>
              <a:ext uri="{FF2B5EF4-FFF2-40B4-BE49-F238E27FC236}">
                <a16:creationId xmlns:a16="http://schemas.microsoft.com/office/drawing/2014/main" id="{A4E37ADB-9EA2-4EB0-86E9-79FB2115FD27}"/>
              </a:ext>
            </a:extLst>
          </p:cNvPr>
          <p:cNvSpPr txBox="1"/>
          <p:nvPr/>
        </p:nvSpPr>
        <p:spPr>
          <a:xfrm>
            <a:off x="509965" y="6096000"/>
            <a:ext cx="1111725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As we see the predicted output is displayed on the User Interface </a:t>
            </a:r>
            <a:endParaRPr lang="en-IN" sz="20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DCF8C274-69ED-49BD-9B8E-F9C37134CB1C}"/>
              </a:ext>
            </a:extLst>
          </p:cNvPr>
          <p:cNvSpPr>
            <a:spLocks noGrp="1"/>
          </p:cNvSpPr>
          <p:nvPr>
            <p:ph type="dt" sz="half" idx="10"/>
          </p:nvPr>
        </p:nvSpPr>
        <p:spPr/>
        <p:txBody>
          <a:bodyPr/>
          <a:lstStyle/>
          <a:p>
            <a:fld id="{26108856-6731-4D6B-AE87-5FE5D1C8E903}" type="datetime3">
              <a:rPr lang="en-US" smtClean="0"/>
              <a:t>10 April 2022</a:t>
            </a:fld>
            <a:endParaRPr lang="en-IN" dirty="0"/>
          </a:p>
        </p:txBody>
      </p:sp>
      <p:sp>
        <p:nvSpPr>
          <p:cNvPr id="5" name="Footer Placeholder 4">
            <a:extLst>
              <a:ext uri="{FF2B5EF4-FFF2-40B4-BE49-F238E27FC236}">
                <a16:creationId xmlns:a16="http://schemas.microsoft.com/office/drawing/2014/main" id="{0BAF415C-2B75-4C22-AFC2-56B746BC6EFD}"/>
              </a:ext>
            </a:extLst>
          </p:cNvPr>
          <p:cNvSpPr>
            <a:spLocks noGrp="1"/>
          </p:cNvSpPr>
          <p:nvPr>
            <p:ph type="ftr" sz="quarter" idx="11"/>
          </p:nvPr>
        </p:nvSpPr>
        <p:spPr/>
        <p:txBody>
          <a:bodyPr/>
          <a:lstStyle/>
          <a:p>
            <a:r>
              <a:rPr lang="en-IN" dirty="0"/>
              <a:t>Department of CSE</a:t>
            </a:r>
          </a:p>
        </p:txBody>
      </p:sp>
      <p:sp>
        <p:nvSpPr>
          <p:cNvPr id="8" name="Slide Number Placeholder 7">
            <a:extLst>
              <a:ext uri="{FF2B5EF4-FFF2-40B4-BE49-F238E27FC236}">
                <a16:creationId xmlns:a16="http://schemas.microsoft.com/office/drawing/2014/main" id="{BB6DE25D-8E42-4ABA-83D4-307B0FD1DED9}"/>
              </a:ext>
            </a:extLst>
          </p:cNvPr>
          <p:cNvSpPr>
            <a:spLocks noGrp="1"/>
          </p:cNvSpPr>
          <p:nvPr>
            <p:ph type="sldNum" sz="quarter" idx="12"/>
          </p:nvPr>
        </p:nvSpPr>
        <p:spPr/>
        <p:txBody>
          <a:bodyPr/>
          <a:lstStyle/>
          <a:p>
            <a:fld id="{D04251FC-0BAE-48D3-9F86-333DDD71FD51}" type="slidenum">
              <a:rPr lang="en-IN" smtClean="0"/>
              <a:t>37</a:t>
            </a:fld>
            <a:endParaRPr lang="en-IN" dirty="0"/>
          </a:p>
        </p:txBody>
      </p:sp>
    </p:spTree>
    <p:extLst>
      <p:ext uri="{BB962C8B-B14F-4D97-AF65-F5344CB8AC3E}">
        <p14:creationId xmlns:p14="http://schemas.microsoft.com/office/powerpoint/2010/main" val="2659762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028A9B-A4BC-4CA4-B2B9-1E45E8A46A5D}"/>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sp>
        <p:nvSpPr>
          <p:cNvPr id="3" name="TextBox 2">
            <a:extLst>
              <a:ext uri="{FF2B5EF4-FFF2-40B4-BE49-F238E27FC236}">
                <a16:creationId xmlns:a16="http://schemas.microsoft.com/office/drawing/2014/main" id="{F8E46162-52F3-4E45-A8CA-B7E2BD92434C}"/>
              </a:ext>
            </a:extLst>
          </p:cNvPr>
          <p:cNvSpPr txBox="1"/>
          <p:nvPr/>
        </p:nvSpPr>
        <p:spPr>
          <a:xfrm>
            <a:off x="412377" y="305830"/>
            <a:ext cx="11304494" cy="415498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This project focuses on the related works of various authors on liver disease such that algorithms were implemented using 654ewsw7 that is a machine learning software written in Python. Various attributes that are essential in the prediction of liver disease were examined and the dataset of liver patients were also evaluated. This project compares various classification algorithms such as Random Forest, Support Vector Machine and KNN classification Algorithm with an aim to identify the best technique.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Based on this study, Random Forest with the highest accuracy outperformed the other algorithms and can be further utilised in the prediction of liver disease recommended to the user.</a:t>
            </a:r>
            <a:endParaRPr lang="en-IN" sz="24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FABD6147-B38F-43A3-B058-9E1A75C4F74B}"/>
              </a:ext>
            </a:extLst>
          </p:cNvPr>
          <p:cNvSpPr>
            <a:spLocks noGrp="1"/>
          </p:cNvSpPr>
          <p:nvPr>
            <p:ph type="dt" sz="half" idx="10"/>
          </p:nvPr>
        </p:nvSpPr>
        <p:spPr/>
        <p:txBody>
          <a:bodyPr/>
          <a:lstStyle/>
          <a:p>
            <a:fld id="{C72626E9-B6B8-408A-90EC-BFD3EDB0CECD}" type="datetime3">
              <a:rPr lang="en-US" smtClean="0"/>
              <a:t>10 April 2022</a:t>
            </a:fld>
            <a:endParaRPr lang="en-IN"/>
          </a:p>
        </p:txBody>
      </p:sp>
      <p:sp>
        <p:nvSpPr>
          <p:cNvPr id="5" name="Footer Placeholder 4">
            <a:extLst>
              <a:ext uri="{FF2B5EF4-FFF2-40B4-BE49-F238E27FC236}">
                <a16:creationId xmlns:a16="http://schemas.microsoft.com/office/drawing/2014/main" id="{6720C600-6289-4855-A1B8-23EB73A9ACDF}"/>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0D598269-10BF-4620-93D7-DDBF19DFE315}"/>
              </a:ext>
            </a:extLst>
          </p:cNvPr>
          <p:cNvSpPr>
            <a:spLocks noGrp="1"/>
          </p:cNvSpPr>
          <p:nvPr>
            <p:ph type="sldNum" sz="quarter" idx="12"/>
          </p:nvPr>
        </p:nvSpPr>
        <p:spPr/>
        <p:txBody>
          <a:bodyPr/>
          <a:lstStyle/>
          <a:p>
            <a:fld id="{D04251FC-0BAE-48D3-9F86-333DDD71FD51}" type="slidenum">
              <a:rPr lang="en-IN" smtClean="0"/>
              <a:t>38</a:t>
            </a:fld>
            <a:endParaRPr lang="en-IN"/>
          </a:p>
        </p:txBody>
      </p:sp>
    </p:spTree>
    <p:extLst>
      <p:ext uri="{BB962C8B-B14F-4D97-AF65-F5344CB8AC3E}">
        <p14:creationId xmlns:p14="http://schemas.microsoft.com/office/powerpoint/2010/main" val="3401072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91715D-9DCA-47BE-A037-DEE1457E2CAA}"/>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cxnSp>
        <p:nvCxnSpPr>
          <p:cNvPr id="3" name="Straight Connector 2">
            <a:extLst>
              <a:ext uri="{FF2B5EF4-FFF2-40B4-BE49-F238E27FC236}">
                <a16:creationId xmlns:a16="http://schemas.microsoft.com/office/drawing/2014/main" id="{21C1139A-DF50-4CD0-9EF2-D1F6ABF28209}"/>
              </a:ext>
            </a:extLst>
          </p:cNvPr>
          <p:cNvCxnSpPr>
            <a:cxnSpLocks/>
          </p:cNvCxnSpPr>
          <p:nvPr/>
        </p:nvCxnSpPr>
        <p:spPr>
          <a:xfrm>
            <a:off x="264459" y="878539"/>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965AD11-0448-4EC6-96DB-525A04A7A1F4}"/>
              </a:ext>
            </a:extLst>
          </p:cNvPr>
          <p:cNvSpPr txBox="1"/>
          <p:nvPr/>
        </p:nvSpPr>
        <p:spPr>
          <a:xfrm>
            <a:off x="394447" y="180324"/>
            <a:ext cx="7664824" cy="769441"/>
          </a:xfrm>
          <a:prstGeom prst="rect">
            <a:avLst/>
          </a:prstGeom>
          <a:noFill/>
        </p:spPr>
        <p:txBody>
          <a:bodyPr wrap="square" rtlCol="0">
            <a:spAutoFit/>
          </a:bodyPr>
          <a:lstStyle/>
          <a:p>
            <a:r>
              <a:rPr lang="en-US" sz="4400" dirty="0">
                <a:solidFill>
                  <a:srgbClr val="C00000"/>
                </a:solidFill>
                <a:latin typeface="Arial" pitchFamily="34" charset="0"/>
                <a:cs typeface="Arial" pitchFamily="34" charset="0"/>
              </a:rPr>
              <a:t>Conclusion</a:t>
            </a:r>
            <a:endParaRPr lang="en-IN" dirty="0"/>
          </a:p>
        </p:txBody>
      </p:sp>
      <p:sp>
        <p:nvSpPr>
          <p:cNvPr id="5" name="TextBox 4">
            <a:extLst>
              <a:ext uri="{FF2B5EF4-FFF2-40B4-BE49-F238E27FC236}">
                <a16:creationId xmlns:a16="http://schemas.microsoft.com/office/drawing/2014/main" id="{7EABCF6F-E762-4819-9374-E707402816FA}"/>
              </a:ext>
            </a:extLst>
          </p:cNvPr>
          <p:cNvSpPr txBox="1"/>
          <p:nvPr/>
        </p:nvSpPr>
        <p:spPr>
          <a:xfrm>
            <a:off x="394447" y="1084729"/>
            <a:ext cx="11403106" cy="44627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Prompt and timely detection of liver disease prediction plays a vital role in increasing life span of patient. In this paper, an attempt is made to detect the presence of liver disease using Support vector machine, Random Forest , K-NN classification methods of Machine Learning.</a:t>
            </a:r>
          </a:p>
          <a:p>
            <a:endParaRPr lang="en-US" sz="20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Liver disease is detected by clinicians who are well trained in identifying significant observations and classifying them as normal or abnormal using background information and other context clues. ML algorithms can be trained to detect the possibility of liver disease in a similar way to assist healthcare workers. Using the correlation of each variable with the risk of liver disease to train the model, ML methods were able to identify which blood donors were healthy and which had liver disease with high accuracy.</a:t>
            </a:r>
            <a:endParaRPr lang="en-US" sz="2000" dirty="0">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623B5586-7169-48C2-BC5A-A0F26989D329}"/>
              </a:ext>
            </a:extLst>
          </p:cNvPr>
          <p:cNvSpPr>
            <a:spLocks noGrp="1"/>
          </p:cNvSpPr>
          <p:nvPr>
            <p:ph type="dt" sz="half" idx="10"/>
          </p:nvPr>
        </p:nvSpPr>
        <p:spPr/>
        <p:txBody>
          <a:bodyPr/>
          <a:lstStyle/>
          <a:p>
            <a:fld id="{BF7228D0-D472-4ABC-BFEA-324A6E69738A}" type="datetime3">
              <a:rPr lang="en-US" smtClean="0"/>
              <a:t>10 April 2022</a:t>
            </a:fld>
            <a:endParaRPr lang="en-IN"/>
          </a:p>
        </p:txBody>
      </p:sp>
      <p:sp>
        <p:nvSpPr>
          <p:cNvPr id="7" name="Footer Placeholder 6">
            <a:extLst>
              <a:ext uri="{FF2B5EF4-FFF2-40B4-BE49-F238E27FC236}">
                <a16:creationId xmlns:a16="http://schemas.microsoft.com/office/drawing/2014/main" id="{738EAD36-5433-4602-B28A-239E6E1CBC1B}"/>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CB5A6269-FDAD-4268-9387-E532B3EBE6DB}"/>
              </a:ext>
            </a:extLst>
          </p:cNvPr>
          <p:cNvSpPr>
            <a:spLocks noGrp="1"/>
          </p:cNvSpPr>
          <p:nvPr>
            <p:ph type="sldNum" sz="quarter" idx="12"/>
          </p:nvPr>
        </p:nvSpPr>
        <p:spPr/>
        <p:txBody>
          <a:bodyPr/>
          <a:lstStyle/>
          <a:p>
            <a:fld id="{D04251FC-0BAE-48D3-9F86-333DDD71FD51}" type="slidenum">
              <a:rPr lang="en-IN" smtClean="0"/>
              <a:t>39</a:t>
            </a:fld>
            <a:endParaRPr lang="en-IN"/>
          </a:p>
        </p:txBody>
      </p:sp>
    </p:spTree>
    <p:extLst>
      <p:ext uri="{BB962C8B-B14F-4D97-AF65-F5344CB8AC3E}">
        <p14:creationId xmlns:p14="http://schemas.microsoft.com/office/powerpoint/2010/main" val="176174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5654F1-F8F5-41C5-A97B-3D5A2CA1F9AF}"/>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dirty="0">
              <a:solidFill>
                <a:schemeClr val="accent5"/>
              </a:solidFill>
            </a:endParaRPr>
          </a:p>
        </p:txBody>
      </p:sp>
      <p:sp>
        <p:nvSpPr>
          <p:cNvPr id="8" name="Content Placeholder 2">
            <a:extLst>
              <a:ext uri="{FF2B5EF4-FFF2-40B4-BE49-F238E27FC236}">
                <a16:creationId xmlns:a16="http://schemas.microsoft.com/office/drawing/2014/main" id="{B70F41A7-B884-4634-AC8B-16C33BA45972}"/>
              </a:ext>
            </a:extLst>
          </p:cNvPr>
          <p:cNvSpPr txBox="1">
            <a:spLocks/>
          </p:cNvSpPr>
          <p:nvPr/>
        </p:nvSpPr>
        <p:spPr>
          <a:xfrm>
            <a:off x="403412" y="340659"/>
            <a:ext cx="11295529" cy="61856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400" dirty="0">
                <a:solidFill>
                  <a:srgbClr val="000000"/>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Various attributes that are essential in the prediction of liver disease were examined and the dataset of liver patients were also evaluated. This paper compares various classification algorithms such as Random Forest, Logistic Regression and Separation Algorithm with an aim to identify the best technique. Based on this study, Random Forest with the highest accuracy outperformed the other algorithms and can be further utilised in the prediction of liver disease recommended to the user.</a:t>
            </a:r>
            <a:endParaRPr lang="en-IN" sz="2400" dirty="0">
              <a:effectLst/>
              <a:latin typeface="Arial" panose="020B0604020202020204" pitchFamily="34" charset="0"/>
              <a:ea typeface="Arial" panose="020B0604020202020204" pitchFamily="34" charset="0"/>
              <a:cs typeface="Arial" panose="020B0604020202020204" pitchFamily="34" charset="0"/>
            </a:endParaRPr>
          </a:p>
          <a:p>
            <a:pPr marL="0" indent="0" algn="just">
              <a:lnSpc>
                <a:spcPct val="80000"/>
              </a:lnSpc>
              <a:buNone/>
            </a:pPr>
            <a:endParaRPr lang="en-US" dirty="0"/>
          </a:p>
          <a:p>
            <a:pPr marL="0" indent="0" algn="just">
              <a:lnSpc>
                <a:spcPct val="80000"/>
              </a:lnSpc>
              <a:buNone/>
            </a:pPr>
            <a:r>
              <a:rPr lang="en-US" sz="2800" b="1" dirty="0">
                <a:solidFill>
                  <a:prstClr val="black"/>
                </a:solidFill>
                <a:latin typeface="Arial" pitchFamily="34" charset="0"/>
                <a:cs typeface="Arial" pitchFamily="34" charset="0"/>
              </a:rPr>
              <a:t>Problem Statement:</a:t>
            </a:r>
          </a:p>
          <a:p>
            <a:pPr marL="0" indent="0" algn="just">
              <a:lnSpc>
                <a:spcPct val="100000"/>
              </a:lnSpc>
              <a:buNone/>
            </a:pPr>
            <a:r>
              <a:rPr lang="en-US" sz="2400" dirty="0"/>
              <a:t>Given a dataset containing various attributes of 584 Indian patients, use the features available in the dataset and define a supervised classification algorithm which can identify whether a person is suffering from liver disease or not. This data set contains 416 liver patient records and 167 non- liver patient </a:t>
            </a:r>
            <a:r>
              <a:rPr lang="en-US" sz="2400" dirty="0" err="1"/>
              <a:t>records.The</a:t>
            </a:r>
            <a:r>
              <a:rPr lang="en-US" sz="2400" dirty="0"/>
              <a:t> data set was collected from north east of Andhra Pradesh, India. This data set contains 441 male patient records and 142 female patient records. Any patient whose age exceeded 89 is listed as being of age "90". </a:t>
            </a:r>
            <a:endParaRPr lang="en-US" sz="2400" b="1" dirty="0">
              <a:solidFill>
                <a:prstClr val="black"/>
              </a:solidFill>
              <a:latin typeface="Arial" pitchFamily="34" charset="0"/>
              <a:cs typeface="Arial" pitchFamily="34" charset="0"/>
            </a:endParaRPr>
          </a:p>
          <a:p>
            <a:pPr marL="0" indent="0" algn="just">
              <a:lnSpc>
                <a:spcPct val="80000"/>
              </a:lnSpc>
              <a:buNone/>
            </a:pPr>
            <a:endParaRPr lang="en-US" b="1" dirty="0"/>
          </a:p>
          <a:p>
            <a:pPr algn="just"/>
            <a:endParaRPr lang="en-US" dirty="0">
              <a:latin typeface="Arial" pitchFamily="34" charset="0"/>
              <a:cs typeface="Arial" pitchFamily="34" charset="0"/>
            </a:endParaRPr>
          </a:p>
          <a:p>
            <a:pPr algn="just"/>
            <a:endParaRPr lang="en-US" dirty="0"/>
          </a:p>
        </p:txBody>
      </p:sp>
      <p:sp>
        <p:nvSpPr>
          <p:cNvPr id="2" name="Date Placeholder 1">
            <a:extLst>
              <a:ext uri="{FF2B5EF4-FFF2-40B4-BE49-F238E27FC236}">
                <a16:creationId xmlns:a16="http://schemas.microsoft.com/office/drawing/2014/main" id="{55E70AF0-93BD-439B-832B-60C0BED35E52}"/>
              </a:ext>
            </a:extLst>
          </p:cNvPr>
          <p:cNvSpPr>
            <a:spLocks noGrp="1"/>
          </p:cNvSpPr>
          <p:nvPr>
            <p:ph type="dt" sz="half" idx="10"/>
          </p:nvPr>
        </p:nvSpPr>
        <p:spPr/>
        <p:txBody>
          <a:bodyPr/>
          <a:lstStyle/>
          <a:p>
            <a:fld id="{1740BBC0-2F07-4079-A855-72482865E470}" type="datetime3">
              <a:rPr lang="en-US" smtClean="0"/>
              <a:t>10 April 2022</a:t>
            </a:fld>
            <a:endParaRPr lang="en-IN"/>
          </a:p>
        </p:txBody>
      </p:sp>
      <p:sp>
        <p:nvSpPr>
          <p:cNvPr id="3" name="Footer Placeholder 2">
            <a:extLst>
              <a:ext uri="{FF2B5EF4-FFF2-40B4-BE49-F238E27FC236}">
                <a16:creationId xmlns:a16="http://schemas.microsoft.com/office/drawing/2014/main" id="{A7B72AA4-05CC-4703-B8DA-3D738B436272}"/>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9040EFB4-1A1C-464C-938D-4F2213E0B9A0}"/>
              </a:ext>
            </a:extLst>
          </p:cNvPr>
          <p:cNvSpPr>
            <a:spLocks noGrp="1"/>
          </p:cNvSpPr>
          <p:nvPr>
            <p:ph type="sldNum" sz="quarter" idx="12"/>
          </p:nvPr>
        </p:nvSpPr>
        <p:spPr/>
        <p:txBody>
          <a:bodyPr/>
          <a:lstStyle/>
          <a:p>
            <a:fld id="{D04251FC-0BAE-48D3-9F86-333DDD71FD51}" type="slidenum">
              <a:rPr lang="en-IN" smtClean="0"/>
              <a:t>4</a:t>
            </a:fld>
            <a:endParaRPr lang="en-IN"/>
          </a:p>
        </p:txBody>
      </p:sp>
    </p:spTree>
    <p:extLst>
      <p:ext uri="{BB962C8B-B14F-4D97-AF65-F5344CB8AC3E}">
        <p14:creationId xmlns:p14="http://schemas.microsoft.com/office/powerpoint/2010/main" val="1969362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8DF4CE-FF27-4A0E-8611-F91006FBEA50}"/>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AA616D71-9445-4A15-B0AC-D0114A7C6CE3}"/>
              </a:ext>
            </a:extLst>
          </p:cNvPr>
          <p:cNvSpPr txBox="1"/>
          <p:nvPr/>
        </p:nvSpPr>
        <p:spPr>
          <a:xfrm>
            <a:off x="367553" y="358588"/>
            <a:ext cx="11447929" cy="6001643"/>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The machine learning algorithms presented in this study can support medical experts but are not the alternative when making decisions from ML classifiers for diagnostic pathways. These methods can reduce many of the limitations that occur in healthcare associated with inaccuracy in diagnoses, missing data, cost, and time. Application of the ML methods can help reduce the total burden of liver disease on public health worldwide by improving recognition of risk factors and diagnostic variables. </a:t>
            </a:r>
          </a:p>
          <a:p>
            <a:pPr algn="just"/>
            <a:r>
              <a:rPr lang="en-US" sz="2400" dirty="0">
                <a:latin typeface="Arial" panose="020B0604020202020204" pitchFamily="34" charset="0"/>
                <a:cs typeface="Arial" panose="020B0604020202020204" pitchFamily="34" charset="0"/>
              </a:rPr>
              <a:t>More importantly, for chronic liver disease, detecting liver disease at earlier stages or in hidden cases by ML could decrease liver-related mortality, transplants, and/or hospitalizations. Early detection improves prognosis, since treatment can be given before progression of the disease to later stages. Invasive tests, such as biopsy, would occur less in this case as well. Although this study focused on hepatitis and chronic liver disease variables for ML training, it can be hypothesized that the methods can be used to distinguish other types of liver disease from healthy individuals. Applying all of the mentioned methods to other areas of medicine could open the doors for AI/ML facilitated diagnosis. </a:t>
            </a:r>
            <a:endParaRPr lang="en-IN" sz="24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C0861006-2160-42FF-9791-D87D32972127}"/>
              </a:ext>
            </a:extLst>
          </p:cNvPr>
          <p:cNvSpPr>
            <a:spLocks noGrp="1"/>
          </p:cNvSpPr>
          <p:nvPr>
            <p:ph type="dt" sz="half" idx="10"/>
          </p:nvPr>
        </p:nvSpPr>
        <p:spPr/>
        <p:txBody>
          <a:bodyPr/>
          <a:lstStyle/>
          <a:p>
            <a:fld id="{1BE85FE3-2055-4D50-9DE7-CCD7185DF492}" type="datetime3">
              <a:rPr lang="en-US" smtClean="0"/>
              <a:t>10 April 2022</a:t>
            </a:fld>
            <a:endParaRPr lang="en-IN"/>
          </a:p>
        </p:txBody>
      </p:sp>
      <p:sp>
        <p:nvSpPr>
          <p:cNvPr id="5" name="Footer Placeholder 4">
            <a:extLst>
              <a:ext uri="{FF2B5EF4-FFF2-40B4-BE49-F238E27FC236}">
                <a16:creationId xmlns:a16="http://schemas.microsoft.com/office/drawing/2014/main" id="{1C1A995E-9BD6-4FAE-8FD6-F159F6F5F256}"/>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15C1792B-A6EA-4123-84DA-73B176A83C9E}"/>
              </a:ext>
            </a:extLst>
          </p:cNvPr>
          <p:cNvSpPr>
            <a:spLocks noGrp="1"/>
          </p:cNvSpPr>
          <p:nvPr>
            <p:ph type="sldNum" sz="quarter" idx="12"/>
          </p:nvPr>
        </p:nvSpPr>
        <p:spPr/>
        <p:txBody>
          <a:bodyPr/>
          <a:lstStyle/>
          <a:p>
            <a:fld id="{D04251FC-0BAE-48D3-9F86-333DDD71FD51}" type="slidenum">
              <a:rPr lang="en-IN" smtClean="0"/>
              <a:t>40</a:t>
            </a:fld>
            <a:endParaRPr lang="en-IN"/>
          </a:p>
        </p:txBody>
      </p:sp>
    </p:spTree>
    <p:extLst>
      <p:ext uri="{BB962C8B-B14F-4D97-AF65-F5344CB8AC3E}">
        <p14:creationId xmlns:p14="http://schemas.microsoft.com/office/powerpoint/2010/main" val="1378794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9FCD2D-AFB7-469F-A029-9A060213FEEA}" type="datetime3">
              <a:rPr lang="en-US" smtClean="0"/>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41</a:t>
            </a:fld>
            <a:endParaRPr lang="en-US"/>
          </a:p>
        </p:txBody>
      </p:sp>
      <p:sp>
        <p:nvSpPr>
          <p:cNvPr id="7" name="Title 1"/>
          <p:cNvSpPr txBox="1">
            <a:spLocks/>
          </p:cNvSpPr>
          <p:nvPr/>
        </p:nvSpPr>
        <p:spPr>
          <a:xfrm>
            <a:off x="1981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graphicFrame>
        <p:nvGraphicFramePr>
          <p:cNvPr id="8" name="Content Placeholder 6"/>
          <p:cNvGraphicFramePr>
            <a:graphicFrameLocks noGrp="1"/>
          </p:cNvGraphicFramePr>
          <p:nvPr>
            <p:ph idx="1"/>
            <p:extLst>
              <p:ext uri="{D42A27DB-BD31-4B8C-83A1-F6EECF244321}">
                <p14:modId xmlns:p14="http://schemas.microsoft.com/office/powerpoint/2010/main" val="1744377104"/>
              </p:ext>
            </p:extLst>
          </p:nvPr>
        </p:nvGraphicFramePr>
        <p:xfrm>
          <a:off x="1264023" y="1191275"/>
          <a:ext cx="9466729" cy="5012338"/>
        </p:xfrm>
        <a:graphic>
          <a:graphicData uri="http://schemas.openxmlformats.org/drawingml/2006/table">
            <a:tbl>
              <a:tblPr firstRow="1" bandRow="1">
                <a:tableStyleId>{5940675A-B579-460E-94D1-54222C63F5DA}</a:tableStyleId>
              </a:tblPr>
              <a:tblGrid>
                <a:gridCol w="551459">
                  <a:extLst>
                    <a:ext uri="{9D8B030D-6E8A-4147-A177-3AD203B41FA5}">
                      <a16:colId xmlns:a16="http://schemas.microsoft.com/office/drawing/2014/main" val="20000"/>
                    </a:ext>
                  </a:extLst>
                </a:gridCol>
                <a:gridCol w="8915270">
                  <a:extLst>
                    <a:ext uri="{9D8B030D-6E8A-4147-A177-3AD203B41FA5}">
                      <a16:colId xmlns:a16="http://schemas.microsoft.com/office/drawing/2014/main" val="20001"/>
                    </a:ext>
                  </a:extLst>
                </a:gridCol>
              </a:tblGrid>
              <a:tr h="1220877">
                <a:tc>
                  <a:txBody>
                    <a:bodyPr/>
                    <a:lstStyle/>
                    <a:p>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W. </a:t>
                      </a:r>
                      <a:r>
                        <a:rPr lang="en-US" sz="2000" dirty="0" err="1">
                          <a:latin typeface="Arial" panose="020B0604020202020204" pitchFamily="34" charset="0"/>
                          <a:cs typeface="Arial" panose="020B0604020202020204" pitchFamily="34" charset="0"/>
                        </a:rPr>
                        <a:t>Raghupathi</a:t>
                      </a:r>
                      <a:r>
                        <a:rPr lang="en-US" sz="2000" dirty="0">
                          <a:latin typeface="Arial" panose="020B0604020202020204" pitchFamily="34" charset="0"/>
                          <a:cs typeface="Arial" panose="020B0604020202020204" pitchFamily="34" charset="0"/>
                        </a:rPr>
                        <a:t>, V. </a:t>
                      </a:r>
                      <a:r>
                        <a:rPr lang="en-US" sz="2000" dirty="0" err="1">
                          <a:latin typeface="Arial" panose="020B0604020202020204" pitchFamily="34" charset="0"/>
                          <a:cs typeface="Arial" panose="020B0604020202020204" pitchFamily="34" charset="0"/>
                        </a:rPr>
                        <a:t>Raghupathi</a:t>
                      </a:r>
                      <a:r>
                        <a:rPr lang="en-US" sz="2000" dirty="0">
                          <a:latin typeface="Arial" panose="020B0604020202020204" pitchFamily="34" charset="0"/>
                          <a:cs typeface="Arial" panose="020B0604020202020204" pitchFamily="34" charset="0"/>
                        </a:rPr>
                        <a:t>, Big data analytics in healthcare: promise and potential, Health information science and systems (2014), 2-3.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199446">
                <a:tc>
                  <a:txBody>
                    <a:bodyPr/>
                    <a:lstStyle/>
                    <a:p>
                      <a:r>
                        <a:rPr lang="en-US"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342900" indent="-342900" algn="just">
                        <a:buAutoNum type="alphaUcPeriod"/>
                      </a:pPr>
                      <a:r>
                        <a:rPr lang="en-IN" sz="2000" dirty="0" err="1">
                          <a:latin typeface="Arial" panose="020B0604020202020204" pitchFamily="34" charset="0"/>
                          <a:cs typeface="Arial" panose="020B0604020202020204" pitchFamily="34" charset="0"/>
                        </a:rPr>
                        <a:t>Charleonnan</a:t>
                      </a:r>
                      <a:r>
                        <a:rPr lang="en-IN" sz="2000" dirty="0">
                          <a:latin typeface="Arial" panose="020B0604020202020204" pitchFamily="34" charset="0"/>
                          <a:cs typeface="Arial" panose="020B0604020202020204" pitchFamily="34" charset="0"/>
                        </a:rPr>
                        <a:t>, T. </a:t>
                      </a:r>
                      <a:r>
                        <a:rPr lang="en-IN" sz="2000" dirty="0" err="1">
                          <a:latin typeface="Arial" panose="020B0604020202020204" pitchFamily="34" charset="0"/>
                          <a:cs typeface="Arial" panose="020B0604020202020204" pitchFamily="34" charset="0"/>
                        </a:rPr>
                        <a:t>Fufaung</a:t>
                      </a:r>
                      <a:r>
                        <a:rPr lang="en-IN" sz="2000" dirty="0">
                          <a:latin typeface="Arial" panose="020B0604020202020204" pitchFamily="34" charset="0"/>
                          <a:cs typeface="Arial" panose="020B0604020202020204" pitchFamily="34" charset="0"/>
                        </a:rPr>
                        <a:t>, T. </a:t>
                      </a:r>
                      <a:r>
                        <a:rPr lang="en-IN" sz="2000" dirty="0" err="1">
                          <a:latin typeface="Arial" panose="020B0604020202020204" pitchFamily="34" charset="0"/>
                          <a:cs typeface="Arial" panose="020B0604020202020204" pitchFamily="34" charset="0"/>
                        </a:rPr>
                        <a:t>Niyomwong</a:t>
                      </a:r>
                      <a:r>
                        <a:rPr lang="en-IN" sz="2000" dirty="0">
                          <a:latin typeface="Arial" panose="020B0604020202020204" pitchFamily="34" charset="0"/>
                          <a:cs typeface="Arial" panose="020B0604020202020204" pitchFamily="34" charset="0"/>
                        </a:rPr>
                        <a:t>, W </a:t>
                      </a:r>
                      <a:r>
                        <a:rPr lang="en-IN" sz="2000" dirty="0" err="1">
                          <a:latin typeface="Arial" panose="020B0604020202020204" pitchFamily="34" charset="0"/>
                          <a:cs typeface="Arial" panose="020B0604020202020204" pitchFamily="34" charset="0"/>
                        </a:rPr>
                        <a:t>Chokchueypattanakit</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Suwannawach</a:t>
                      </a:r>
                      <a:r>
                        <a:rPr lang="en-IN" sz="2000" dirty="0">
                          <a:latin typeface="Arial" panose="020B0604020202020204" pitchFamily="34" charset="0"/>
                          <a:cs typeface="Arial" panose="020B0604020202020204" pitchFamily="34" charset="0"/>
                        </a:rPr>
                        <a:t>, N. </a:t>
                      </a:r>
                      <a:r>
                        <a:rPr lang="en-IN" sz="2000" dirty="0" err="1">
                          <a:latin typeface="Arial" panose="020B0604020202020204" pitchFamily="34" charset="0"/>
                          <a:cs typeface="Arial" panose="020B0604020202020204" pitchFamily="34" charset="0"/>
                        </a:rPr>
                        <a:t>Ninchawee</a:t>
                      </a:r>
                      <a:r>
                        <a:rPr lang="en-IN" sz="2000" dirty="0">
                          <a:latin typeface="Arial" panose="020B0604020202020204" pitchFamily="34" charset="0"/>
                          <a:cs typeface="Arial" panose="020B0604020202020204" pitchFamily="34" charset="0"/>
                        </a:rPr>
                        <a:t> “Predictive Analytics for Chronic Kidney Disease Using Machine Learning Techniques” MITiCON2016.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65052">
                <a:tc>
                  <a:txBody>
                    <a:bodyPr/>
                    <a:lstStyle/>
                    <a:p>
                      <a:r>
                        <a:rPr lang="en-US"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IN" sz="2000" dirty="0" err="1">
                          <a:latin typeface="Arial" panose="020B0604020202020204" pitchFamily="34" charset="0"/>
                          <a:cs typeface="Arial" panose="020B0604020202020204" pitchFamily="34" charset="0"/>
                        </a:rPr>
                        <a:t>Pianykh</a:t>
                      </a:r>
                      <a:r>
                        <a:rPr lang="en-IN" sz="2000" dirty="0">
                          <a:latin typeface="Arial" panose="020B0604020202020204" pitchFamily="34" charset="0"/>
                          <a:cs typeface="Arial" panose="020B0604020202020204" pitchFamily="34" charset="0"/>
                        </a:rPr>
                        <a:t>, O.S.; </a:t>
                      </a:r>
                      <a:r>
                        <a:rPr lang="en-IN" sz="2000" dirty="0" err="1">
                          <a:latin typeface="Arial" panose="020B0604020202020204" pitchFamily="34" charset="0"/>
                          <a:cs typeface="Arial" panose="020B0604020202020204" pitchFamily="34" charset="0"/>
                        </a:rPr>
                        <a:t>Guitron</a:t>
                      </a:r>
                      <a:r>
                        <a:rPr lang="en-IN" sz="2000" dirty="0">
                          <a:latin typeface="Arial" panose="020B0604020202020204" pitchFamily="34" charset="0"/>
                          <a:cs typeface="Arial" panose="020B0604020202020204" pitchFamily="34" charset="0"/>
                        </a:rPr>
                        <a:t>, S.; Parke, D.; Zhang, C.; </a:t>
                      </a:r>
                      <a:r>
                        <a:rPr lang="en-IN" sz="2000" dirty="0" err="1">
                          <a:latin typeface="Arial" panose="020B0604020202020204" pitchFamily="34" charset="0"/>
                          <a:cs typeface="Arial" panose="020B0604020202020204" pitchFamily="34" charset="0"/>
                        </a:rPr>
                        <a:t>Pandharipande</a:t>
                      </a:r>
                      <a:r>
                        <a:rPr lang="en-IN" sz="2000" dirty="0">
                          <a:latin typeface="Arial" panose="020B0604020202020204" pitchFamily="34" charset="0"/>
                          <a:cs typeface="Arial" panose="020B0604020202020204" pitchFamily="34" charset="0"/>
                        </a:rPr>
                        <a:t>, P.; Brink, J.; Rosenthal, D. Improving healthcare operations management with machine learning. Nat. Mach. </a:t>
                      </a:r>
                      <a:r>
                        <a:rPr lang="en-IN" sz="2000" dirty="0" err="1">
                          <a:latin typeface="Arial" panose="020B0604020202020204" pitchFamily="34" charset="0"/>
                          <a:cs typeface="Arial" panose="020B0604020202020204" pitchFamily="34" charset="0"/>
                        </a:rPr>
                        <a:t>Intell</a:t>
                      </a:r>
                      <a:r>
                        <a:rPr lang="en-IN" sz="2000" dirty="0">
                          <a:latin typeface="Arial" panose="020B0604020202020204" pitchFamily="34" charset="0"/>
                          <a:cs typeface="Arial" panose="020B0604020202020204" pitchFamily="34" charset="0"/>
                        </a:rPr>
                        <a:t>. 2020, 2, 266–273.</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126963">
                <a:tc>
                  <a:txBody>
                    <a:bodyPr/>
                    <a:lstStyle/>
                    <a:p>
                      <a:r>
                        <a:rPr lang="en-US"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IN" dirty="0"/>
                        <a:t>J</a:t>
                      </a:r>
                      <a:r>
                        <a:rPr lang="en-IN" sz="24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Kang, T. Lee, I. Yap, K. </a:t>
                      </a:r>
                      <a:r>
                        <a:rPr lang="en-IN" sz="2000" dirty="0" err="1">
                          <a:latin typeface="Arial" panose="020B0604020202020204" pitchFamily="34" charset="0"/>
                          <a:cs typeface="Arial" panose="020B0604020202020204" pitchFamily="34" charset="0"/>
                        </a:rPr>
                        <a:t>Lun</a:t>
                      </a:r>
                      <a:r>
                        <a:rPr lang="en-IN" sz="2000" dirty="0">
                          <a:latin typeface="Arial" panose="020B0604020202020204" pitchFamily="34" charset="0"/>
                          <a:cs typeface="Arial" panose="020B0604020202020204" pitchFamily="34" charset="0"/>
                        </a:rPr>
                        <a:t>, Analysis of cost-effectiveness of different strategies for hepatocellular carcinoma screening in hepatitis B virus carriers. Journal of gastroenterology and hepatology 7(1992),463- 468.</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9" name="Rectangle 8">
            <a:extLst>
              <a:ext uri="{FF2B5EF4-FFF2-40B4-BE49-F238E27FC236}">
                <a16:creationId xmlns:a16="http://schemas.microsoft.com/office/drawing/2014/main" id="{A97B6C2A-15D2-4C1C-BE7B-9B04BBD4B8BC}"/>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cxnSp>
        <p:nvCxnSpPr>
          <p:cNvPr id="10" name="Straight Connector 9">
            <a:extLst>
              <a:ext uri="{FF2B5EF4-FFF2-40B4-BE49-F238E27FC236}">
                <a16:creationId xmlns:a16="http://schemas.microsoft.com/office/drawing/2014/main" id="{3BCFBE6F-6012-4DE9-BC5B-07F76703CE16}"/>
              </a:ext>
            </a:extLst>
          </p:cNvPr>
          <p:cNvCxnSpPr>
            <a:cxnSpLocks/>
          </p:cNvCxnSpPr>
          <p:nvPr/>
        </p:nvCxnSpPr>
        <p:spPr>
          <a:xfrm>
            <a:off x="264459" y="1074241"/>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194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7D47F7-EA76-4739-A564-8BB562A4FF84}"/>
              </a:ext>
            </a:extLst>
          </p:cNvPr>
          <p:cNvSpPr>
            <a:spLocks noGrp="1"/>
          </p:cNvSpPr>
          <p:nvPr>
            <p:ph type="ctrTitle" idx="4294967295"/>
          </p:nvPr>
        </p:nvSpPr>
        <p:spPr>
          <a:xfrm>
            <a:off x="4379626" y="2627951"/>
            <a:ext cx="3432748" cy="1389414"/>
          </a:xfrm>
        </p:spPr>
        <p:txBody>
          <a:bodyPr>
            <a:normAutofit/>
          </a:bodyPr>
          <a:lstStyle/>
          <a:p>
            <a:r>
              <a:rPr lang="en-GB" sz="4800" b="1" i="1" dirty="0">
                <a:solidFill>
                  <a:schemeClr val="accent2"/>
                </a:solidFill>
                <a:latin typeface="Bahnschrift Light" panose="020B0502040204020203" pitchFamily="34" charset="0"/>
              </a:rPr>
              <a:t>THANK YOU</a:t>
            </a:r>
            <a:endParaRPr lang="en-IN" sz="4800" b="1" i="1" dirty="0">
              <a:solidFill>
                <a:schemeClr val="accent2"/>
              </a:solidFill>
              <a:latin typeface="Bahnschrift Light" panose="020B0502040204020203" pitchFamily="34" charset="0"/>
            </a:endParaRPr>
          </a:p>
        </p:txBody>
      </p:sp>
      <p:sp>
        <p:nvSpPr>
          <p:cNvPr id="4" name="Rectangle 3">
            <a:extLst>
              <a:ext uri="{FF2B5EF4-FFF2-40B4-BE49-F238E27FC236}">
                <a16:creationId xmlns:a16="http://schemas.microsoft.com/office/drawing/2014/main" id="{ECBAD3D7-7B07-40C6-9CE2-7CEB8A072EF7}"/>
              </a:ext>
            </a:extLst>
          </p:cNvPr>
          <p:cNvSpPr/>
          <p:nvPr/>
        </p:nvSpPr>
        <p:spPr>
          <a:xfrm>
            <a:off x="950259" y="564776"/>
            <a:ext cx="10336306" cy="5459506"/>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2" name="Date Placeholder 1">
            <a:extLst>
              <a:ext uri="{FF2B5EF4-FFF2-40B4-BE49-F238E27FC236}">
                <a16:creationId xmlns:a16="http://schemas.microsoft.com/office/drawing/2014/main" id="{D89427C0-AF62-4C68-A444-7B47224B4BFD}"/>
              </a:ext>
            </a:extLst>
          </p:cNvPr>
          <p:cNvSpPr>
            <a:spLocks noGrp="1"/>
          </p:cNvSpPr>
          <p:nvPr>
            <p:ph type="dt" sz="half" idx="10"/>
          </p:nvPr>
        </p:nvSpPr>
        <p:spPr/>
        <p:txBody>
          <a:bodyPr/>
          <a:lstStyle/>
          <a:p>
            <a:fld id="{4CACB564-B940-457A-8CEB-1A391BBD1EF4}" type="datetime3">
              <a:rPr lang="en-US" smtClean="0"/>
              <a:t>10 April 2022</a:t>
            </a:fld>
            <a:endParaRPr lang="en-IN"/>
          </a:p>
        </p:txBody>
      </p:sp>
      <p:sp>
        <p:nvSpPr>
          <p:cNvPr id="3" name="Footer Placeholder 2">
            <a:extLst>
              <a:ext uri="{FF2B5EF4-FFF2-40B4-BE49-F238E27FC236}">
                <a16:creationId xmlns:a16="http://schemas.microsoft.com/office/drawing/2014/main" id="{0E1D6E79-2A1C-4347-AEFC-97A106863F13}"/>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27A326D0-3D14-4835-B865-A21D06581BA6}"/>
              </a:ext>
            </a:extLst>
          </p:cNvPr>
          <p:cNvSpPr>
            <a:spLocks noGrp="1"/>
          </p:cNvSpPr>
          <p:nvPr>
            <p:ph type="sldNum" sz="quarter" idx="12"/>
          </p:nvPr>
        </p:nvSpPr>
        <p:spPr/>
        <p:txBody>
          <a:bodyPr/>
          <a:lstStyle/>
          <a:p>
            <a:fld id="{D04251FC-0BAE-48D3-9F86-333DDD71FD51}" type="slidenum">
              <a:rPr lang="en-IN" smtClean="0"/>
              <a:t>42</a:t>
            </a:fld>
            <a:endParaRPr lang="en-IN"/>
          </a:p>
        </p:txBody>
      </p:sp>
    </p:spTree>
    <p:extLst>
      <p:ext uri="{BB962C8B-B14F-4D97-AF65-F5344CB8AC3E}">
        <p14:creationId xmlns:p14="http://schemas.microsoft.com/office/powerpoint/2010/main" val="190658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84691D-BF82-4C4C-88E4-361BB186CF9A}"/>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FD3FEE02-07C9-4625-B7CB-C8CB9C7F490B}"/>
              </a:ext>
            </a:extLst>
          </p:cNvPr>
          <p:cNvSpPr txBox="1"/>
          <p:nvPr/>
        </p:nvSpPr>
        <p:spPr>
          <a:xfrm>
            <a:off x="421341" y="295836"/>
            <a:ext cx="10972800" cy="769441"/>
          </a:xfrm>
          <a:prstGeom prst="rect">
            <a:avLst/>
          </a:prstGeom>
          <a:noFill/>
        </p:spPr>
        <p:txBody>
          <a:bodyPr wrap="square" rtlCol="0">
            <a:spAutoFit/>
          </a:bodyPr>
          <a:lstStyle/>
          <a:p>
            <a:r>
              <a:rPr lang="en-US" sz="4400" dirty="0">
                <a:solidFill>
                  <a:srgbClr val="C00000"/>
                </a:solidFill>
                <a:latin typeface="Arial" pitchFamily="34" charset="0"/>
                <a:cs typeface="Arial" pitchFamily="34" charset="0"/>
              </a:rPr>
              <a:t>Objective</a:t>
            </a:r>
            <a:endParaRPr lang="en-IN" sz="4400" dirty="0"/>
          </a:p>
        </p:txBody>
      </p:sp>
      <p:cxnSp>
        <p:nvCxnSpPr>
          <p:cNvPr id="4" name="Straight Connector 3">
            <a:extLst>
              <a:ext uri="{FF2B5EF4-FFF2-40B4-BE49-F238E27FC236}">
                <a16:creationId xmlns:a16="http://schemas.microsoft.com/office/drawing/2014/main" id="{1594F846-49B5-4DDF-92EB-B0D7CA8E5A49}"/>
              </a:ext>
            </a:extLst>
          </p:cNvPr>
          <p:cNvCxnSpPr>
            <a:cxnSpLocks/>
          </p:cNvCxnSpPr>
          <p:nvPr/>
        </p:nvCxnSpPr>
        <p:spPr>
          <a:xfrm>
            <a:off x="264459" y="1065277"/>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9924A12-A1BF-4F4D-B75D-8C0207C98B00}"/>
              </a:ext>
            </a:extLst>
          </p:cNvPr>
          <p:cNvSpPr txBox="1"/>
          <p:nvPr/>
        </p:nvSpPr>
        <p:spPr>
          <a:xfrm>
            <a:off x="421341" y="1225613"/>
            <a:ext cx="10999695" cy="5324535"/>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Arial" pitchFamily="34" charset="0"/>
                <a:cs typeface="Arial" pitchFamily="34" charset="0"/>
              </a:rPr>
              <a:t>Project Objective:</a:t>
            </a:r>
            <a:endParaRPr lang="en-US" sz="3200" b="1" dirty="0">
              <a:latin typeface="Arial" pitchFamily="34" charset="0"/>
              <a:cs typeface="Arial" pitchFamily="34" charset="0"/>
            </a:endParaRPr>
          </a:p>
          <a:p>
            <a:pPr algn="just"/>
            <a:r>
              <a:rPr lang="en-US" sz="2400" dirty="0">
                <a:latin typeface="Arial" pitchFamily="34" charset="0"/>
                <a:cs typeface="Arial" pitchFamily="34" charset="0"/>
              </a:rPr>
              <a:t>(1)Finding the problem to classify if it is a regression or a classification kind of problem.</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(2)Able to know how to pre-process / clean the data using different data pre-processing techniques.</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(3) To analyze or get insights of data through visualization.</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(4)Applying different algorithms according to dataset and based on visualization.</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(5) You will be able to know how to find the accuracy of the model.</a:t>
            </a:r>
          </a:p>
          <a:p>
            <a:pPr algn="just"/>
            <a:endParaRPr lang="en-US" sz="2400" dirty="0">
              <a:latin typeface="Arial" pitchFamily="34" charset="0"/>
              <a:cs typeface="Arial" pitchFamily="34" charset="0"/>
            </a:endParaRPr>
          </a:p>
          <a:p>
            <a:pPr algn="just"/>
            <a:endParaRPr lang="en-US" sz="2400" dirty="0">
              <a:latin typeface="Arial" pitchFamily="34" charset="0"/>
              <a:cs typeface="Arial" pitchFamily="34" charset="0"/>
            </a:endParaRPr>
          </a:p>
        </p:txBody>
      </p:sp>
      <p:sp>
        <p:nvSpPr>
          <p:cNvPr id="6" name="Date Placeholder 5">
            <a:extLst>
              <a:ext uri="{FF2B5EF4-FFF2-40B4-BE49-F238E27FC236}">
                <a16:creationId xmlns:a16="http://schemas.microsoft.com/office/drawing/2014/main" id="{C10FCB00-61B5-43E0-9B94-6347C42697A2}"/>
              </a:ext>
            </a:extLst>
          </p:cNvPr>
          <p:cNvSpPr>
            <a:spLocks noGrp="1"/>
          </p:cNvSpPr>
          <p:nvPr>
            <p:ph type="dt" sz="half" idx="10"/>
          </p:nvPr>
        </p:nvSpPr>
        <p:spPr/>
        <p:txBody>
          <a:bodyPr/>
          <a:lstStyle/>
          <a:p>
            <a:fld id="{CC34ED35-0DCE-4D75-A7F4-DC7134696A3F}" type="datetime3">
              <a:rPr lang="en-US" smtClean="0"/>
              <a:t>10 April 2022</a:t>
            </a:fld>
            <a:endParaRPr lang="en-IN"/>
          </a:p>
        </p:txBody>
      </p:sp>
      <p:sp>
        <p:nvSpPr>
          <p:cNvPr id="7" name="Footer Placeholder 6">
            <a:extLst>
              <a:ext uri="{FF2B5EF4-FFF2-40B4-BE49-F238E27FC236}">
                <a16:creationId xmlns:a16="http://schemas.microsoft.com/office/drawing/2014/main" id="{A74242D6-8A36-44A8-9A9A-8CCB5CEA96D5}"/>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54D36600-FED3-451E-888E-7FBCB6FB7C01}"/>
              </a:ext>
            </a:extLst>
          </p:cNvPr>
          <p:cNvSpPr>
            <a:spLocks noGrp="1"/>
          </p:cNvSpPr>
          <p:nvPr>
            <p:ph type="sldNum" sz="quarter" idx="12"/>
          </p:nvPr>
        </p:nvSpPr>
        <p:spPr/>
        <p:txBody>
          <a:bodyPr/>
          <a:lstStyle/>
          <a:p>
            <a:fld id="{D04251FC-0BAE-48D3-9F86-333DDD71FD51}" type="slidenum">
              <a:rPr lang="en-IN" smtClean="0"/>
              <a:t>5</a:t>
            </a:fld>
            <a:endParaRPr lang="en-IN"/>
          </a:p>
        </p:txBody>
      </p:sp>
    </p:spTree>
    <p:extLst>
      <p:ext uri="{BB962C8B-B14F-4D97-AF65-F5344CB8AC3E}">
        <p14:creationId xmlns:p14="http://schemas.microsoft.com/office/powerpoint/2010/main" val="271624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7DFEFC-3C68-416C-906F-8401F7F9095F}"/>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sp>
        <p:nvSpPr>
          <p:cNvPr id="3" name="TextBox 2">
            <a:extLst>
              <a:ext uri="{FF2B5EF4-FFF2-40B4-BE49-F238E27FC236}">
                <a16:creationId xmlns:a16="http://schemas.microsoft.com/office/drawing/2014/main" id="{0B6094A8-292F-42FE-8BCF-6DB6EAA9B65A}"/>
              </a:ext>
            </a:extLst>
          </p:cNvPr>
          <p:cNvSpPr txBox="1"/>
          <p:nvPr/>
        </p:nvSpPr>
        <p:spPr>
          <a:xfrm>
            <a:off x="412376" y="466164"/>
            <a:ext cx="11367247" cy="4893647"/>
          </a:xfrm>
          <a:prstGeom prst="rect">
            <a:avLst/>
          </a:prstGeom>
          <a:noFill/>
        </p:spPr>
        <p:txBody>
          <a:bodyPr wrap="square" rtlCol="0">
            <a:spAutoFit/>
          </a:bodyPr>
          <a:lstStyle/>
          <a:p>
            <a:pPr>
              <a:lnSpc>
                <a:spcPct val="150000"/>
              </a:lnSpc>
            </a:pPr>
            <a:r>
              <a:rPr lang="en-US" sz="2400" dirty="0">
                <a:latin typeface="Arial" pitchFamily="34" charset="0"/>
                <a:cs typeface="Arial" pitchFamily="34" charset="0"/>
              </a:rPr>
              <a:t>(6) To build a web application using the Flask framework.</a:t>
            </a:r>
            <a:endParaRPr lang="en-US" sz="3200" dirty="0">
              <a:latin typeface="Arial" pitchFamily="34" charset="0"/>
              <a:cs typeface="Arial" pitchFamily="34" charset="0"/>
            </a:endParaRPr>
          </a:p>
          <a:p>
            <a:pPr>
              <a:lnSpc>
                <a:spcPct val="150000"/>
              </a:lnSpc>
            </a:pPr>
            <a:endParaRPr lang="en-US" sz="2400" b="1" dirty="0">
              <a:latin typeface="Arial" pitchFamily="34" charset="0"/>
              <a:cs typeface="Arial" pitchFamily="34" charset="0"/>
            </a:endParaRPr>
          </a:p>
          <a:p>
            <a:pPr marL="285750" indent="-285750">
              <a:lnSpc>
                <a:spcPct val="150000"/>
              </a:lnSpc>
              <a:buFont typeface="Arial" panose="020B0604020202020204" pitchFamily="34" charset="0"/>
              <a:buChar char="•"/>
            </a:pPr>
            <a:r>
              <a:rPr lang="en-US" sz="2400" b="1" dirty="0">
                <a:latin typeface="Arial" pitchFamily="34" charset="0"/>
                <a:cs typeface="Arial" pitchFamily="34" charset="0"/>
              </a:rPr>
              <a:t>Scope of the Project:</a:t>
            </a:r>
          </a:p>
          <a:p>
            <a:pPr marL="285750" indent="-285750">
              <a:lnSpc>
                <a:spcPct val="150000"/>
              </a:lnSpc>
              <a:buFont typeface="Arial" panose="020B0604020202020204" pitchFamily="34" charset="0"/>
              <a:buChar char="•"/>
            </a:pPr>
            <a:endParaRPr lang="en-US" sz="2400" b="1" dirty="0">
              <a:latin typeface="Arial" pitchFamily="34" charset="0"/>
              <a:cs typeface="Arial" pitchFamily="34" charset="0"/>
            </a:endParaRPr>
          </a:p>
          <a:p>
            <a:pPr algn="just"/>
            <a:r>
              <a:rPr lang="en-US" sz="2400" dirty="0">
                <a:latin typeface="Arial" panose="020B0604020202020204" pitchFamily="34" charset="0"/>
                <a:cs typeface="Arial" panose="020B0604020202020204" pitchFamily="34" charset="0"/>
              </a:rPr>
              <a:t>This project focuses on the related works of various authors on liver disease such that algorithms were implemented using Jupyter that is a machine learning software written in Python. Various attributes that are essential in the prediction of liver disease were examined and the dataset of liver patients were also evaluated. This project compares various classification algorithms such as Random Forest, Support Vector Machine and KNN classification Algorithm with an aim to identify the best technique. </a:t>
            </a:r>
            <a:endParaRPr lang="en-US" sz="2400" b="1" dirty="0">
              <a:latin typeface="Arial" panose="020B0604020202020204" pitchFamily="34" charset="0"/>
              <a:cs typeface="Arial" pitchFamily="34" charset="0"/>
            </a:endParaRPr>
          </a:p>
        </p:txBody>
      </p:sp>
      <p:sp>
        <p:nvSpPr>
          <p:cNvPr id="4" name="Date Placeholder 3">
            <a:extLst>
              <a:ext uri="{FF2B5EF4-FFF2-40B4-BE49-F238E27FC236}">
                <a16:creationId xmlns:a16="http://schemas.microsoft.com/office/drawing/2014/main" id="{FED4C932-6407-438A-8722-130EF24FCF1B}"/>
              </a:ext>
            </a:extLst>
          </p:cNvPr>
          <p:cNvSpPr>
            <a:spLocks noGrp="1"/>
          </p:cNvSpPr>
          <p:nvPr>
            <p:ph type="dt" sz="half" idx="10"/>
          </p:nvPr>
        </p:nvSpPr>
        <p:spPr/>
        <p:txBody>
          <a:bodyPr/>
          <a:lstStyle/>
          <a:p>
            <a:fld id="{E683019E-ACBA-4F39-A370-27CAB2E39E05}" type="datetime3">
              <a:rPr lang="en-US" smtClean="0"/>
              <a:t>10 April 2022</a:t>
            </a:fld>
            <a:endParaRPr lang="en-IN"/>
          </a:p>
        </p:txBody>
      </p:sp>
      <p:sp>
        <p:nvSpPr>
          <p:cNvPr id="5" name="Footer Placeholder 4">
            <a:extLst>
              <a:ext uri="{FF2B5EF4-FFF2-40B4-BE49-F238E27FC236}">
                <a16:creationId xmlns:a16="http://schemas.microsoft.com/office/drawing/2014/main" id="{6FD515B7-57FE-48A5-B522-D7D341FEEFB1}"/>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ACE2E01F-166F-4E8C-AC31-6E0F74BB560D}"/>
              </a:ext>
            </a:extLst>
          </p:cNvPr>
          <p:cNvSpPr>
            <a:spLocks noGrp="1"/>
          </p:cNvSpPr>
          <p:nvPr>
            <p:ph type="sldNum" sz="quarter" idx="12"/>
          </p:nvPr>
        </p:nvSpPr>
        <p:spPr/>
        <p:txBody>
          <a:bodyPr/>
          <a:lstStyle/>
          <a:p>
            <a:fld id="{D04251FC-0BAE-48D3-9F86-333DDD71FD51}" type="slidenum">
              <a:rPr lang="en-IN" smtClean="0"/>
              <a:t>6</a:t>
            </a:fld>
            <a:endParaRPr lang="en-IN"/>
          </a:p>
        </p:txBody>
      </p:sp>
    </p:spTree>
    <p:extLst>
      <p:ext uri="{BB962C8B-B14F-4D97-AF65-F5344CB8AC3E}">
        <p14:creationId xmlns:p14="http://schemas.microsoft.com/office/powerpoint/2010/main" val="359909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938F7D-0B28-438A-942D-3D6A033ECE08}"/>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cxnSp>
        <p:nvCxnSpPr>
          <p:cNvPr id="3" name="Straight Connector 2">
            <a:extLst>
              <a:ext uri="{FF2B5EF4-FFF2-40B4-BE49-F238E27FC236}">
                <a16:creationId xmlns:a16="http://schemas.microsoft.com/office/drawing/2014/main" id="{84E1E262-0924-425D-9931-0D3CBA526887}"/>
              </a:ext>
            </a:extLst>
          </p:cNvPr>
          <p:cNvCxnSpPr>
            <a:cxnSpLocks/>
          </p:cNvCxnSpPr>
          <p:nvPr/>
        </p:nvCxnSpPr>
        <p:spPr>
          <a:xfrm>
            <a:off x="264459" y="1271465"/>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134EC6E-5752-4965-B4AB-D91590F9689A}"/>
              </a:ext>
            </a:extLst>
          </p:cNvPr>
          <p:cNvSpPr txBox="1"/>
          <p:nvPr/>
        </p:nvSpPr>
        <p:spPr>
          <a:xfrm>
            <a:off x="528918" y="356563"/>
            <a:ext cx="11663082" cy="769441"/>
          </a:xfrm>
          <a:prstGeom prst="rect">
            <a:avLst/>
          </a:prstGeom>
          <a:noFill/>
        </p:spPr>
        <p:txBody>
          <a:bodyPr wrap="square" rtlCol="0">
            <a:spAutoFit/>
          </a:bodyPr>
          <a:lstStyle/>
          <a:p>
            <a:r>
              <a:rPr lang="en-GB" sz="4400" dirty="0">
                <a:solidFill>
                  <a:srgbClr val="C00000"/>
                </a:solidFill>
                <a:latin typeface="Arial" panose="020B0604020202020204" pitchFamily="34" charset="0"/>
                <a:cs typeface="Arial" panose="020B0604020202020204" pitchFamily="34" charset="0"/>
              </a:rPr>
              <a:t>DATA SET</a:t>
            </a:r>
            <a:endParaRPr lang="en-IN" sz="4400" dirty="0"/>
          </a:p>
        </p:txBody>
      </p:sp>
      <p:sp>
        <p:nvSpPr>
          <p:cNvPr id="5" name="TextBox 4">
            <a:extLst>
              <a:ext uri="{FF2B5EF4-FFF2-40B4-BE49-F238E27FC236}">
                <a16:creationId xmlns:a16="http://schemas.microsoft.com/office/drawing/2014/main" id="{7B38706D-825D-4A40-8E3F-7E8DDBC15AE9}"/>
              </a:ext>
            </a:extLst>
          </p:cNvPr>
          <p:cNvSpPr txBox="1"/>
          <p:nvPr/>
        </p:nvSpPr>
        <p:spPr>
          <a:xfrm>
            <a:off x="466165" y="1532965"/>
            <a:ext cx="11223811" cy="3785652"/>
          </a:xfrm>
          <a:prstGeom prst="rect">
            <a:avLst/>
          </a:prstGeom>
          <a:noFill/>
        </p:spPr>
        <p:txBody>
          <a:bodyPr wrap="square" rtlCol="0">
            <a:spAutoFit/>
          </a:bodyPr>
          <a:lstStyle/>
          <a:p>
            <a:r>
              <a:rPr lang="en-US" sz="2400" b="0" i="0" dirty="0">
                <a:effectLst/>
                <a:latin typeface="Arial" panose="020B0604020202020204" pitchFamily="34" charset="0"/>
                <a:cs typeface="Arial" panose="020B0604020202020204" pitchFamily="34" charset="0"/>
              </a:rPr>
              <a:t>ML depends heavily on data, without data, a machine can't learn. It is the most crucial aspect that makes algorithm training possible. In Machine Learning projects, we need a training data set. It is the actual data set used to train the model for performing various actions.</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Data were collected from the University of California Irvine Machine Learning Repository. The data set was included with laboratory reports of blood donors and non-blood donors with Hepatitis C and demographic information such as age and sex.</a:t>
            </a:r>
            <a:endParaRPr lang="en-IN" sz="2400" dirty="0">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1BD6283C-9F19-4255-BAD6-88B1B258FF06}"/>
              </a:ext>
            </a:extLst>
          </p:cNvPr>
          <p:cNvSpPr>
            <a:spLocks noGrp="1"/>
          </p:cNvSpPr>
          <p:nvPr>
            <p:ph type="dt" sz="half" idx="10"/>
          </p:nvPr>
        </p:nvSpPr>
        <p:spPr/>
        <p:txBody>
          <a:bodyPr/>
          <a:lstStyle/>
          <a:p>
            <a:fld id="{565B64BE-23DF-4D83-ADB2-67AC3DDC25DC}" type="datetime3">
              <a:rPr lang="en-US" smtClean="0"/>
              <a:t>10 April 2022</a:t>
            </a:fld>
            <a:endParaRPr lang="en-IN"/>
          </a:p>
        </p:txBody>
      </p:sp>
      <p:sp>
        <p:nvSpPr>
          <p:cNvPr id="7" name="Footer Placeholder 6">
            <a:extLst>
              <a:ext uri="{FF2B5EF4-FFF2-40B4-BE49-F238E27FC236}">
                <a16:creationId xmlns:a16="http://schemas.microsoft.com/office/drawing/2014/main" id="{EBFFFE73-F3E6-44C9-825E-594C54925BFC}"/>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A7E2309E-1AE9-4D15-B942-B5869DE98268}"/>
              </a:ext>
            </a:extLst>
          </p:cNvPr>
          <p:cNvSpPr>
            <a:spLocks noGrp="1"/>
          </p:cNvSpPr>
          <p:nvPr>
            <p:ph type="sldNum" sz="quarter" idx="12"/>
          </p:nvPr>
        </p:nvSpPr>
        <p:spPr/>
        <p:txBody>
          <a:bodyPr/>
          <a:lstStyle/>
          <a:p>
            <a:fld id="{D04251FC-0BAE-48D3-9F86-333DDD71FD51}" type="slidenum">
              <a:rPr lang="en-IN" smtClean="0"/>
              <a:t>7</a:t>
            </a:fld>
            <a:endParaRPr lang="en-IN"/>
          </a:p>
        </p:txBody>
      </p:sp>
    </p:spTree>
    <p:extLst>
      <p:ext uri="{BB962C8B-B14F-4D97-AF65-F5344CB8AC3E}">
        <p14:creationId xmlns:p14="http://schemas.microsoft.com/office/powerpoint/2010/main" val="3902512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6CE362-155B-499D-8B68-C15EF381EEF1}"/>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cxnSp>
        <p:nvCxnSpPr>
          <p:cNvPr id="3" name="Straight Connector 2">
            <a:extLst>
              <a:ext uri="{FF2B5EF4-FFF2-40B4-BE49-F238E27FC236}">
                <a16:creationId xmlns:a16="http://schemas.microsoft.com/office/drawing/2014/main" id="{9DB3F1E2-D000-4E83-8B79-7648AE749FEA}"/>
              </a:ext>
            </a:extLst>
          </p:cNvPr>
          <p:cNvCxnSpPr>
            <a:cxnSpLocks/>
          </p:cNvCxnSpPr>
          <p:nvPr/>
        </p:nvCxnSpPr>
        <p:spPr>
          <a:xfrm>
            <a:off x="264459" y="1172853"/>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09CA055-7A74-44A7-AC75-D05312E5E4B6}"/>
              </a:ext>
            </a:extLst>
          </p:cNvPr>
          <p:cNvSpPr txBox="1"/>
          <p:nvPr/>
        </p:nvSpPr>
        <p:spPr>
          <a:xfrm>
            <a:off x="1030942" y="321851"/>
            <a:ext cx="9188823" cy="646331"/>
          </a:xfrm>
          <a:prstGeom prst="rect">
            <a:avLst/>
          </a:prstGeom>
          <a:noFill/>
        </p:spPr>
        <p:txBody>
          <a:bodyPr wrap="square">
            <a:spAutoFit/>
          </a:bodyPr>
          <a:lstStyle/>
          <a:p>
            <a:r>
              <a:rPr lang="en-US" dirty="0">
                <a:solidFill>
                  <a:srgbClr val="C00000"/>
                </a:solidFill>
                <a:latin typeface="Arial" pitchFamily="34" charset="0"/>
                <a:cs typeface="Arial" pitchFamily="34" charset="0"/>
              </a:rPr>
              <a:t>                         </a:t>
            </a:r>
            <a:r>
              <a:rPr lang="en-US" sz="3600" dirty="0">
                <a:solidFill>
                  <a:srgbClr val="C00000"/>
                </a:solidFill>
                <a:latin typeface="Arial" pitchFamily="34" charset="0"/>
                <a:cs typeface="Arial" pitchFamily="34" charset="0"/>
              </a:rPr>
              <a:t>System Architecture / Ideation Map</a:t>
            </a:r>
            <a:endParaRPr lang="en-IN" sz="3600" dirty="0"/>
          </a:p>
        </p:txBody>
      </p:sp>
      <p:pic>
        <p:nvPicPr>
          <p:cNvPr id="10" name="Picture 9">
            <a:extLst>
              <a:ext uri="{FF2B5EF4-FFF2-40B4-BE49-F238E27FC236}">
                <a16:creationId xmlns:a16="http://schemas.microsoft.com/office/drawing/2014/main" id="{DCD532E3-1CC3-4F16-8D9C-DA9A55A52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29" y="1738562"/>
            <a:ext cx="11008659" cy="4429743"/>
          </a:xfrm>
          <a:prstGeom prst="rect">
            <a:avLst/>
          </a:prstGeom>
        </p:spPr>
      </p:pic>
      <p:sp>
        <p:nvSpPr>
          <p:cNvPr id="4" name="Date Placeholder 3">
            <a:extLst>
              <a:ext uri="{FF2B5EF4-FFF2-40B4-BE49-F238E27FC236}">
                <a16:creationId xmlns:a16="http://schemas.microsoft.com/office/drawing/2014/main" id="{CDAE32E0-B221-4017-ACA4-3E78686B1062}"/>
              </a:ext>
            </a:extLst>
          </p:cNvPr>
          <p:cNvSpPr>
            <a:spLocks noGrp="1"/>
          </p:cNvSpPr>
          <p:nvPr>
            <p:ph type="dt" sz="half" idx="10"/>
          </p:nvPr>
        </p:nvSpPr>
        <p:spPr/>
        <p:txBody>
          <a:bodyPr/>
          <a:lstStyle/>
          <a:p>
            <a:fld id="{E2FE0A81-124E-4561-8531-DF63D77D9939}" type="datetime3">
              <a:rPr lang="en-US" smtClean="0"/>
              <a:t>10 April 2022</a:t>
            </a:fld>
            <a:endParaRPr lang="en-IN"/>
          </a:p>
        </p:txBody>
      </p:sp>
      <p:sp>
        <p:nvSpPr>
          <p:cNvPr id="5" name="Footer Placeholder 4">
            <a:extLst>
              <a:ext uri="{FF2B5EF4-FFF2-40B4-BE49-F238E27FC236}">
                <a16:creationId xmlns:a16="http://schemas.microsoft.com/office/drawing/2014/main" id="{F726AE28-6275-4101-AF7F-BBFB7A62EC7C}"/>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F86D2074-E5B0-4E25-9575-16FA7EAE94FC}"/>
              </a:ext>
            </a:extLst>
          </p:cNvPr>
          <p:cNvSpPr>
            <a:spLocks noGrp="1"/>
          </p:cNvSpPr>
          <p:nvPr>
            <p:ph type="sldNum" sz="quarter" idx="12"/>
          </p:nvPr>
        </p:nvSpPr>
        <p:spPr/>
        <p:txBody>
          <a:bodyPr/>
          <a:lstStyle/>
          <a:p>
            <a:fld id="{D04251FC-0BAE-48D3-9F86-333DDD71FD51}" type="slidenum">
              <a:rPr lang="en-IN" smtClean="0"/>
              <a:t>8</a:t>
            </a:fld>
            <a:endParaRPr lang="en-IN"/>
          </a:p>
        </p:txBody>
      </p:sp>
    </p:spTree>
    <p:extLst>
      <p:ext uri="{BB962C8B-B14F-4D97-AF65-F5344CB8AC3E}">
        <p14:creationId xmlns:p14="http://schemas.microsoft.com/office/powerpoint/2010/main" val="2187152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B2D6FE-B427-4AE9-B9C1-E33783FA7ED7}"/>
              </a:ext>
            </a:extLst>
          </p:cNvPr>
          <p:cNvSpPr/>
          <p:nvPr/>
        </p:nvSpPr>
        <p:spPr>
          <a:xfrm>
            <a:off x="264459" y="180325"/>
            <a:ext cx="11663082" cy="64973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IN">
              <a:solidFill>
                <a:schemeClr val="accent5"/>
              </a:solidFill>
            </a:endParaRPr>
          </a:p>
        </p:txBody>
      </p:sp>
      <p:pic>
        <p:nvPicPr>
          <p:cNvPr id="8" name="Picture 7">
            <a:extLst>
              <a:ext uri="{FF2B5EF4-FFF2-40B4-BE49-F238E27FC236}">
                <a16:creationId xmlns:a16="http://schemas.microsoft.com/office/drawing/2014/main" id="{CAA22AFD-7F63-4F2E-A5BE-080FF9314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717" y="1344713"/>
            <a:ext cx="10632141" cy="5020228"/>
          </a:xfrm>
          <a:prstGeom prst="rect">
            <a:avLst/>
          </a:prstGeom>
        </p:spPr>
      </p:pic>
      <p:cxnSp>
        <p:nvCxnSpPr>
          <p:cNvPr id="4" name="Straight Connector 3">
            <a:extLst>
              <a:ext uri="{FF2B5EF4-FFF2-40B4-BE49-F238E27FC236}">
                <a16:creationId xmlns:a16="http://schemas.microsoft.com/office/drawing/2014/main" id="{52C59604-A01B-4054-BF29-10C0DF8977CA}"/>
              </a:ext>
            </a:extLst>
          </p:cNvPr>
          <p:cNvCxnSpPr>
            <a:cxnSpLocks/>
          </p:cNvCxnSpPr>
          <p:nvPr/>
        </p:nvCxnSpPr>
        <p:spPr>
          <a:xfrm>
            <a:off x="264459" y="948736"/>
            <a:ext cx="1166308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2926511-2C44-4127-A070-20D252A6FA85}"/>
              </a:ext>
            </a:extLst>
          </p:cNvPr>
          <p:cNvSpPr txBox="1"/>
          <p:nvPr/>
        </p:nvSpPr>
        <p:spPr>
          <a:xfrm>
            <a:off x="609600" y="379865"/>
            <a:ext cx="8812306" cy="523220"/>
          </a:xfrm>
          <a:prstGeom prst="rect">
            <a:avLst/>
          </a:prstGeom>
          <a:noFill/>
        </p:spPr>
        <p:txBody>
          <a:bodyPr wrap="square">
            <a:spAutoFit/>
          </a:bodyPr>
          <a:lstStyle/>
          <a:p>
            <a:r>
              <a:rPr lang="en-US" sz="2800" dirty="0">
                <a:solidFill>
                  <a:srgbClr val="C00000"/>
                </a:solidFill>
                <a:latin typeface="Arial" panose="020B0604020202020204" pitchFamily="34" charset="0"/>
                <a:cs typeface="Arial" panose="020B0604020202020204" pitchFamily="34" charset="0"/>
              </a:rPr>
              <a:t>Methodology and Project Implementation</a:t>
            </a:r>
            <a:endParaRPr lang="en-IN" sz="28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762583EC-5308-4BE2-AF41-A4D030BEB1EC}"/>
              </a:ext>
            </a:extLst>
          </p:cNvPr>
          <p:cNvSpPr>
            <a:spLocks noGrp="1"/>
          </p:cNvSpPr>
          <p:nvPr>
            <p:ph type="dt" sz="half" idx="10"/>
          </p:nvPr>
        </p:nvSpPr>
        <p:spPr/>
        <p:txBody>
          <a:bodyPr/>
          <a:lstStyle/>
          <a:p>
            <a:fld id="{66BB411E-E2CC-4613-A8D9-9D457A175A2F}" type="datetime3">
              <a:rPr lang="en-US" smtClean="0"/>
              <a:t>10 April 2022</a:t>
            </a:fld>
            <a:endParaRPr lang="en-IN"/>
          </a:p>
        </p:txBody>
      </p:sp>
      <p:sp>
        <p:nvSpPr>
          <p:cNvPr id="5" name="Footer Placeholder 4">
            <a:extLst>
              <a:ext uri="{FF2B5EF4-FFF2-40B4-BE49-F238E27FC236}">
                <a16:creationId xmlns:a16="http://schemas.microsoft.com/office/drawing/2014/main" id="{B4F466E5-96BD-4938-A971-55836B80E014}"/>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42424A6A-23FA-4E41-8843-8AAE356074C0}"/>
              </a:ext>
            </a:extLst>
          </p:cNvPr>
          <p:cNvSpPr>
            <a:spLocks noGrp="1"/>
          </p:cNvSpPr>
          <p:nvPr>
            <p:ph type="sldNum" sz="quarter" idx="12"/>
          </p:nvPr>
        </p:nvSpPr>
        <p:spPr/>
        <p:txBody>
          <a:bodyPr/>
          <a:lstStyle/>
          <a:p>
            <a:fld id="{D04251FC-0BAE-48D3-9F86-333DDD71FD51}" type="slidenum">
              <a:rPr lang="en-IN" smtClean="0"/>
              <a:t>9</a:t>
            </a:fld>
            <a:endParaRPr lang="en-IN"/>
          </a:p>
        </p:txBody>
      </p:sp>
    </p:spTree>
    <p:extLst>
      <p:ext uri="{BB962C8B-B14F-4D97-AF65-F5344CB8AC3E}">
        <p14:creationId xmlns:p14="http://schemas.microsoft.com/office/powerpoint/2010/main" val="122103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4460</Words>
  <Application>Microsoft Office PowerPoint</Application>
  <PresentationFormat>Widescreen</PresentationFormat>
  <Paragraphs>486</Paragraphs>
  <Slides>42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Bahnschrift Light</vt:lpstr>
      <vt:lpstr>Calibri</vt:lpstr>
      <vt:lpstr>Calibri Light</vt:lpstr>
      <vt:lpstr>Montserrat</vt:lpstr>
      <vt:lpstr>Open Sans</vt:lpstr>
      <vt:lpstr>Office Theme</vt:lpstr>
      <vt:lpstr>PowerPoint Presentation</vt:lpstr>
      <vt:lpstr>Presentation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 and Software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Algorithms used in this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Abhilash reddy yarram</dc:creator>
  <cp:lastModifiedBy>Abhilash reddy yarram</cp:lastModifiedBy>
  <cp:revision>19</cp:revision>
  <dcterms:created xsi:type="dcterms:W3CDTF">2022-04-08T07:07:50Z</dcterms:created>
  <dcterms:modified xsi:type="dcterms:W3CDTF">2022-04-10T06:02:12Z</dcterms:modified>
</cp:coreProperties>
</file>